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sldIdLst>
    <p:sldId id="298" r:id="rId2"/>
    <p:sldId id="328" r:id="rId3"/>
    <p:sldId id="399" r:id="rId4"/>
    <p:sldId id="400" r:id="rId5"/>
    <p:sldId id="401" r:id="rId6"/>
    <p:sldId id="402" r:id="rId7"/>
    <p:sldId id="403" r:id="rId8"/>
    <p:sldId id="475" r:id="rId9"/>
    <p:sldId id="474" r:id="rId10"/>
    <p:sldId id="464" r:id="rId11"/>
    <p:sldId id="345" r:id="rId12"/>
    <p:sldId id="393" r:id="rId13"/>
    <p:sldId id="371" r:id="rId14"/>
    <p:sldId id="392" r:id="rId15"/>
    <p:sldId id="391" r:id="rId16"/>
    <p:sldId id="463" r:id="rId17"/>
    <p:sldId id="390" r:id="rId18"/>
    <p:sldId id="369" r:id="rId19"/>
    <p:sldId id="433" r:id="rId20"/>
    <p:sldId id="462" r:id="rId21"/>
    <p:sldId id="428" r:id="rId22"/>
    <p:sldId id="354" r:id="rId23"/>
    <p:sldId id="437" r:id="rId24"/>
    <p:sldId id="432" r:id="rId25"/>
    <p:sldId id="411" r:id="rId26"/>
    <p:sldId id="414" r:id="rId27"/>
    <p:sldId id="412" r:id="rId28"/>
    <p:sldId id="447" r:id="rId29"/>
    <p:sldId id="455" r:id="rId30"/>
    <p:sldId id="457" r:id="rId31"/>
    <p:sldId id="4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5768" userDrawn="1">
          <p15:clr>
            <a:srgbClr val="A4A3A4"/>
          </p15:clr>
        </p15:guide>
        <p15:guide id="3" pos="347" userDrawn="1">
          <p15:clr>
            <a:srgbClr val="A4A3A4"/>
          </p15:clr>
        </p15:guide>
        <p15:guide id="4" pos="7287" userDrawn="1">
          <p15:clr>
            <a:srgbClr val="A4A3A4"/>
          </p15:clr>
        </p15:guide>
        <p15:guide id="5" orient="horz" pos="2478" userDrawn="1">
          <p15:clr>
            <a:srgbClr val="A4A3A4"/>
          </p15:clr>
        </p15:guide>
        <p15:guide id="6" orient="horz" pos="187" userDrawn="1">
          <p15:clr>
            <a:srgbClr val="A4A3A4"/>
          </p15:clr>
        </p15:guide>
        <p15:guide id="7" orient="horz" pos="3906" userDrawn="1">
          <p15:clr>
            <a:srgbClr val="A4A3A4"/>
          </p15:clr>
        </p15:guide>
        <p15:guide id="8" pos="597" userDrawn="1">
          <p15:clr>
            <a:srgbClr val="A4A3A4"/>
          </p15:clr>
        </p15:guide>
        <p15:guide id="9" pos="688" userDrawn="1">
          <p15:clr>
            <a:srgbClr val="A4A3A4"/>
          </p15:clr>
        </p15:guide>
        <p15:guide id="10" pos="1912" userDrawn="1">
          <p15:clr>
            <a:srgbClr val="A4A3A4"/>
          </p15:clr>
        </p15:guide>
        <p15:guide id="11" orient="horz" pos="1094" userDrawn="1">
          <p15:clr>
            <a:srgbClr val="A4A3A4"/>
          </p15:clr>
        </p15:guide>
        <p15:guide id="12" orient="horz" pos="1616" userDrawn="1">
          <p15:clr>
            <a:srgbClr val="A4A3A4"/>
          </p15:clr>
        </p15:guide>
        <p15:guide id="13" orient="horz" pos="2024" userDrawn="1">
          <p15:clr>
            <a:srgbClr val="A4A3A4"/>
          </p15:clr>
        </p15:guide>
        <p15:guide id="14" orient="horz" pos="3702" userDrawn="1">
          <p15:clr>
            <a:srgbClr val="A4A3A4"/>
          </p15:clr>
        </p15:guide>
        <p15:guide id="16" orient="horz" pos="1842" userDrawn="1">
          <p15:clr>
            <a:srgbClr val="A4A3A4"/>
          </p15:clr>
        </p15:guide>
        <p15:guide id="17" orient="horz" pos="3634" userDrawn="1">
          <p15:clr>
            <a:srgbClr val="A4A3A4"/>
          </p15:clr>
        </p15:guide>
        <p15:guide id="18" pos="1073" userDrawn="1">
          <p15:clr>
            <a:srgbClr val="A4A3A4"/>
          </p15:clr>
        </p15:guide>
        <p15:guide id="19" orient="horz" pos="3045" userDrawn="1">
          <p15:clr>
            <a:srgbClr val="A4A3A4"/>
          </p15:clr>
        </p15:guide>
        <p15:guide id="20" orient="horz" pos="1457" userDrawn="1">
          <p15:clr>
            <a:srgbClr val="A4A3A4"/>
          </p15:clr>
        </p15:guide>
        <p15:guide id="21" pos="2593" userDrawn="1">
          <p15:clr>
            <a:srgbClr val="A4A3A4"/>
          </p15:clr>
        </p15:guide>
        <p15:guide id="22" orient="horz" pos="3475" userDrawn="1">
          <p15:clr>
            <a:srgbClr val="A4A3A4"/>
          </p15:clr>
        </p15:guide>
        <p15:guide id="23" pos="5087" userDrawn="1">
          <p15:clr>
            <a:srgbClr val="A4A3A4"/>
          </p15:clr>
        </p15:guide>
        <p15:guide id="24" pos="393" userDrawn="1">
          <p15:clr>
            <a:srgbClr val="A4A3A4"/>
          </p15:clr>
        </p15:guide>
        <p15:guide id="25" pos="6652" userDrawn="1">
          <p15:clr>
            <a:srgbClr val="A4A3A4"/>
          </p15:clr>
        </p15:guide>
        <p15:guide id="26" pos="6970" userDrawn="1">
          <p15:clr>
            <a:srgbClr val="A4A3A4"/>
          </p15:clr>
        </p15:guide>
        <p15:guide id="27" orient="horz" pos="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3A4"/>
    <a:srgbClr val="9B4CD7"/>
    <a:srgbClr val="BFBFBF"/>
    <a:srgbClr val="A78CE3"/>
    <a:srgbClr val="000000"/>
    <a:srgbClr val="151517"/>
    <a:srgbClr val="180600"/>
    <a:srgbClr val="EDEAFA"/>
    <a:srgbClr val="8F439E"/>
    <a:srgbClr val="231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3792" autoAdjust="0"/>
  </p:normalViewPr>
  <p:slideViewPr>
    <p:cSldViewPr snapToGrid="0" showGuides="1">
      <p:cViewPr varScale="1">
        <p:scale>
          <a:sx n="128" d="100"/>
          <a:sy n="128" d="100"/>
        </p:scale>
        <p:origin x="256" y="176"/>
      </p:cViewPr>
      <p:guideLst>
        <p:guide orient="horz" pos="2727"/>
        <p:guide pos="5768"/>
        <p:guide pos="347"/>
        <p:guide pos="7287"/>
        <p:guide orient="horz" pos="2478"/>
        <p:guide orient="horz" pos="187"/>
        <p:guide orient="horz" pos="3906"/>
        <p:guide pos="597"/>
        <p:guide pos="688"/>
        <p:guide pos="1912"/>
        <p:guide orient="horz" pos="1094"/>
        <p:guide orient="horz" pos="1616"/>
        <p:guide orient="horz" pos="2024"/>
        <p:guide orient="horz" pos="3702"/>
        <p:guide orient="horz" pos="1842"/>
        <p:guide orient="horz" pos="3634"/>
        <p:guide pos="1073"/>
        <p:guide orient="horz" pos="3045"/>
        <p:guide orient="horz" pos="1457"/>
        <p:guide pos="2593"/>
        <p:guide orient="horz" pos="3475"/>
        <p:guide pos="5087"/>
        <p:guide pos="393"/>
        <p:guide pos="6652"/>
        <p:guide pos="6970"/>
        <p:guide orient="horz" pos="504"/>
      </p:guideLst>
    </p:cSldViewPr>
  </p:slideViewPr>
  <p:outlineViewPr>
    <p:cViewPr>
      <p:scale>
        <a:sx n="33" d="100"/>
        <a:sy n="33" d="100"/>
      </p:scale>
      <p:origin x="0" y="-304"/>
    </p:cViewPr>
  </p:outlineViewPr>
  <p:notesTextViewPr>
    <p:cViewPr>
      <p:scale>
        <a:sx n="1" d="1"/>
        <a:sy n="1" d="1"/>
      </p:scale>
      <p:origin x="0" y="0"/>
    </p:cViewPr>
  </p:notesTextViewPr>
  <p:sorterViewPr>
    <p:cViewPr>
      <p:scale>
        <a:sx n="66" d="100"/>
        <a:sy n="66" d="100"/>
      </p:scale>
      <p:origin x="0" y="-6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rateek.Singh\AppData\Local\Microsoft\Windows\INetCache\Content.Outlook\UNABC17K\R%20S%20Diamonds%20Calculations%20(0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rateek.Singh\Downloads\Precedents%20Small.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rateek.Singh\Downloads\Precedents%20Small.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rateek.Singh\Downloads\Precedents%20Small.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rateek.Singh\Downloads\sheetbbg_Jan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53964219685334E-2"/>
          <c:y val="3.6341103791441086E-2"/>
          <c:w val="0.93210250526146754"/>
          <c:h val="0.76815530420527822"/>
        </c:manualLayout>
      </c:layout>
      <c:lineChart>
        <c:grouping val="standard"/>
        <c:varyColors val="0"/>
        <c:ser>
          <c:idx val="0"/>
          <c:order val="0"/>
          <c:tx>
            <c:strRef>
              <c:f>'BBG Share Global ANZ _SP Value '!$DH$3</c:f>
              <c:strCache>
                <c:ptCount val="1"/>
                <c:pt idx="0">
                  <c:v>ASX All Tech</c:v>
                </c:pt>
              </c:strCache>
            </c:strRef>
          </c:tx>
          <c:spPr>
            <a:ln w="38100" cap="rnd">
              <a:solidFill>
                <a:srgbClr val="4F3688"/>
              </a:solidFill>
              <a:round/>
            </a:ln>
            <a:effectLst/>
          </c:spPr>
          <c:marker>
            <c:symbol val="none"/>
          </c:marker>
          <c:cat>
            <c:numRef>
              <c:f>'BBG Share Global ANZ _SP Value '!$B$4:$B$339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'!$DH$4:$DH$339</c:f>
              <c:numCache>
                <c:formatCode>0.0</c:formatCode>
                <c:ptCount val="336"/>
                <c:pt idx="0" formatCode="General">
                  <c:v>100</c:v>
                </c:pt>
                <c:pt idx="1">
                  <c:v>101.49232568246298</c:v>
                </c:pt>
                <c:pt idx="2">
                  <c:v>100.67318724644016</c:v>
                </c:pt>
                <c:pt idx="3">
                  <c:v>101.24671344216478</c:v>
                </c:pt>
                <c:pt idx="4">
                  <c:v>101.8202396378894</c:v>
                </c:pt>
                <c:pt idx="5">
                  <c:v>102.67528491763838</c:v>
                </c:pt>
                <c:pt idx="6">
                  <c:v>102.43585534421069</c:v>
                </c:pt>
                <c:pt idx="7">
                  <c:v>103.53033019738733</c:v>
                </c:pt>
                <c:pt idx="8">
                  <c:v>102.19642577078302</c:v>
                </c:pt>
                <c:pt idx="9">
                  <c:v>101.6604926454286</c:v>
                </c:pt>
                <c:pt idx="10">
                  <c:v>105.43611957224867</c:v>
                </c:pt>
                <c:pt idx="11">
                  <c:v>104.33529264158075</c:v>
                </c:pt>
                <c:pt idx="12">
                  <c:v>103.16017554223464</c:v>
                </c:pt>
                <c:pt idx="13">
                  <c:v>103.29532270080321</c:v>
                </c:pt>
                <c:pt idx="14">
                  <c:v>101.98505844288854</c:v>
                </c:pt>
                <c:pt idx="15">
                  <c:v>103.43046985937178</c:v>
                </c:pt>
                <c:pt idx="16">
                  <c:v>102.68609272427676</c:v>
                </c:pt>
                <c:pt idx="17">
                  <c:v>102.15052993841891</c:v>
                </c:pt>
                <c:pt idx="18">
                  <c:v>99.427810375277687</c:v>
                </c:pt>
                <c:pt idx="19">
                  <c:v>102.15052993841891</c:v>
                </c:pt>
                <c:pt idx="20">
                  <c:v>102.15052993841891</c:v>
                </c:pt>
                <c:pt idx="21">
                  <c:v>99.221243671602238</c:v>
                </c:pt>
                <c:pt idx="22">
                  <c:v>100.32921342681604</c:v>
                </c:pt>
                <c:pt idx="23">
                  <c:v>98.752484483907793</c:v>
                </c:pt>
                <c:pt idx="24">
                  <c:v>101.71575333931808</c:v>
                </c:pt>
                <c:pt idx="25">
                  <c:v>99.091720059192596</c:v>
                </c:pt>
                <c:pt idx="26">
                  <c:v>99.091720059192596</c:v>
                </c:pt>
                <c:pt idx="27">
                  <c:v>99.091720059192596</c:v>
                </c:pt>
                <c:pt idx="28">
                  <c:v>99.120697154909493</c:v>
                </c:pt>
                <c:pt idx="29">
                  <c:v>97.660819515998455</c:v>
                </c:pt>
                <c:pt idx="30">
                  <c:v>97.082372204392328</c:v>
                </c:pt>
                <c:pt idx="31">
                  <c:v>97.134561181677171</c:v>
                </c:pt>
                <c:pt idx="32">
                  <c:v>97.804498764697811</c:v>
                </c:pt>
                <c:pt idx="33">
                  <c:v>97.134561181677171</c:v>
                </c:pt>
                <c:pt idx="34">
                  <c:v>97.134561181677171</c:v>
                </c:pt>
                <c:pt idx="35">
                  <c:v>96.868273951025685</c:v>
                </c:pt>
                <c:pt idx="36">
                  <c:v>98.285283479946301</c:v>
                </c:pt>
                <c:pt idx="37">
                  <c:v>97.699360432225575</c:v>
                </c:pt>
                <c:pt idx="38">
                  <c:v>95.67971989726756</c:v>
                </c:pt>
                <c:pt idx="39">
                  <c:v>96.522294125795071</c:v>
                </c:pt>
                <c:pt idx="40">
                  <c:v>96.522294125795071</c:v>
                </c:pt>
                <c:pt idx="41">
                  <c:v>96.522294125795071</c:v>
                </c:pt>
                <c:pt idx="42">
                  <c:v>97.757981103427184</c:v>
                </c:pt>
                <c:pt idx="43">
                  <c:v>96.099552247072637</c:v>
                </c:pt>
                <c:pt idx="44">
                  <c:v>95.775891942814468</c:v>
                </c:pt>
                <c:pt idx="45">
                  <c:v>98.210134110503461</c:v>
                </c:pt>
                <c:pt idx="46">
                  <c:v>96.618521328288267</c:v>
                </c:pt>
                <c:pt idx="47">
                  <c:v>96.618521328288267</c:v>
                </c:pt>
                <c:pt idx="48">
                  <c:v>96.618521328288267</c:v>
                </c:pt>
                <c:pt idx="49">
                  <c:v>96.726762895620169</c:v>
                </c:pt>
                <c:pt idx="50">
                  <c:v>94.314124521862325</c:v>
                </c:pt>
                <c:pt idx="51">
                  <c:v>94.839078788381798</c:v>
                </c:pt>
                <c:pt idx="52">
                  <c:v>94.248190302233454</c:v>
                </c:pt>
                <c:pt idx="53">
                  <c:v>95.980712009857072</c:v>
                </c:pt>
                <c:pt idx="54">
                  <c:v>94.839078788381798</c:v>
                </c:pt>
                <c:pt idx="55">
                  <c:v>94.839078788381798</c:v>
                </c:pt>
                <c:pt idx="56">
                  <c:v>94.909878638630701</c:v>
                </c:pt>
                <c:pt idx="57">
                  <c:v>94.549670291145603</c:v>
                </c:pt>
                <c:pt idx="58">
                  <c:v>95.548268418258658</c:v>
                </c:pt>
                <c:pt idx="59">
                  <c:v>94.873897923994306</c:v>
                </c:pt>
                <c:pt idx="60">
                  <c:v>93.517174937379622</c:v>
                </c:pt>
                <c:pt idx="61">
                  <c:v>94.873897923994306</c:v>
                </c:pt>
                <c:pt idx="62">
                  <c:v>94.873897923994306</c:v>
                </c:pt>
                <c:pt idx="63">
                  <c:v>93.84754075039514</c:v>
                </c:pt>
                <c:pt idx="64">
                  <c:v>95.239021149372931</c:v>
                </c:pt>
                <c:pt idx="65">
                  <c:v>94.889898691463827</c:v>
                </c:pt>
                <c:pt idx="66">
                  <c:v>96.713524571877869</c:v>
                </c:pt>
                <c:pt idx="67">
                  <c:v>97.323236022581398</c:v>
                </c:pt>
                <c:pt idx="68">
                  <c:v>96.713524571877869</c:v>
                </c:pt>
                <c:pt idx="69">
                  <c:v>96.713524571877869</c:v>
                </c:pt>
                <c:pt idx="70">
                  <c:v>99.797661995540892</c:v>
                </c:pt>
                <c:pt idx="71">
                  <c:v>99.850844454489433</c:v>
                </c:pt>
                <c:pt idx="72">
                  <c:v>100.13206871150319</c:v>
                </c:pt>
                <c:pt idx="73">
                  <c:v>98.232215931302548</c:v>
                </c:pt>
                <c:pt idx="74">
                  <c:v>99.850844454489433</c:v>
                </c:pt>
                <c:pt idx="75">
                  <c:v>99.850844454489433</c:v>
                </c:pt>
                <c:pt idx="76">
                  <c:v>99.850844454489433</c:v>
                </c:pt>
                <c:pt idx="77">
                  <c:v>99.850844454489433</c:v>
                </c:pt>
                <c:pt idx="78">
                  <c:v>98.147422632451281</c:v>
                </c:pt>
                <c:pt idx="79">
                  <c:v>99.785371845970687</c:v>
                </c:pt>
                <c:pt idx="80">
                  <c:v>101.44611992059107</c:v>
                </c:pt>
                <c:pt idx="81">
                  <c:v>100.43246526039873</c:v>
                </c:pt>
                <c:pt idx="82">
                  <c:v>100.43246526039873</c:v>
                </c:pt>
                <c:pt idx="83">
                  <c:v>100.43246526039873</c:v>
                </c:pt>
                <c:pt idx="84">
                  <c:v>100.82435602049067</c:v>
                </c:pt>
                <c:pt idx="85">
                  <c:v>100.95382578921463</c:v>
                </c:pt>
                <c:pt idx="86">
                  <c:v>100.35232024753387</c:v>
                </c:pt>
                <c:pt idx="87">
                  <c:v>100.37197122291386</c:v>
                </c:pt>
                <c:pt idx="88">
                  <c:v>99.525310127317653</c:v>
                </c:pt>
                <c:pt idx="89">
                  <c:v>100.37197122291386</c:v>
                </c:pt>
                <c:pt idx="90">
                  <c:v>100.35232024753387</c:v>
                </c:pt>
                <c:pt idx="91">
                  <c:v>100.19790049680321</c:v>
                </c:pt>
                <c:pt idx="92">
                  <c:v>100.35232024753387</c:v>
                </c:pt>
                <c:pt idx="93">
                  <c:v>98.580555685878437</c:v>
                </c:pt>
                <c:pt idx="94">
                  <c:v>98.661901018955646</c:v>
                </c:pt>
                <c:pt idx="95">
                  <c:v>99.192284304903779</c:v>
                </c:pt>
                <c:pt idx="96">
                  <c:v>98.661901018955646</c:v>
                </c:pt>
                <c:pt idx="97">
                  <c:v>98.661901018955646</c:v>
                </c:pt>
                <c:pt idx="98">
                  <c:v>98.395554034945661</c:v>
                </c:pt>
                <c:pt idx="99">
                  <c:v>98.29057657690015</c:v>
                </c:pt>
                <c:pt idx="100">
                  <c:v>98.00865432186356</c:v>
                </c:pt>
                <c:pt idx="101">
                  <c:v>98.84540226962298</c:v>
                </c:pt>
                <c:pt idx="102">
                  <c:v>99.669793748150553</c:v>
                </c:pt>
                <c:pt idx="103">
                  <c:v>98.29057657690015</c:v>
                </c:pt>
                <c:pt idx="104">
                  <c:v>98.84540226962298</c:v>
                </c:pt>
                <c:pt idx="105">
                  <c:v>100.82403098848569</c:v>
                </c:pt>
                <c:pt idx="106">
                  <c:v>99.621593800017777</c:v>
                </c:pt>
                <c:pt idx="107">
                  <c:v>99.986353252202932</c:v>
                </c:pt>
                <c:pt idx="108">
                  <c:v>100.00582365424684</c:v>
                </c:pt>
                <c:pt idx="109">
                  <c:v>100.03403511901867</c:v>
                </c:pt>
                <c:pt idx="110">
                  <c:v>99.986353252202932</c:v>
                </c:pt>
                <c:pt idx="111">
                  <c:v>100.00582365424684</c:v>
                </c:pt>
                <c:pt idx="112">
                  <c:v>100.51907020228383</c:v>
                </c:pt>
                <c:pt idx="113">
                  <c:v>98.651243908974081</c:v>
                </c:pt>
                <c:pt idx="114">
                  <c:v>99.133572362088671</c:v>
                </c:pt>
                <c:pt idx="115">
                  <c:v>99.668717531067401</c:v>
                </c:pt>
                <c:pt idx="116">
                  <c:v>102.37878251481465</c:v>
                </c:pt>
                <c:pt idx="117">
                  <c:v>99.133572362088671</c:v>
                </c:pt>
                <c:pt idx="118">
                  <c:v>99.668717531067401</c:v>
                </c:pt>
                <c:pt idx="119">
                  <c:v>102.28493165742454</c:v>
                </c:pt>
                <c:pt idx="120">
                  <c:v>102.06251980766379</c:v>
                </c:pt>
                <c:pt idx="121">
                  <c:v>99.999693353643778</c:v>
                </c:pt>
                <c:pt idx="122">
                  <c:v>100.44748173902892</c:v>
                </c:pt>
                <c:pt idx="123">
                  <c:v>101.61215349166943</c:v>
                </c:pt>
                <c:pt idx="124">
                  <c:v>100.44748173902892</c:v>
                </c:pt>
                <c:pt idx="125">
                  <c:v>100.44748173902892</c:v>
                </c:pt>
                <c:pt idx="126">
                  <c:v>102.08229291628203</c:v>
                </c:pt>
                <c:pt idx="127">
                  <c:v>101.97435930856696</c:v>
                </c:pt>
                <c:pt idx="128">
                  <c:v>100.75534154806307</c:v>
                </c:pt>
                <c:pt idx="129">
                  <c:v>103.25579765989433</c:v>
                </c:pt>
                <c:pt idx="130">
                  <c:v>104.41838658118172</c:v>
                </c:pt>
                <c:pt idx="131">
                  <c:v>101.97435930856696</c:v>
                </c:pt>
                <c:pt idx="132">
                  <c:v>103.25579765989433</c:v>
                </c:pt>
                <c:pt idx="133">
                  <c:v>104.24788923723492</c:v>
                </c:pt>
                <c:pt idx="134">
                  <c:v>104.05375451527729</c:v>
                </c:pt>
                <c:pt idx="135">
                  <c:v>104.3804885060311</c:v>
                </c:pt>
                <c:pt idx="136">
                  <c:v>102.6578740365715</c:v>
                </c:pt>
                <c:pt idx="137">
                  <c:v>103.83457197339636</c:v>
                </c:pt>
                <c:pt idx="138">
                  <c:v>104.05375451527729</c:v>
                </c:pt>
                <c:pt idx="139">
                  <c:v>103.83457197339636</c:v>
                </c:pt>
                <c:pt idx="140">
                  <c:v>103.83457197339636</c:v>
                </c:pt>
                <c:pt idx="141">
                  <c:v>106.99642487776579</c:v>
                </c:pt>
                <c:pt idx="142">
                  <c:v>106.73242140734327</c:v>
                </c:pt>
                <c:pt idx="143">
                  <c:v>107.5990650766276</c:v>
                </c:pt>
                <c:pt idx="144">
                  <c:v>109.53378164330208</c:v>
                </c:pt>
                <c:pt idx="145">
                  <c:v>106.99642487776579</c:v>
                </c:pt>
                <c:pt idx="146">
                  <c:v>107.5990650766276</c:v>
                </c:pt>
                <c:pt idx="147">
                  <c:v>110.1037610503905</c:v>
                </c:pt>
                <c:pt idx="148">
                  <c:v>109.31796104862417</c:v>
                </c:pt>
                <c:pt idx="149">
                  <c:v>109.13903913776035</c:v>
                </c:pt>
                <c:pt idx="150">
                  <c:v>105.17418842709428</c:v>
                </c:pt>
                <c:pt idx="151">
                  <c:v>103.0059741210831</c:v>
                </c:pt>
                <c:pt idx="152">
                  <c:v>109.13903913776035</c:v>
                </c:pt>
                <c:pt idx="153">
                  <c:v>105.17418842709428</c:v>
                </c:pt>
                <c:pt idx="154">
                  <c:v>103.13094137575017</c:v>
                </c:pt>
                <c:pt idx="155">
                  <c:v>102.48003950550614</c:v>
                </c:pt>
                <c:pt idx="156">
                  <c:v>102.85921264969406</c:v>
                </c:pt>
                <c:pt idx="157">
                  <c:v>104.68616633253487</c:v>
                </c:pt>
                <c:pt idx="158">
                  <c:v>105.82612317682079</c:v>
                </c:pt>
                <c:pt idx="159">
                  <c:v>102.85921264969406</c:v>
                </c:pt>
                <c:pt idx="160">
                  <c:v>104.68616633253487</c:v>
                </c:pt>
                <c:pt idx="161">
                  <c:v>105.25587192478272</c:v>
                </c:pt>
                <c:pt idx="162">
                  <c:v>105.59364255783903</c:v>
                </c:pt>
                <c:pt idx="163">
                  <c:v>105.32533881549604</c:v>
                </c:pt>
                <c:pt idx="164">
                  <c:v>104.87041023208631</c:v>
                </c:pt>
                <c:pt idx="165">
                  <c:v>103.89501610697742</c:v>
                </c:pt>
                <c:pt idx="166">
                  <c:v>105.32533881549604</c:v>
                </c:pt>
                <c:pt idx="167">
                  <c:v>104.87041023208631</c:v>
                </c:pt>
                <c:pt idx="168">
                  <c:v>103.37872739069986</c:v>
                </c:pt>
                <c:pt idx="169">
                  <c:v>105.85082101278725</c:v>
                </c:pt>
                <c:pt idx="170">
                  <c:v>107.97538713199606</c:v>
                </c:pt>
                <c:pt idx="171">
                  <c:v>111.3085397825549</c:v>
                </c:pt>
                <c:pt idx="172">
                  <c:v>112.80267185500918</c:v>
                </c:pt>
                <c:pt idx="173">
                  <c:v>107.97538713199606</c:v>
                </c:pt>
                <c:pt idx="174">
                  <c:v>111.3085397825549</c:v>
                </c:pt>
                <c:pt idx="175">
                  <c:v>112.89437487464518</c:v>
                </c:pt>
                <c:pt idx="176">
                  <c:v>112.54177096281603</c:v>
                </c:pt>
                <c:pt idx="177">
                  <c:v>112.64205088760167</c:v>
                </c:pt>
                <c:pt idx="178">
                  <c:v>112.93369586768426</c:v>
                </c:pt>
                <c:pt idx="179">
                  <c:v>110.00637555202499</c:v>
                </c:pt>
                <c:pt idx="180">
                  <c:v>112.64205088760167</c:v>
                </c:pt>
                <c:pt idx="181">
                  <c:v>112.64205088760167</c:v>
                </c:pt>
                <c:pt idx="182">
                  <c:v>110.67623433940807</c:v>
                </c:pt>
                <c:pt idx="183">
                  <c:v>111.3496159484209</c:v>
                </c:pt>
                <c:pt idx="184">
                  <c:v>111.9174317586277</c:v>
                </c:pt>
                <c:pt idx="185">
                  <c:v>113.94090241820199</c:v>
                </c:pt>
                <c:pt idx="186">
                  <c:v>112.67653448512418</c:v>
                </c:pt>
                <c:pt idx="187">
                  <c:v>111.9174317586277</c:v>
                </c:pt>
                <c:pt idx="188">
                  <c:v>112.67653448512418</c:v>
                </c:pt>
                <c:pt idx="189">
                  <c:v>114.0378906552281</c:v>
                </c:pt>
                <c:pt idx="190">
                  <c:v>112.95322667971696</c:v>
                </c:pt>
                <c:pt idx="191">
                  <c:v>111.2668667397343</c:v>
                </c:pt>
                <c:pt idx="192">
                  <c:v>110.35508236294589</c:v>
                </c:pt>
                <c:pt idx="193">
                  <c:v>111.44153828258143</c:v>
                </c:pt>
                <c:pt idx="194">
                  <c:v>110.17147408153751</c:v>
                </c:pt>
                <c:pt idx="195">
                  <c:v>109.71160435502176</c:v>
                </c:pt>
                <c:pt idx="196">
                  <c:v>110.80505995379488</c:v>
                </c:pt>
                <c:pt idx="197">
                  <c:v>110.15008960213095</c:v>
                </c:pt>
                <c:pt idx="198">
                  <c:v>108.66540446999116</c:v>
                </c:pt>
                <c:pt idx="199">
                  <c:v>109.61236978569457</c:v>
                </c:pt>
                <c:pt idx="200">
                  <c:v>110.31690521991221</c:v>
                </c:pt>
                <c:pt idx="201">
                  <c:v>107.05540800890023</c:v>
                </c:pt>
                <c:pt idx="202">
                  <c:v>107.29152373329529</c:v>
                </c:pt>
                <c:pt idx="203">
                  <c:v>106.83966489659929</c:v>
                </c:pt>
                <c:pt idx="204">
                  <c:v>105.61493707889271</c:v>
                </c:pt>
                <c:pt idx="205">
                  <c:v>108.52170749227335</c:v>
                </c:pt>
                <c:pt idx="206">
                  <c:v>107.3946265117969</c:v>
                </c:pt>
                <c:pt idx="207">
                  <c:v>109.19248030905224</c:v>
                </c:pt>
                <c:pt idx="208">
                  <c:v>107.56295106603768</c:v>
                </c:pt>
                <c:pt idx="209">
                  <c:v>107.24639418850654</c:v>
                </c:pt>
                <c:pt idx="210">
                  <c:v>107.72526679628329</c:v>
                </c:pt>
                <c:pt idx="211">
                  <c:v>109.8116649652828</c:v>
                </c:pt>
                <c:pt idx="212">
                  <c:v>110.39938324027952</c:v>
                </c:pt>
                <c:pt idx="213">
                  <c:v>109.86502208789462</c:v>
                </c:pt>
                <c:pt idx="214">
                  <c:v>109.72316695820506</c:v>
                </c:pt>
                <c:pt idx="215">
                  <c:v>108.59604264012795</c:v>
                </c:pt>
                <c:pt idx="216">
                  <c:v>107.55574389172114</c:v>
                </c:pt>
                <c:pt idx="217">
                  <c:v>107.28542757746851</c:v>
                </c:pt>
                <c:pt idx="218">
                  <c:v>107.06097492069466</c:v>
                </c:pt>
                <c:pt idx="219">
                  <c:v>107.98722617654116</c:v>
                </c:pt>
                <c:pt idx="220">
                  <c:v>107.79442572737976</c:v>
                </c:pt>
                <c:pt idx="221">
                  <c:v>106.75917515282003</c:v>
                </c:pt>
                <c:pt idx="222">
                  <c:v>107.43920580038326</c:v>
                </c:pt>
                <c:pt idx="223">
                  <c:v>108.59862451051903</c:v>
                </c:pt>
                <c:pt idx="224">
                  <c:v>106.46751835339181</c:v>
                </c:pt>
                <c:pt idx="225">
                  <c:v>106.16479339340603</c:v>
                </c:pt>
                <c:pt idx="226">
                  <c:v>106.92916426490451</c:v>
                </c:pt>
                <c:pt idx="227">
                  <c:v>104.8867813390524</c:v>
                </c:pt>
                <c:pt idx="228">
                  <c:v>104.81630980396007</c:v>
                </c:pt>
                <c:pt idx="229">
                  <c:v>105.56756251506351</c:v>
                </c:pt>
                <c:pt idx="230">
                  <c:v>104.83246750607439</c:v>
                </c:pt>
                <c:pt idx="231">
                  <c:v>103.42363499444276</c:v>
                </c:pt>
                <c:pt idx="232">
                  <c:v>103.62267868462109</c:v>
                </c:pt>
                <c:pt idx="233">
                  <c:v>104.35038922910911</c:v>
                </c:pt>
                <c:pt idx="234">
                  <c:v>102.79541773162526</c:v>
                </c:pt>
                <c:pt idx="235">
                  <c:v>100.26119046616124</c:v>
                </c:pt>
                <c:pt idx="236">
                  <c:v>100.06098585358936</c:v>
                </c:pt>
                <c:pt idx="237">
                  <c:v>101.88550278133826</c:v>
                </c:pt>
                <c:pt idx="238">
                  <c:v>102.14349545787471</c:v>
                </c:pt>
                <c:pt idx="239">
                  <c:v>101.91414696548642</c:v>
                </c:pt>
                <c:pt idx="240">
                  <c:v>105.04289585262117</c:v>
                </c:pt>
                <c:pt idx="241">
                  <c:v>106.020508731558</c:v>
                </c:pt>
                <c:pt idx="242">
                  <c:v>105.7659384122134</c:v>
                </c:pt>
                <c:pt idx="243">
                  <c:v>103.62404710219357</c:v>
                </c:pt>
                <c:pt idx="244">
                  <c:v>102.12409071886212</c:v>
                </c:pt>
                <c:pt idx="245">
                  <c:v>103.60625570386026</c:v>
                </c:pt>
                <c:pt idx="246">
                  <c:v>102.96611731770851</c:v>
                </c:pt>
                <c:pt idx="247">
                  <c:v>101.64084889298204</c:v>
                </c:pt>
                <c:pt idx="248">
                  <c:v>99.963823609530309</c:v>
                </c:pt>
                <c:pt idx="249">
                  <c:v>99.846353103147848</c:v>
                </c:pt>
                <c:pt idx="250">
                  <c:v>99.636009461911485</c:v>
                </c:pt>
                <c:pt idx="251">
                  <c:v>98.930962512679926</c:v>
                </c:pt>
                <c:pt idx="252">
                  <c:v>96.225476868736209</c:v>
                </c:pt>
                <c:pt idx="253">
                  <c:v>96.137835107586739</c:v>
                </c:pt>
                <c:pt idx="254">
                  <c:v>96.461181542555281</c:v>
                </c:pt>
                <c:pt idx="255">
                  <c:v>95.521407642040884</c:v>
                </c:pt>
                <c:pt idx="256">
                  <c:v>96.853146501872601</c:v>
                </c:pt>
                <c:pt idx="257">
                  <c:v>100.55693413265818</c:v>
                </c:pt>
                <c:pt idx="258">
                  <c:v>103.46244972551047</c:v>
                </c:pt>
                <c:pt idx="259">
                  <c:v>96.853146501872601</c:v>
                </c:pt>
                <c:pt idx="260">
                  <c:v>100.55693413265818</c:v>
                </c:pt>
                <c:pt idx="261">
                  <c:v>102.83546430116033</c:v>
                </c:pt>
                <c:pt idx="262">
                  <c:v>102.51719099199077</c:v>
                </c:pt>
                <c:pt idx="263">
                  <c:v>104.11292872583284</c:v>
                </c:pt>
                <c:pt idx="264">
                  <c:v>102.81294319468179</c:v>
                </c:pt>
                <c:pt idx="265">
                  <c:v>101.03306136909586</c:v>
                </c:pt>
                <c:pt idx="266">
                  <c:v>102.81294319468179</c:v>
                </c:pt>
                <c:pt idx="267">
                  <c:v>102.81294319468179</c:v>
                </c:pt>
                <c:pt idx="268">
                  <c:v>101.51025956957425</c:v>
                </c:pt>
                <c:pt idx="269">
                  <c:v>104.08175914150051</c:v>
                </c:pt>
                <c:pt idx="270">
                  <c:v>106.47642817011018</c:v>
                </c:pt>
                <c:pt idx="271">
                  <c:v>105.43391526428762</c:v>
                </c:pt>
                <c:pt idx="272">
                  <c:v>105.52099494988909</c:v>
                </c:pt>
                <c:pt idx="273">
                  <c:v>105.43391526428762</c:v>
                </c:pt>
                <c:pt idx="274">
                  <c:v>105.52099494988909</c:v>
                </c:pt>
                <c:pt idx="275">
                  <c:v>106.31308547005487</c:v>
                </c:pt>
                <c:pt idx="276">
                  <c:v>106.323972400646</c:v>
                </c:pt>
                <c:pt idx="277">
                  <c:v>104.99230445688809</c:v>
                </c:pt>
                <c:pt idx="278">
                  <c:v>105.5525545726274</c:v>
                </c:pt>
                <c:pt idx="279">
                  <c:v>105.07032264416884</c:v>
                </c:pt>
                <c:pt idx="280">
                  <c:v>105.5525545726274</c:v>
                </c:pt>
                <c:pt idx="281">
                  <c:v>105.07032264416884</c:v>
                </c:pt>
                <c:pt idx="282">
                  <c:v>105.22417572293929</c:v>
                </c:pt>
                <c:pt idx="283">
                  <c:v>105.95189611688203</c:v>
                </c:pt>
                <c:pt idx="284">
                  <c:v>107.07844391354425</c:v>
                </c:pt>
                <c:pt idx="285">
                  <c:v>107.8873763446106</c:v>
                </c:pt>
                <c:pt idx="286">
                  <c:v>108.4344886010455</c:v>
                </c:pt>
                <c:pt idx="287">
                  <c:v>107.07844391354425</c:v>
                </c:pt>
                <c:pt idx="288">
                  <c:v>107.8873763446106</c:v>
                </c:pt>
                <c:pt idx="289">
                  <c:v>108.86811215731653</c:v>
                </c:pt>
                <c:pt idx="290">
                  <c:v>106.9321781980416</c:v>
                </c:pt>
                <c:pt idx="291">
                  <c:v>108.76397978248397</c:v>
                </c:pt>
                <c:pt idx="292">
                  <c:v>109.95039322142142</c:v>
                </c:pt>
                <c:pt idx="293">
                  <c:v>108.97805308389874</c:v>
                </c:pt>
                <c:pt idx="294">
                  <c:v>108.76397978248397</c:v>
                </c:pt>
                <c:pt idx="295">
                  <c:v>108.97805308389874</c:v>
                </c:pt>
                <c:pt idx="296">
                  <c:v>108.6730430504234</c:v>
                </c:pt>
                <c:pt idx="297">
                  <c:v>109.82760860591507</c:v>
                </c:pt>
                <c:pt idx="298">
                  <c:v>110.2458184222165</c:v>
                </c:pt>
                <c:pt idx="299">
                  <c:v>114.89904161194335</c:v>
                </c:pt>
                <c:pt idx="300">
                  <c:v>115.27196232228998</c:v>
                </c:pt>
                <c:pt idx="301">
                  <c:v>114.89904161194335</c:v>
                </c:pt>
                <c:pt idx="302">
                  <c:v>114.89904161194335</c:v>
                </c:pt>
                <c:pt idx="303">
                  <c:v>115.34800996200111</c:v>
                </c:pt>
                <c:pt idx="304">
                  <c:v>117.87749635660462</c:v>
                </c:pt>
                <c:pt idx="305">
                  <c:v>118.23133670331332</c:v>
                </c:pt>
                <c:pt idx="306">
                  <c:v>117.48184441807928</c:v>
                </c:pt>
                <c:pt idx="307">
                  <c:v>118.09261041706563</c:v>
                </c:pt>
                <c:pt idx="308">
                  <c:v>118.09261041706563</c:v>
                </c:pt>
                <c:pt idx="309">
                  <c:v>118.09261041706563</c:v>
                </c:pt>
                <c:pt idx="310">
                  <c:v>118.09261041706563</c:v>
                </c:pt>
                <c:pt idx="311">
                  <c:v>118.09261041706563</c:v>
                </c:pt>
                <c:pt idx="312">
                  <c:v>120.0581597167218</c:v>
                </c:pt>
                <c:pt idx="313">
                  <c:v>121.15776071859521</c:v>
                </c:pt>
                <c:pt idx="314">
                  <c:v>120.90774938351443</c:v>
                </c:pt>
                <c:pt idx="315">
                  <c:v>120.90774938351443</c:v>
                </c:pt>
                <c:pt idx="316">
                  <c:v>120.90774938351443</c:v>
                </c:pt>
                <c:pt idx="317">
                  <c:v>120.90774938351443</c:v>
                </c:pt>
                <c:pt idx="318">
                  <c:v>120.26592017430646</c:v>
                </c:pt>
                <c:pt idx="319">
                  <c:v>116.1332150567038</c:v>
                </c:pt>
                <c:pt idx="320">
                  <c:v>115.46429525066846</c:v>
                </c:pt>
                <c:pt idx="321">
                  <c:v>114.30844532628437</c:v>
                </c:pt>
                <c:pt idx="322">
                  <c:v>115.46429525066846</c:v>
                </c:pt>
                <c:pt idx="323">
                  <c:v>115.46429525066846</c:v>
                </c:pt>
                <c:pt idx="324">
                  <c:v>113.41646885952082</c:v>
                </c:pt>
                <c:pt idx="325">
                  <c:v>114.94951153106851</c:v>
                </c:pt>
                <c:pt idx="326">
                  <c:v>115.62162124716488</c:v>
                </c:pt>
                <c:pt idx="327">
                  <c:v>116.2070531354114</c:v>
                </c:pt>
                <c:pt idx="328">
                  <c:v>116.66858741977086</c:v>
                </c:pt>
                <c:pt idx="329">
                  <c:v>116.2070531354114</c:v>
                </c:pt>
                <c:pt idx="330">
                  <c:v>116.2070531354114</c:v>
                </c:pt>
                <c:pt idx="331">
                  <c:v>116.30382796758572</c:v>
                </c:pt>
                <c:pt idx="332">
                  <c:v>114.10787891040999</c:v>
                </c:pt>
                <c:pt idx="333">
                  <c:v>113.45078107653161</c:v>
                </c:pt>
                <c:pt idx="334">
                  <c:v>113.27367606174414</c:v>
                </c:pt>
                <c:pt idx="335">
                  <c:v>116.18412688802965</c:v>
                </c:pt>
              </c:numCache>
            </c:numRef>
          </c:val>
          <c:smooth val="0"/>
          <c:extLst>
            <c:ext xmlns:c16="http://schemas.microsoft.com/office/drawing/2014/chart" uri="{C3380CC4-5D6E-409C-BE32-E72D297353CC}">
              <c16:uniqueId val="{00000000-769B-4F0B-91B9-4E0258F55E43}"/>
            </c:ext>
          </c:extLst>
        </c:ser>
        <c:ser>
          <c:idx val="1"/>
          <c:order val="1"/>
          <c:tx>
            <c:strRef>
              <c:f>'BBG Share Global ANZ _SP Value '!$DI$3</c:f>
              <c:strCache>
                <c:ptCount val="1"/>
                <c:pt idx="0">
                  <c:v>ASX 200</c:v>
                </c:pt>
              </c:strCache>
            </c:strRef>
          </c:tx>
          <c:spPr>
            <a:ln w="38100" cap="rnd">
              <a:solidFill>
                <a:srgbClr val="9968FC"/>
              </a:solidFill>
              <a:round/>
            </a:ln>
            <a:effectLst/>
          </c:spPr>
          <c:marker>
            <c:symbol val="none"/>
          </c:marker>
          <c:cat>
            <c:numRef>
              <c:f>'BBG Share Global ANZ _SP Value '!$B$4:$B$339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'!$DI$4:$DI$339</c:f>
              <c:numCache>
                <c:formatCode>0.0</c:formatCode>
                <c:ptCount val="336"/>
                <c:pt idx="0" formatCode="General">
                  <c:v>100</c:v>
                </c:pt>
                <c:pt idx="1">
                  <c:v>100.71589022479731</c:v>
                </c:pt>
                <c:pt idx="2">
                  <c:v>100.96039544297174</c:v>
                </c:pt>
                <c:pt idx="3">
                  <c:v>101.29748035504069</c:v>
                </c:pt>
                <c:pt idx="4">
                  <c:v>101.63456526710961</c:v>
                </c:pt>
                <c:pt idx="5">
                  <c:v>101.29494097852462</c:v>
                </c:pt>
                <c:pt idx="6">
                  <c:v>100.94161493570533</c:v>
                </c:pt>
                <c:pt idx="7">
                  <c:v>100.95531668993965</c:v>
                </c:pt>
                <c:pt idx="8">
                  <c:v>100.58828889288603</c:v>
                </c:pt>
                <c:pt idx="9">
                  <c:v>101.18235985353259</c:v>
                </c:pt>
                <c:pt idx="10">
                  <c:v>101.4747538383659</c:v>
                </c:pt>
                <c:pt idx="11">
                  <c:v>100.19823989658477</c:v>
                </c:pt>
                <c:pt idx="12">
                  <c:v>99.531862551521371</c:v>
                </c:pt>
                <c:pt idx="13">
                  <c:v>99.757956717377965</c:v>
                </c:pt>
                <c:pt idx="14">
                  <c:v>98.865485206457976</c:v>
                </c:pt>
                <c:pt idx="15">
                  <c:v>99.984050883234559</c:v>
                </c:pt>
                <c:pt idx="16">
                  <c:v>99.668422318999902</c:v>
                </c:pt>
                <c:pt idx="17">
                  <c:v>99.414110774978425</c:v>
                </c:pt>
                <c:pt idx="18">
                  <c:v>98.137006506886564</c:v>
                </c:pt>
                <c:pt idx="19">
                  <c:v>99.414110774978425</c:v>
                </c:pt>
                <c:pt idx="20">
                  <c:v>99.414110774978425</c:v>
                </c:pt>
                <c:pt idx="21">
                  <c:v>98.634852370297267</c:v>
                </c:pt>
                <c:pt idx="22">
                  <c:v>98.908401719302759</c:v>
                </c:pt>
                <c:pt idx="23">
                  <c:v>96.598633891014458</c:v>
                </c:pt>
                <c:pt idx="24">
                  <c:v>97.574181615204509</c:v>
                </c:pt>
                <c:pt idx="25">
                  <c:v>96.260689732566334</c:v>
                </c:pt>
                <c:pt idx="26">
                  <c:v>96.598633891014458</c:v>
                </c:pt>
                <c:pt idx="27">
                  <c:v>96.598633891014458</c:v>
                </c:pt>
                <c:pt idx="28">
                  <c:v>96.996481187583996</c:v>
                </c:pt>
                <c:pt idx="29">
                  <c:v>96.123546223406137</c:v>
                </c:pt>
                <c:pt idx="30">
                  <c:v>95.251642469398604</c:v>
                </c:pt>
                <c:pt idx="31">
                  <c:v>94.372028782753503</c:v>
                </c:pt>
                <c:pt idx="32">
                  <c:v>93.773674568610261</c:v>
                </c:pt>
                <c:pt idx="33">
                  <c:v>94.372028782753503</c:v>
                </c:pt>
                <c:pt idx="34">
                  <c:v>94.372028782753503</c:v>
                </c:pt>
                <c:pt idx="35">
                  <c:v>92.870197804490388</c:v>
                </c:pt>
                <c:pt idx="36">
                  <c:v>93.537442507432559</c:v>
                </c:pt>
                <c:pt idx="37">
                  <c:v>93.574401171549411</c:v>
                </c:pt>
                <c:pt idx="38">
                  <c:v>92.944367066358168</c:v>
                </c:pt>
                <c:pt idx="39">
                  <c:v>93.973026599502361</c:v>
                </c:pt>
                <c:pt idx="40">
                  <c:v>93.574401171549411</c:v>
                </c:pt>
                <c:pt idx="41">
                  <c:v>93.574401171549411</c:v>
                </c:pt>
                <c:pt idx="42">
                  <c:v>94.218272922450339</c:v>
                </c:pt>
                <c:pt idx="43">
                  <c:v>92.728008751731664</c:v>
                </c:pt>
                <c:pt idx="44">
                  <c:v>91.928074611764217</c:v>
                </c:pt>
                <c:pt idx="45">
                  <c:v>92.20753333135896</c:v>
                </c:pt>
                <c:pt idx="46">
                  <c:v>90.217540856750205</c:v>
                </c:pt>
                <c:pt idx="47">
                  <c:v>91.928074611764217</c:v>
                </c:pt>
                <c:pt idx="48">
                  <c:v>91.928074611764217</c:v>
                </c:pt>
                <c:pt idx="49">
                  <c:v>90.551891907171949</c:v>
                </c:pt>
                <c:pt idx="50">
                  <c:v>89.265168927446894</c:v>
                </c:pt>
                <c:pt idx="51">
                  <c:v>89.125922917595162</c:v>
                </c:pt>
                <c:pt idx="52">
                  <c:v>88.314321769206089</c:v>
                </c:pt>
                <c:pt idx="53">
                  <c:v>89.553041657842869</c:v>
                </c:pt>
                <c:pt idx="54">
                  <c:v>89.125922917595162</c:v>
                </c:pt>
                <c:pt idx="55">
                  <c:v>89.125922917595162</c:v>
                </c:pt>
                <c:pt idx="56">
                  <c:v>88.425600282794733</c:v>
                </c:pt>
                <c:pt idx="57">
                  <c:v>88.371514139596769</c:v>
                </c:pt>
                <c:pt idx="58">
                  <c:v>89.390831515528774</c:v>
                </c:pt>
                <c:pt idx="59">
                  <c:v>89.16463481077453</c:v>
                </c:pt>
                <c:pt idx="60">
                  <c:v>88.210280049255857</c:v>
                </c:pt>
                <c:pt idx="61">
                  <c:v>89.16463481077453</c:v>
                </c:pt>
                <c:pt idx="62">
                  <c:v>89.16463481077453</c:v>
                </c:pt>
                <c:pt idx="63">
                  <c:v>88.269261530166006</c:v>
                </c:pt>
                <c:pt idx="64">
                  <c:v>90.069537481091444</c:v>
                </c:pt>
                <c:pt idx="65">
                  <c:v>89.873851848010219</c:v>
                </c:pt>
                <c:pt idx="66">
                  <c:v>91.158721779513215</c:v>
                </c:pt>
                <c:pt idx="67">
                  <c:v>91.772120630503849</c:v>
                </c:pt>
                <c:pt idx="68">
                  <c:v>91.158721779513215</c:v>
                </c:pt>
                <c:pt idx="69">
                  <c:v>91.158721779513215</c:v>
                </c:pt>
                <c:pt idx="70">
                  <c:v>93.550172408587599</c:v>
                </c:pt>
                <c:pt idx="71">
                  <c:v>93.055713907402122</c:v>
                </c:pt>
                <c:pt idx="72">
                  <c:v>92.670380650669344</c:v>
                </c:pt>
                <c:pt idx="73">
                  <c:v>92.009894640037302</c:v>
                </c:pt>
                <c:pt idx="74">
                  <c:v>92.670380650669344</c:v>
                </c:pt>
                <c:pt idx="75">
                  <c:v>92.670380650669344</c:v>
                </c:pt>
                <c:pt idx="76">
                  <c:v>92.670380650669344</c:v>
                </c:pt>
                <c:pt idx="77">
                  <c:v>92.670380650669344</c:v>
                </c:pt>
                <c:pt idx="78">
                  <c:v>92.736132084559657</c:v>
                </c:pt>
                <c:pt idx="79">
                  <c:v>93.88206615178315</c:v>
                </c:pt>
                <c:pt idx="80">
                  <c:v>94.859587165247888</c:v>
                </c:pt>
                <c:pt idx="81">
                  <c:v>94.108376417531545</c:v>
                </c:pt>
                <c:pt idx="82">
                  <c:v>94.108376417531545</c:v>
                </c:pt>
                <c:pt idx="83">
                  <c:v>94.108376417531545</c:v>
                </c:pt>
                <c:pt idx="84">
                  <c:v>94.292804243487666</c:v>
                </c:pt>
                <c:pt idx="85">
                  <c:v>94.540000761793877</c:v>
                </c:pt>
                <c:pt idx="86">
                  <c:v>94.510508685327096</c:v>
                </c:pt>
                <c:pt idx="87">
                  <c:v>94.860975281399803</c:v>
                </c:pt>
                <c:pt idx="88">
                  <c:v>93.597637277821278</c:v>
                </c:pt>
                <c:pt idx="89">
                  <c:v>94.540000761793877</c:v>
                </c:pt>
                <c:pt idx="90">
                  <c:v>94.510508685327096</c:v>
                </c:pt>
                <c:pt idx="91">
                  <c:v>93.420623744200299</c:v>
                </c:pt>
                <c:pt idx="92">
                  <c:v>94.510508685327096</c:v>
                </c:pt>
                <c:pt idx="93">
                  <c:v>92.272800174721326</c:v>
                </c:pt>
                <c:pt idx="94">
                  <c:v>92.059289282736145</c:v>
                </c:pt>
                <c:pt idx="95">
                  <c:v>92.308214027600229</c:v>
                </c:pt>
                <c:pt idx="96">
                  <c:v>92.272800174721326</c:v>
                </c:pt>
                <c:pt idx="97">
                  <c:v>92.272800174721326</c:v>
                </c:pt>
                <c:pt idx="98">
                  <c:v>92.895081976618386</c:v>
                </c:pt>
                <c:pt idx="99">
                  <c:v>92.529953606478557</c:v>
                </c:pt>
                <c:pt idx="100">
                  <c:v>91.776069117641327</c:v>
                </c:pt>
                <c:pt idx="101">
                  <c:v>91.982147203986429</c:v>
                </c:pt>
                <c:pt idx="102">
                  <c:v>93.056511697243309</c:v>
                </c:pt>
                <c:pt idx="103">
                  <c:v>91.982147203986429</c:v>
                </c:pt>
                <c:pt idx="104">
                  <c:v>91.982147203986429</c:v>
                </c:pt>
                <c:pt idx="105">
                  <c:v>94.298353654354344</c:v>
                </c:pt>
                <c:pt idx="106">
                  <c:v>93.624568219867228</c:v>
                </c:pt>
                <c:pt idx="107">
                  <c:v>93.669329383146277</c:v>
                </c:pt>
                <c:pt idx="108">
                  <c:v>92.720367146549421</c:v>
                </c:pt>
                <c:pt idx="109">
                  <c:v>92.019108349267867</c:v>
                </c:pt>
                <c:pt idx="110">
                  <c:v>93.624568219867228</c:v>
                </c:pt>
                <c:pt idx="111">
                  <c:v>92.720367146549421</c:v>
                </c:pt>
                <c:pt idx="112">
                  <c:v>93.039614966467937</c:v>
                </c:pt>
                <c:pt idx="113">
                  <c:v>91.920082017223592</c:v>
                </c:pt>
                <c:pt idx="114">
                  <c:v>91.620906437022484</c:v>
                </c:pt>
                <c:pt idx="115">
                  <c:v>91.283773046814886</c:v>
                </c:pt>
                <c:pt idx="116">
                  <c:v>92.614812488783102</c:v>
                </c:pt>
                <c:pt idx="117">
                  <c:v>91.620906437022484</c:v>
                </c:pt>
                <c:pt idx="118">
                  <c:v>91.620906437022484</c:v>
                </c:pt>
                <c:pt idx="119">
                  <c:v>92.158288894546502</c:v>
                </c:pt>
                <c:pt idx="120">
                  <c:v>91.644471583889143</c:v>
                </c:pt>
                <c:pt idx="121">
                  <c:v>90.002510156031676</c:v>
                </c:pt>
                <c:pt idx="122">
                  <c:v>88.541112426588526</c:v>
                </c:pt>
                <c:pt idx="123">
                  <c:v>88.95180013156623</c:v>
                </c:pt>
                <c:pt idx="124">
                  <c:v>90.002510156031676</c:v>
                </c:pt>
                <c:pt idx="125">
                  <c:v>88.95180013156623</c:v>
                </c:pt>
                <c:pt idx="126">
                  <c:v>90.074638373745955</c:v>
                </c:pt>
                <c:pt idx="127">
                  <c:v>89.57462149132958</c:v>
                </c:pt>
                <c:pt idx="128">
                  <c:v>87.499844569353598</c:v>
                </c:pt>
                <c:pt idx="129">
                  <c:v>89.273984696050917</c:v>
                </c:pt>
                <c:pt idx="130">
                  <c:v>90.168674702106472</c:v>
                </c:pt>
                <c:pt idx="131">
                  <c:v>89.273984696050917</c:v>
                </c:pt>
                <c:pt idx="132">
                  <c:v>89.273984696050917</c:v>
                </c:pt>
                <c:pt idx="133">
                  <c:v>91.217820066017339</c:v>
                </c:pt>
                <c:pt idx="134">
                  <c:v>90.803105621788532</c:v>
                </c:pt>
                <c:pt idx="135">
                  <c:v>90.410233823632893</c:v>
                </c:pt>
                <c:pt idx="136">
                  <c:v>90.990419233007572</c:v>
                </c:pt>
                <c:pt idx="137">
                  <c:v>91.636775202227355</c:v>
                </c:pt>
                <c:pt idx="138">
                  <c:v>90.803105621788532</c:v>
                </c:pt>
                <c:pt idx="139">
                  <c:v>90.990419233007572</c:v>
                </c:pt>
                <c:pt idx="140">
                  <c:v>90.990419233007572</c:v>
                </c:pt>
                <c:pt idx="141">
                  <c:v>92.460223911475836</c:v>
                </c:pt>
                <c:pt idx="142">
                  <c:v>93.317044666014439</c:v>
                </c:pt>
                <c:pt idx="143">
                  <c:v>94.123949160716407</c:v>
                </c:pt>
                <c:pt idx="144">
                  <c:v>95.064514563805275</c:v>
                </c:pt>
                <c:pt idx="145">
                  <c:v>93.317044666014439</c:v>
                </c:pt>
                <c:pt idx="146">
                  <c:v>94.123949160716407</c:v>
                </c:pt>
                <c:pt idx="147">
                  <c:v>95.288657055147866</c:v>
                </c:pt>
                <c:pt idx="148">
                  <c:v>95.183947329349749</c:v>
                </c:pt>
                <c:pt idx="149">
                  <c:v>94.838030234818817</c:v>
                </c:pt>
                <c:pt idx="150">
                  <c:v>92.713001523211744</c:v>
                </c:pt>
                <c:pt idx="151">
                  <c:v>90.537812825062986</c:v>
                </c:pt>
                <c:pt idx="152">
                  <c:v>94.838030234818817</c:v>
                </c:pt>
                <c:pt idx="153">
                  <c:v>92.713001523211744</c:v>
                </c:pt>
                <c:pt idx="154">
                  <c:v>90.261880412909832</c:v>
                </c:pt>
                <c:pt idx="155">
                  <c:v>90.820638294131101</c:v>
                </c:pt>
                <c:pt idx="156">
                  <c:v>90.899770457731094</c:v>
                </c:pt>
                <c:pt idx="157">
                  <c:v>91.0027836395344</c:v>
                </c:pt>
                <c:pt idx="158">
                  <c:v>91.686285696226108</c:v>
                </c:pt>
                <c:pt idx="159">
                  <c:v>90.899770457731094</c:v>
                </c:pt>
                <c:pt idx="160">
                  <c:v>91.0027836395344</c:v>
                </c:pt>
                <c:pt idx="161">
                  <c:v>92.286634194113532</c:v>
                </c:pt>
                <c:pt idx="162">
                  <c:v>93.025448089304689</c:v>
                </c:pt>
                <c:pt idx="163">
                  <c:v>92.238040776714527</c:v>
                </c:pt>
                <c:pt idx="164">
                  <c:v>90.522749865769484</c:v>
                </c:pt>
                <c:pt idx="165">
                  <c:v>90.053338530138916</c:v>
                </c:pt>
                <c:pt idx="166">
                  <c:v>92.238040776714527</c:v>
                </c:pt>
                <c:pt idx="167">
                  <c:v>90.522749865769484</c:v>
                </c:pt>
                <c:pt idx="168">
                  <c:v>89.190057013898326</c:v>
                </c:pt>
                <c:pt idx="169">
                  <c:v>90.484154396466465</c:v>
                </c:pt>
                <c:pt idx="170">
                  <c:v>92.514280280698884</c:v>
                </c:pt>
                <c:pt idx="171">
                  <c:v>95.132099005742205</c:v>
                </c:pt>
                <c:pt idx="172">
                  <c:v>95.45132697634412</c:v>
                </c:pt>
                <c:pt idx="173">
                  <c:v>92.514280280698884</c:v>
                </c:pt>
                <c:pt idx="174">
                  <c:v>95.132099005742205</c:v>
                </c:pt>
                <c:pt idx="175">
                  <c:v>95.029446928814394</c:v>
                </c:pt>
                <c:pt idx="176">
                  <c:v>94.587347489421887</c:v>
                </c:pt>
                <c:pt idx="177">
                  <c:v>94.588915776293916</c:v>
                </c:pt>
                <c:pt idx="178">
                  <c:v>94.689937537235252</c:v>
                </c:pt>
                <c:pt idx="179">
                  <c:v>94.043116635945296</c:v>
                </c:pt>
                <c:pt idx="180">
                  <c:v>94.588915776293916</c:v>
                </c:pt>
                <c:pt idx="181">
                  <c:v>94.588915776293916</c:v>
                </c:pt>
                <c:pt idx="182">
                  <c:v>94.128273257999211</c:v>
                </c:pt>
                <c:pt idx="183">
                  <c:v>95.005029788203473</c:v>
                </c:pt>
                <c:pt idx="184">
                  <c:v>95.402202780584261</c:v>
                </c:pt>
                <c:pt idx="185">
                  <c:v>95.855130594771083</c:v>
                </c:pt>
                <c:pt idx="186">
                  <c:v>94.137476469995008</c:v>
                </c:pt>
                <c:pt idx="187">
                  <c:v>95.402202780584261</c:v>
                </c:pt>
                <c:pt idx="188">
                  <c:v>95.402202780584261</c:v>
                </c:pt>
                <c:pt idx="189">
                  <c:v>95.114683329852426</c:v>
                </c:pt>
                <c:pt idx="190">
                  <c:v>93.939531831995026</c:v>
                </c:pt>
                <c:pt idx="191">
                  <c:v>91.955747040301318</c:v>
                </c:pt>
                <c:pt idx="192">
                  <c:v>91.572666299287619</c:v>
                </c:pt>
                <c:pt idx="193">
                  <c:v>92.358862612704968</c:v>
                </c:pt>
                <c:pt idx="194">
                  <c:v>91.625257827115661</c:v>
                </c:pt>
                <c:pt idx="195">
                  <c:v>90.97983687522408</c:v>
                </c:pt>
                <c:pt idx="196">
                  <c:v>91.439531397791228</c:v>
                </c:pt>
                <c:pt idx="197">
                  <c:v>91.990655880759249</c:v>
                </c:pt>
                <c:pt idx="198">
                  <c:v>90.934318765889969</c:v>
                </c:pt>
                <c:pt idx="199">
                  <c:v>90.207109277429552</c:v>
                </c:pt>
                <c:pt idx="200">
                  <c:v>90.191845343805227</c:v>
                </c:pt>
                <c:pt idx="201">
                  <c:v>88.341968431803338</c:v>
                </c:pt>
                <c:pt idx="202">
                  <c:v>87.560908701638667</c:v>
                </c:pt>
                <c:pt idx="203">
                  <c:v>87.504318490805147</c:v>
                </c:pt>
                <c:pt idx="204">
                  <c:v>86.996693403498938</c:v>
                </c:pt>
                <c:pt idx="205">
                  <c:v>87.275610084062833</c:v>
                </c:pt>
                <c:pt idx="206">
                  <c:v>88.299968232123049</c:v>
                </c:pt>
                <c:pt idx="207">
                  <c:v>88.071895576089105</c:v>
                </c:pt>
                <c:pt idx="208">
                  <c:v>86.993160034281232</c:v>
                </c:pt>
                <c:pt idx="209">
                  <c:v>87.853478849157014</c:v>
                </c:pt>
                <c:pt idx="210">
                  <c:v>88.914979649230474</c:v>
                </c:pt>
                <c:pt idx="211">
                  <c:v>90.29774927320058</c:v>
                </c:pt>
                <c:pt idx="212">
                  <c:v>90.209590823725051</c:v>
                </c:pt>
                <c:pt idx="213">
                  <c:v>89.584808771368728</c:v>
                </c:pt>
                <c:pt idx="214">
                  <c:v>90.237227752522827</c:v>
                </c:pt>
                <c:pt idx="215">
                  <c:v>89.120283993944909</c:v>
                </c:pt>
                <c:pt idx="216">
                  <c:v>88.339913645815244</c:v>
                </c:pt>
                <c:pt idx="217">
                  <c:v>87.265189956271001</c:v>
                </c:pt>
                <c:pt idx="218">
                  <c:v>87.11822160795883</c:v>
                </c:pt>
                <c:pt idx="219">
                  <c:v>88.334320146562632</c:v>
                </c:pt>
                <c:pt idx="220">
                  <c:v>88.292793849316695</c:v>
                </c:pt>
                <c:pt idx="221">
                  <c:v>87.767086416284499</c:v>
                </c:pt>
                <c:pt idx="222">
                  <c:v>88.441789118230162</c:v>
                </c:pt>
                <c:pt idx="223">
                  <c:v>89.427160345560495</c:v>
                </c:pt>
                <c:pt idx="224">
                  <c:v>88.843151270712511</c:v>
                </c:pt>
                <c:pt idx="225">
                  <c:v>88.661999345434438</c:v>
                </c:pt>
                <c:pt idx="226">
                  <c:v>89.003721744958241</c:v>
                </c:pt>
                <c:pt idx="227">
                  <c:v>86.54430266601382</c:v>
                </c:pt>
                <c:pt idx="228">
                  <c:v>87.006673410866426</c:v>
                </c:pt>
                <c:pt idx="229">
                  <c:v>86.696165016026441</c:v>
                </c:pt>
                <c:pt idx="230">
                  <c:v>86.051860588194913</c:v>
                </c:pt>
                <c:pt idx="231">
                  <c:v>85.271612198847208</c:v>
                </c:pt>
                <c:pt idx="232">
                  <c:v>86.115499405876562</c:v>
                </c:pt>
                <c:pt idx="233">
                  <c:v>86.650418448692349</c:v>
                </c:pt>
                <c:pt idx="234">
                  <c:v>85.44053637250903</c:v>
                </c:pt>
                <c:pt idx="235">
                  <c:v>83.475088723057553</c:v>
                </c:pt>
                <c:pt idx="236">
                  <c:v>83.243574500895278</c:v>
                </c:pt>
                <c:pt idx="237">
                  <c:v>84.052665283307988</c:v>
                </c:pt>
                <c:pt idx="238">
                  <c:v>84.66619907147988</c:v>
                </c:pt>
                <c:pt idx="239">
                  <c:v>84.847559987158945</c:v>
                </c:pt>
                <c:pt idx="240">
                  <c:v>86.36394528597711</c:v>
                </c:pt>
                <c:pt idx="241">
                  <c:v>86.638837899313302</c:v>
                </c:pt>
                <c:pt idx="242">
                  <c:v>85.641586855984073</c:v>
                </c:pt>
                <c:pt idx="243">
                  <c:v>84.701545742056396</c:v>
                </c:pt>
                <c:pt idx="244">
                  <c:v>85.0512300078518</c:v>
                </c:pt>
                <c:pt idx="245">
                  <c:v>85.799374417867497</c:v>
                </c:pt>
                <c:pt idx="246">
                  <c:v>85.574691986941005</c:v>
                </c:pt>
                <c:pt idx="247">
                  <c:v>84.573828749704006</c:v>
                </c:pt>
                <c:pt idx="248">
                  <c:v>83.225261788581193</c:v>
                </c:pt>
                <c:pt idx="249">
                  <c:v>82.868653355884163</c:v>
                </c:pt>
                <c:pt idx="250">
                  <c:v>83.062679662439237</c:v>
                </c:pt>
                <c:pt idx="251">
                  <c:v>82.678947902012069</c:v>
                </c:pt>
                <c:pt idx="252">
                  <c:v>81.951047695504926</c:v>
                </c:pt>
                <c:pt idx="253">
                  <c:v>82.621087334914691</c:v>
                </c:pt>
                <c:pt idx="254">
                  <c:v>82.407891741689724</c:v>
                </c:pt>
                <c:pt idx="255">
                  <c:v>82.036305281871279</c:v>
                </c:pt>
                <c:pt idx="256">
                  <c:v>83.020641100137382</c:v>
                </c:pt>
                <c:pt idx="257">
                  <c:v>84.648691210783113</c:v>
                </c:pt>
                <c:pt idx="258">
                  <c:v>86.743483114832415</c:v>
                </c:pt>
                <c:pt idx="259">
                  <c:v>83.020641100137382</c:v>
                </c:pt>
                <c:pt idx="260">
                  <c:v>84.648691210783113</c:v>
                </c:pt>
                <c:pt idx="261">
                  <c:v>86.76824112928459</c:v>
                </c:pt>
                <c:pt idx="262">
                  <c:v>85.464390479619595</c:v>
                </c:pt>
                <c:pt idx="263">
                  <c:v>85.609350993211805</c:v>
                </c:pt>
                <c:pt idx="264">
                  <c:v>85.860753658053937</c:v>
                </c:pt>
                <c:pt idx="265">
                  <c:v>84.645067756205322</c:v>
                </c:pt>
                <c:pt idx="266">
                  <c:v>85.609350993211805</c:v>
                </c:pt>
                <c:pt idx="267">
                  <c:v>85.609350993211805</c:v>
                </c:pt>
                <c:pt idx="268">
                  <c:v>84.667594821984352</c:v>
                </c:pt>
                <c:pt idx="269">
                  <c:v>86.857163395732456</c:v>
                </c:pt>
                <c:pt idx="270">
                  <c:v>88.412231768049125</c:v>
                </c:pt>
                <c:pt idx="271">
                  <c:v>87.228668549696252</c:v>
                </c:pt>
                <c:pt idx="272">
                  <c:v>87.507264014876725</c:v>
                </c:pt>
                <c:pt idx="273">
                  <c:v>87.228668549696252</c:v>
                </c:pt>
                <c:pt idx="274">
                  <c:v>87.507264014876725</c:v>
                </c:pt>
                <c:pt idx="275">
                  <c:v>88.22565506270972</c:v>
                </c:pt>
                <c:pt idx="276">
                  <c:v>88.63505466155388</c:v>
                </c:pt>
                <c:pt idx="277">
                  <c:v>88.291018862349418</c:v>
                </c:pt>
                <c:pt idx="278">
                  <c:v>88.021126559072925</c:v>
                </c:pt>
                <c:pt idx="279">
                  <c:v>88.555770765197011</c:v>
                </c:pt>
                <c:pt idx="280">
                  <c:v>88.291018862349418</c:v>
                </c:pt>
                <c:pt idx="281">
                  <c:v>88.291018862349418</c:v>
                </c:pt>
                <c:pt idx="282">
                  <c:v>87.927746403313847</c:v>
                </c:pt>
                <c:pt idx="283">
                  <c:v>89.011148061398643</c:v>
                </c:pt>
                <c:pt idx="284">
                  <c:v>88.904006030878946</c:v>
                </c:pt>
                <c:pt idx="285">
                  <c:v>89.344524586717725</c:v>
                </c:pt>
                <c:pt idx="286">
                  <c:v>90.070556285438897</c:v>
                </c:pt>
                <c:pt idx="287">
                  <c:v>89.011148061398643</c:v>
                </c:pt>
                <c:pt idx="288">
                  <c:v>89.344524586717725</c:v>
                </c:pt>
                <c:pt idx="289">
                  <c:v>90.03255724992863</c:v>
                </c:pt>
                <c:pt idx="290">
                  <c:v>88.386088882044859</c:v>
                </c:pt>
                <c:pt idx="291">
                  <c:v>89.889132768068947</c:v>
                </c:pt>
                <c:pt idx="292">
                  <c:v>90.483537159063005</c:v>
                </c:pt>
                <c:pt idx="293">
                  <c:v>90.302508146860944</c:v>
                </c:pt>
                <c:pt idx="294">
                  <c:v>89.889132768068947</c:v>
                </c:pt>
                <c:pt idx="295">
                  <c:v>90.302508146860944</c:v>
                </c:pt>
                <c:pt idx="296">
                  <c:v>90.093195385341545</c:v>
                </c:pt>
                <c:pt idx="297">
                  <c:v>90.450148318197265</c:v>
                </c:pt>
                <c:pt idx="298">
                  <c:v>91.091594253576275</c:v>
                </c:pt>
                <c:pt idx="299">
                  <c:v>94.51360804160251</c:v>
                </c:pt>
                <c:pt idx="300">
                  <c:v>95.31576301472596</c:v>
                </c:pt>
                <c:pt idx="301">
                  <c:v>94.51360804160251</c:v>
                </c:pt>
                <c:pt idx="302">
                  <c:v>94.51360804160251</c:v>
                </c:pt>
                <c:pt idx="303">
                  <c:v>95.007375443023633</c:v>
                </c:pt>
                <c:pt idx="304">
                  <c:v>96.638705462382489</c:v>
                </c:pt>
                <c:pt idx="305">
                  <c:v>97.354906977904903</c:v>
                </c:pt>
                <c:pt idx="306">
                  <c:v>97.105033473878009</c:v>
                </c:pt>
                <c:pt idx="307">
                  <c:v>97.429724396303968</c:v>
                </c:pt>
                <c:pt idx="308">
                  <c:v>97.354906977904903</c:v>
                </c:pt>
                <c:pt idx="309">
                  <c:v>97.354906977904903</c:v>
                </c:pt>
                <c:pt idx="310">
                  <c:v>97.354906977904903</c:v>
                </c:pt>
                <c:pt idx="311">
                  <c:v>97.354906977904903</c:v>
                </c:pt>
                <c:pt idx="312">
                  <c:v>98.781978177130725</c:v>
                </c:pt>
                <c:pt idx="313">
                  <c:v>99.489636470435059</c:v>
                </c:pt>
                <c:pt idx="314">
                  <c:v>99.023738272987956</c:v>
                </c:pt>
                <c:pt idx="315">
                  <c:v>99.023738272987956</c:v>
                </c:pt>
                <c:pt idx="316">
                  <c:v>99.023738272987956</c:v>
                </c:pt>
                <c:pt idx="317">
                  <c:v>99.023738272987956</c:v>
                </c:pt>
                <c:pt idx="318">
                  <c:v>98.603404372707871</c:v>
                </c:pt>
                <c:pt idx="319">
                  <c:v>96.490398621209977</c:v>
                </c:pt>
                <c:pt idx="320">
                  <c:v>95.873991262739253</c:v>
                </c:pt>
                <c:pt idx="321">
                  <c:v>95.966921373415687</c:v>
                </c:pt>
                <c:pt idx="322">
                  <c:v>95.966921373415687</c:v>
                </c:pt>
                <c:pt idx="323">
                  <c:v>95.966921373415687</c:v>
                </c:pt>
                <c:pt idx="324">
                  <c:v>95.457635241853964</c:v>
                </c:pt>
                <c:pt idx="325">
                  <c:v>95.982408802710808</c:v>
                </c:pt>
                <c:pt idx="326">
                  <c:v>95.460459379720035</c:v>
                </c:pt>
                <c:pt idx="327">
                  <c:v>95.353271543085043</c:v>
                </c:pt>
                <c:pt idx="328">
                  <c:v>95.698565674448119</c:v>
                </c:pt>
                <c:pt idx="329">
                  <c:v>95.460459379720035</c:v>
                </c:pt>
                <c:pt idx="330">
                  <c:v>95.460459379720035</c:v>
                </c:pt>
                <c:pt idx="331">
                  <c:v>95.28651390152902</c:v>
                </c:pt>
                <c:pt idx="332">
                  <c:v>93.14706771513633</c:v>
                </c:pt>
                <c:pt idx="333">
                  <c:v>92.281704883532527</c:v>
                </c:pt>
                <c:pt idx="334">
                  <c:v>91.9383181951534</c:v>
                </c:pt>
                <c:pt idx="335">
                  <c:v>93.355480768208025</c:v>
                </c:pt>
              </c:numCache>
            </c:numRef>
          </c:val>
          <c:smooth val="0"/>
          <c:extLst>
            <c:ext xmlns:c16="http://schemas.microsoft.com/office/drawing/2014/chart" uri="{C3380CC4-5D6E-409C-BE32-E72D297353CC}">
              <c16:uniqueId val="{00000001-769B-4F0B-91B9-4E0258F55E43}"/>
            </c:ext>
          </c:extLst>
        </c:ser>
        <c:ser>
          <c:idx val="2"/>
          <c:order val="2"/>
          <c:tx>
            <c:strRef>
              <c:f>'BBG Share Global ANZ _SP Value '!$DJ$3</c:f>
              <c:strCache>
                <c:ptCount val="1"/>
                <c:pt idx="0">
                  <c:v>ASX 200 IT Index</c:v>
                </c:pt>
              </c:strCache>
            </c:strRef>
          </c:tx>
          <c:spPr>
            <a:ln w="38100" cap="rnd">
              <a:solidFill>
                <a:srgbClr val="D17C43"/>
              </a:solidFill>
              <a:round/>
            </a:ln>
            <a:effectLst/>
          </c:spPr>
          <c:marker>
            <c:symbol val="none"/>
          </c:marker>
          <c:cat>
            <c:numRef>
              <c:f>'BBG Share Global ANZ _SP Value '!$B$4:$B$339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'!$DJ$4:$DJ$339</c:f>
              <c:numCache>
                <c:formatCode>0.0</c:formatCode>
                <c:ptCount val="336"/>
                <c:pt idx="0" formatCode="General">
                  <c:v>100</c:v>
                </c:pt>
                <c:pt idx="1">
                  <c:v>101.58949921367895</c:v>
                </c:pt>
                <c:pt idx="2">
                  <c:v>100.91542346613869</c:v>
                </c:pt>
                <c:pt idx="3">
                  <c:v>101.68879095909486</c:v>
                </c:pt>
                <c:pt idx="4">
                  <c:v>102.46215845205103</c:v>
                </c:pt>
                <c:pt idx="5">
                  <c:v>103.3842920121532</c:v>
                </c:pt>
                <c:pt idx="6">
                  <c:v>102.99253084687541</c:v>
                </c:pt>
                <c:pt idx="7">
                  <c:v>104.30642557225534</c:v>
                </c:pt>
                <c:pt idx="8">
                  <c:v>102.60076968159765</c:v>
                </c:pt>
                <c:pt idx="9">
                  <c:v>102.42631998233436</c:v>
                </c:pt>
                <c:pt idx="10">
                  <c:v>105.81215301241458</c:v>
                </c:pt>
                <c:pt idx="11">
                  <c:v>104.4652641325313</c:v>
                </c:pt>
                <c:pt idx="12">
                  <c:v>103.56113117146555</c:v>
                </c:pt>
                <c:pt idx="13">
                  <c:v>103.74602660977213</c:v>
                </c:pt>
                <c:pt idx="14">
                  <c:v>102.65699821039979</c:v>
                </c:pt>
                <c:pt idx="15">
                  <c:v>103.93092204807868</c:v>
                </c:pt>
                <c:pt idx="16">
                  <c:v>103.16450874162024</c:v>
                </c:pt>
                <c:pt idx="17">
                  <c:v>102.28145351398848</c:v>
                </c:pt>
                <c:pt idx="18">
                  <c:v>99.662360227370328</c:v>
                </c:pt>
                <c:pt idx="19">
                  <c:v>102.28145351398848</c:v>
                </c:pt>
                <c:pt idx="20">
                  <c:v>102.28145351398848</c:v>
                </c:pt>
                <c:pt idx="21">
                  <c:v>99.802252697648925</c:v>
                </c:pt>
                <c:pt idx="22">
                  <c:v>101.17412626195103</c:v>
                </c:pt>
                <c:pt idx="23">
                  <c:v>99.139647338635555</c:v>
                </c:pt>
                <c:pt idx="24">
                  <c:v>102.0473550495697</c:v>
                </c:pt>
                <c:pt idx="25">
                  <c:v>99.215963996802131</c:v>
                </c:pt>
                <c:pt idx="26">
                  <c:v>99.215963996802131</c:v>
                </c:pt>
                <c:pt idx="27">
                  <c:v>99.215963996802131</c:v>
                </c:pt>
                <c:pt idx="28">
                  <c:v>99.489522127007817</c:v>
                </c:pt>
                <c:pt idx="29">
                  <c:v>97.71524094374054</c:v>
                </c:pt>
                <c:pt idx="30">
                  <c:v>97.712699048393986</c:v>
                </c:pt>
                <c:pt idx="31">
                  <c:v>97.869117269444843</c:v>
                </c:pt>
                <c:pt idx="32">
                  <c:v>99.274260940251892</c:v>
                </c:pt>
                <c:pt idx="33">
                  <c:v>97.869117269444843</c:v>
                </c:pt>
                <c:pt idx="34">
                  <c:v>97.869117269444843</c:v>
                </c:pt>
                <c:pt idx="35">
                  <c:v>99.179178565687565</c:v>
                </c:pt>
                <c:pt idx="36">
                  <c:v>100.47530992252621</c:v>
                </c:pt>
                <c:pt idx="37">
                  <c:v>99.966345619304604</c:v>
                </c:pt>
                <c:pt idx="38">
                  <c:v>98.425959980156549</c:v>
                </c:pt>
                <c:pt idx="39">
                  <c:v>99.249122350098602</c:v>
                </c:pt>
                <c:pt idx="40">
                  <c:v>99.249122350098602</c:v>
                </c:pt>
                <c:pt idx="41">
                  <c:v>99.249122350098602</c:v>
                </c:pt>
                <c:pt idx="42">
                  <c:v>100.64661778816597</c:v>
                </c:pt>
                <c:pt idx="43">
                  <c:v>98.841348616545261</c:v>
                </c:pt>
                <c:pt idx="44">
                  <c:v>98.667457683324216</c:v>
                </c:pt>
                <c:pt idx="45">
                  <c:v>101.60374284629971</c:v>
                </c:pt>
                <c:pt idx="46">
                  <c:v>99.476244081319706</c:v>
                </c:pt>
                <c:pt idx="47">
                  <c:v>99.476244081319706</c:v>
                </c:pt>
                <c:pt idx="48">
                  <c:v>99.476244081319706</c:v>
                </c:pt>
                <c:pt idx="49">
                  <c:v>99.026737386449668</c:v>
                </c:pt>
                <c:pt idx="50">
                  <c:v>95.603786606503434</c:v>
                </c:pt>
                <c:pt idx="51">
                  <c:v>96.92983939475873</c:v>
                </c:pt>
                <c:pt idx="52">
                  <c:v>95.58423861764652</c:v>
                </c:pt>
                <c:pt idx="53">
                  <c:v>97.604511159410706</c:v>
                </c:pt>
                <c:pt idx="54">
                  <c:v>96.92983939475873</c:v>
                </c:pt>
                <c:pt idx="55">
                  <c:v>96.92983939475873</c:v>
                </c:pt>
                <c:pt idx="56">
                  <c:v>96.483191229325868</c:v>
                </c:pt>
                <c:pt idx="57">
                  <c:v>95.668216252339676</c:v>
                </c:pt>
                <c:pt idx="58">
                  <c:v>97.223973839397331</c:v>
                </c:pt>
                <c:pt idx="59">
                  <c:v>96.856262650781787</c:v>
                </c:pt>
                <c:pt idx="60">
                  <c:v>95.827979227313591</c:v>
                </c:pt>
                <c:pt idx="61">
                  <c:v>96.856262650781787</c:v>
                </c:pt>
                <c:pt idx="62">
                  <c:v>96.856262650781787</c:v>
                </c:pt>
                <c:pt idx="63">
                  <c:v>96.313591031134493</c:v>
                </c:pt>
                <c:pt idx="64">
                  <c:v>96.678582891677777</c:v>
                </c:pt>
                <c:pt idx="65">
                  <c:v>96.521263782920215</c:v>
                </c:pt>
                <c:pt idx="66">
                  <c:v>98.554911419211436</c:v>
                </c:pt>
                <c:pt idx="67">
                  <c:v>99.266340186530215</c:v>
                </c:pt>
                <c:pt idx="68">
                  <c:v>98.554911419211436</c:v>
                </c:pt>
                <c:pt idx="69">
                  <c:v>98.554911419211436</c:v>
                </c:pt>
                <c:pt idx="70">
                  <c:v>102.47136338737857</c:v>
                </c:pt>
                <c:pt idx="71">
                  <c:v>102.95529595219878</c:v>
                </c:pt>
                <c:pt idx="72">
                  <c:v>103.26193401239681</c:v>
                </c:pt>
                <c:pt idx="73">
                  <c:v>100.58521038041437</c:v>
                </c:pt>
                <c:pt idx="74">
                  <c:v>102.95529595219878</c:v>
                </c:pt>
                <c:pt idx="75">
                  <c:v>102.95529595219878</c:v>
                </c:pt>
                <c:pt idx="76">
                  <c:v>102.95529595219878</c:v>
                </c:pt>
                <c:pt idx="77">
                  <c:v>102.95529595219878</c:v>
                </c:pt>
                <c:pt idx="78">
                  <c:v>100.04660696967119</c:v>
                </c:pt>
                <c:pt idx="79">
                  <c:v>102.26531203740666</c:v>
                </c:pt>
                <c:pt idx="80">
                  <c:v>104.6333468397869</c:v>
                </c:pt>
                <c:pt idx="81">
                  <c:v>103.46032242525949</c:v>
                </c:pt>
                <c:pt idx="82">
                  <c:v>103.46032242525949</c:v>
                </c:pt>
                <c:pt idx="83">
                  <c:v>103.46032242525949</c:v>
                </c:pt>
                <c:pt idx="84">
                  <c:v>104.11793221979693</c:v>
                </c:pt>
                <c:pt idx="85">
                  <c:v>104.07336131516038</c:v>
                </c:pt>
                <c:pt idx="86">
                  <c:v>103.54991124736637</c:v>
                </c:pt>
                <c:pt idx="87">
                  <c:v>103.72969471160486</c:v>
                </c:pt>
                <c:pt idx="88">
                  <c:v>102.81865706875215</c:v>
                </c:pt>
                <c:pt idx="89">
                  <c:v>103.72969471160486</c:v>
                </c:pt>
                <c:pt idx="90">
                  <c:v>103.54991124736637</c:v>
                </c:pt>
                <c:pt idx="91">
                  <c:v>103.75101212626222</c:v>
                </c:pt>
                <c:pt idx="92">
                  <c:v>103.72969471160486</c:v>
                </c:pt>
                <c:pt idx="93">
                  <c:v>102.18026392461151</c:v>
                </c:pt>
                <c:pt idx="94">
                  <c:v>102.24062438125236</c:v>
                </c:pt>
                <c:pt idx="95">
                  <c:v>102.77997967542436</c:v>
                </c:pt>
                <c:pt idx="96">
                  <c:v>102.24062438125236</c:v>
                </c:pt>
                <c:pt idx="97">
                  <c:v>102.24062438125236</c:v>
                </c:pt>
                <c:pt idx="98">
                  <c:v>101.67648046092197</c:v>
                </c:pt>
                <c:pt idx="99">
                  <c:v>102.23236738761405</c:v>
                </c:pt>
                <c:pt idx="100">
                  <c:v>101.61279583647543</c:v>
                </c:pt>
                <c:pt idx="101">
                  <c:v>103.16281773912397</c:v>
                </c:pt>
                <c:pt idx="102">
                  <c:v>103.66112627589079</c:v>
                </c:pt>
                <c:pt idx="103">
                  <c:v>102.23236738761405</c:v>
                </c:pt>
                <c:pt idx="104">
                  <c:v>103.16281773912397</c:v>
                </c:pt>
                <c:pt idx="105">
                  <c:v>105.27411032829623</c:v>
                </c:pt>
                <c:pt idx="106">
                  <c:v>103.99212163407424</c:v>
                </c:pt>
                <c:pt idx="107">
                  <c:v>104.37369708257663</c:v>
                </c:pt>
                <c:pt idx="108">
                  <c:v>104.86139984774508</c:v>
                </c:pt>
                <c:pt idx="109">
                  <c:v>105.02301851415403</c:v>
                </c:pt>
                <c:pt idx="110">
                  <c:v>104.37369708257663</c:v>
                </c:pt>
                <c:pt idx="111">
                  <c:v>104.86139984774508</c:v>
                </c:pt>
                <c:pt idx="112">
                  <c:v>106.06755810828636</c:v>
                </c:pt>
                <c:pt idx="113">
                  <c:v>104.24964219857615</c:v>
                </c:pt>
                <c:pt idx="114">
                  <c:v>105.39585466569743</c:v>
                </c:pt>
                <c:pt idx="115">
                  <c:v>107.5018193716423</c:v>
                </c:pt>
                <c:pt idx="116">
                  <c:v>110.84025531726178</c:v>
                </c:pt>
                <c:pt idx="117">
                  <c:v>105.39585466569743</c:v>
                </c:pt>
                <c:pt idx="118">
                  <c:v>107.5018193716423</c:v>
                </c:pt>
                <c:pt idx="119">
                  <c:v>112.24188758462439</c:v>
                </c:pt>
                <c:pt idx="120">
                  <c:v>111.91422521686837</c:v>
                </c:pt>
                <c:pt idx="121">
                  <c:v>109.43862893164697</c:v>
                </c:pt>
                <c:pt idx="122">
                  <c:v>111.44001322060062</c:v>
                </c:pt>
                <c:pt idx="123">
                  <c:v>113.4341100240138</c:v>
                </c:pt>
                <c:pt idx="124">
                  <c:v>111.44001322060062</c:v>
                </c:pt>
                <c:pt idx="125">
                  <c:v>111.44001322060062</c:v>
                </c:pt>
                <c:pt idx="126">
                  <c:v>113.459209402515</c:v>
                </c:pt>
                <c:pt idx="127">
                  <c:v>112.8028651640487</c:v>
                </c:pt>
                <c:pt idx="128">
                  <c:v>112.02945943973177</c:v>
                </c:pt>
                <c:pt idx="129">
                  <c:v>115.18698654669781</c:v>
                </c:pt>
                <c:pt idx="130">
                  <c:v>116.54071589928779</c:v>
                </c:pt>
                <c:pt idx="131">
                  <c:v>112.8028651640487</c:v>
                </c:pt>
                <c:pt idx="132">
                  <c:v>115.18698654669781</c:v>
                </c:pt>
                <c:pt idx="133">
                  <c:v>115.46856640062933</c:v>
                </c:pt>
                <c:pt idx="134">
                  <c:v>116.11787998987633</c:v>
                </c:pt>
                <c:pt idx="135">
                  <c:v>116.4700908124217</c:v>
                </c:pt>
                <c:pt idx="136">
                  <c:v>113.0242051371695</c:v>
                </c:pt>
                <c:pt idx="137">
                  <c:v>115.31210700734376</c:v>
                </c:pt>
                <c:pt idx="138">
                  <c:v>116.11787998987633</c:v>
                </c:pt>
                <c:pt idx="139">
                  <c:v>115.31210700734376</c:v>
                </c:pt>
                <c:pt idx="140">
                  <c:v>115.31210700734376</c:v>
                </c:pt>
                <c:pt idx="141">
                  <c:v>120.44576119786264</c:v>
                </c:pt>
                <c:pt idx="142">
                  <c:v>119.42674740894795</c:v>
                </c:pt>
                <c:pt idx="143">
                  <c:v>121.39029637480239</c:v>
                </c:pt>
                <c:pt idx="144">
                  <c:v>123.13772639901144</c:v>
                </c:pt>
                <c:pt idx="145">
                  <c:v>120.44576119786264</c:v>
                </c:pt>
                <c:pt idx="146">
                  <c:v>121.39029637480239</c:v>
                </c:pt>
                <c:pt idx="147">
                  <c:v>124.00454800267902</c:v>
                </c:pt>
                <c:pt idx="148">
                  <c:v>123.7920855475908</c:v>
                </c:pt>
                <c:pt idx="149">
                  <c:v>122.80081008136281</c:v>
                </c:pt>
                <c:pt idx="150">
                  <c:v>117.23030573697642</c:v>
                </c:pt>
                <c:pt idx="151">
                  <c:v>114.65001434068145</c:v>
                </c:pt>
                <c:pt idx="152">
                  <c:v>122.80081008136281</c:v>
                </c:pt>
                <c:pt idx="153">
                  <c:v>117.23030573697642</c:v>
                </c:pt>
                <c:pt idx="154">
                  <c:v>115.64145253526563</c:v>
                </c:pt>
                <c:pt idx="155">
                  <c:v>115.2847274712737</c:v>
                </c:pt>
                <c:pt idx="156">
                  <c:v>115.62143400658367</c:v>
                </c:pt>
                <c:pt idx="157">
                  <c:v>117.87050849886091</c:v>
                </c:pt>
                <c:pt idx="158">
                  <c:v>119.60470949194698</c:v>
                </c:pt>
                <c:pt idx="159">
                  <c:v>115.62143400658367</c:v>
                </c:pt>
                <c:pt idx="160">
                  <c:v>117.87050849886091</c:v>
                </c:pt>
                <c:pt idx="161">
                  <c:v>117.94295398667514</c:v>
                </c:pt>
                <c:pt idx="162">
                  <c:v>118.17880619223351</c:v>
                </c:pt>
                <c:pt idx="163">
                  <c:v>117.36124324620955</c:v>
                </c:pt>
                <c:pt idx="164">
                  <c:v>116.77723274234904</c:v>
                </c:pt>
                <c:pt idx="165">
                  <c:v>115.58281445044271</c:v>
                </c:pt>
                <c:pt idx="166">
                  <c:v>117.36124324620955</c:v>
                </c:pt>
                <c:pt idx="167">
                  <c:v>116.77723274234904</c:v>
                </c:pt>
                <c:pt idx="168">
                  <c:v>115.33523992149277</c:v>
                </c:pt>
                <c:pt idx="169">
                  <c:v>118.28412182770138</c:v>
                </c:pt>
                <c:pt idx="170">
                  <c:v>119.87745692124577</c:v>
                </c:pt>
                <c:pt idx="171">
                  <c:v>124.12838624230169</c:v>
                </c:pt>
                <c:pt idx="172">
                  <c:v>125.6612991208532</c:v>
                </c:pt>
                <c:pt idx="173">
                  <c:v>119.87745692124577</c:v>
                </c:pt>
                <c:pt idx="174">
                  <c:v>124.12838624230169</c:v>
                </c:pt>
                <c:pt idx="175">
                  <c:v>126.28764252430736</c:v>
                </c:pt>
                <c:pt idx="176">
                  <c:v>126.23456563204174</c:v>
                </c:pt>
                <c:pt idx="177">
                  <c:v>126.53651593923267</c:v>
                </c:pt>
                <c:pt idx="178">
                  <c:v>127.09355764907872</c:v>
                </c:pt>
                <c:pt idx="179">
                  <c:v>122.9640187802639</c:v>
                </c:pt>
                <c:pt idx="180">
                  <c:v>126.53651593923267</c:v>
                </c:pt>
                <c:pt idx="181">
                  <c:v>126.53651593923267</c:v>
                </c:pt>
                <c:pt idx="182">
                  <c:v>123.02925422555056</c:v>
                </c:pt>
                <c:pt idx="183">
                  <c:v>123.30668058523469</c:v>
                </c:pt>
                <c:pt idx="184">
                  <c:v>124.18945839042794</c:v>
                </c:pt>
                <c:pt idx="185">
                  <c:v>126.59075643727398</c:v>
                </c:pt>
                <c:pt idx="186">
                  <c:v>125.193531559606</c:v>
                </c:pt>
                <c:pt idx="187">
                  <c:v>124.18945839042794</c:v>
                </c:pt>
                <c:pt idx="188">
                  <c:v>125.193531559606</c:v>
                </c:pt>
                <c:pt idx="189">
                  <c:v>125.9752991687306</c:v>
                </c:pt>
                <c:pt idx="190">
                  <c:v>125.1513947182728</c:v>
                </c:pt>
                <c:pt idx="191">
                  <c:v>123.5507094005446</c:v>
                </c:pt>
                <c:pt idx="192">
                  <c:v>121.74474128122543</c:v>
                </c:pt>
                <c:pt idx="193">
                  <c:v>124.09583861048648</c:v>
                </c:pt>
                <c:pt idx="194">
                  <c:v>123.00212172288863</c:v>
                </c:pt>
                <c:pt idx="195">
                  <c:v>122.36525391201418</c:v>
                </c:pt>
                <c:pt idx="196">
                  <c:v>123.603016764138</c:v>
                </c:pt>
                <c:pt idx="197">
                  <c:v>121.80395577733405</c:v>
                </c:pt>
                <c:pt idx="198">
                  <c:v>119.96297459357463</c:v>
                </c:pt>
                <c:pt idx="199">
                  <c:v>120.18970812944009</c:v>
                </c:pt>
                <c:pt idx="200">
                  <c:v>121.81395866978156</c:v>
                </c:pt>
                <c:pt idx="201">
                  <c:v>117.58566525518444</c:v>
                </c:pt>
                <c:pt idx="202">
                  <c:v>116.42919796075097</c:v>
                </c:pt>
                <c:pt idx="203">
                  <c:v>116.2260718000248</c:v>
                </c:pt>
                <c:pt idx="204">
                  <c:v>114.54884827829575</c:v>
                </c:pt>
                <c:pt idx="205">
                  <c:v>120.77791526036528</c:v>
                </c:pt>
                <c:pt idx="206">
                  <c:v>115.32932680435799</c:v>
                </c:pt>
                <c:pt idx="207">
                  <c:v>119.29745678910251</c:v>
                </c:pt>
                <c:pt idx="208">
                  <c:v>115.96179114670299</c:v>
                </c:pt>
                <c:pt idx="209">
                  <c:v>115.51472439688411</c:v>
                </c:pt>
                <c:pt idx="210">
                  <c:v>115.73500761598115</c:v>
                </c:pt>
                <c:pt idx="211">
                  <c:v>118.02294869780749</c:v>
                </c:pt>
                <c:pt idx="212">
                  <c:v>118.69325914645606</c:v>
                </c:pt>
                <c:pt idx="213">
                  <c:v>118.01720321048536</c:v>
                </c:pt>
                <c:pt idx="214">
                  <c:v>118.03485629625516</c:v>
                </c:pt>
                <c:pt idx="215">
                  <c:v>116.7338254434882</c:v>
                </c:pt>
                <c:pt idx="216">
                  <c:v>114.88597437828307</c:v>
                </c:pt>
                <c:pt idx="217">
                  <c:v>114.49367944439129</c:v>
                </c:pt>
                <c:pt idx="218">
                  <c:v>114.0544187542117</c:v>
                </c:pt>
                <c:pt idx="219">
                  <c:v>114.60060667875993</c:v>
                </c:pt>
                <c:pt idx="220">
                  <c:v>114.40375830353295</c:v>
                </c:pt>
                <c:pt idx="221">
                  <c:v>112.78089095421888</c:v>
                </c:pt>
                <c:pt idx="222">
                  <c:v>113.75124602376694</c:v>
                </c:pt>
                <c:pt idx="223">
                  <c:v>115.75311849778906</c:v>
                </c:pt>
                <c:pt idx="224">
                  <c:v>112.7038988753451</c:v>
                </c:pt>
                <c:pt idx="225">
                  <c:v>112.76104593709739</c:v>
                </c:pt>
                <c:pt idx="226">
                  <c:v>112.27956606111525</c:v>
                </c:pt>
                <c:pt idx="227">
                  <c:v>110.63619591921592</c:v>
                </c:pt>
                <c:pt idx="228">
                  <c:v>110.43092488112056</c:v>
                </c:pt>
                <c:pt idx="229">
                  <c:v>112.02519713314985</c:v>
                </c:pt>
                <c:pt idx="230">
                  <c:v>109.64436658840215</c:v>
                </c:pt>
                <c:pt idx="231">
                  <c:v>107.73108794081519</c:v>
                </c:pt>
                <c:pt idx="232">
                  <c:v>108.12826668597448</c:v>
                </c:pt>
                <c:pt idx="233">
                  <c:v>108.69647881520896</c:v>
                </c:pt>
                <c:pt idx="234">
                  <c:v>107.26417519358351</c:v>
                </c:pt>
                <c:pt idx="235">
                  <c:v>103.93515788679544</c:v>
                </c:pt>
                <c:pt idx="236">
                  <c:v>103.88198884714743</c:v>
                </c:pt>
                <c:pt idx="237">
                  <c:v>106.16567448443097</c:v>
                </c:pt>
                <c:pt idx="238">
                  <c:v>106.068105110833</c:v>
                </c:pt>
                <c:pt idx="239">
                  <c:v>105.57005046951346</c:v>
                </c:pt>
                <c:pt idx="240">
                  <c:v>109.58797827211777</c:v>
                </c:pt>
                <c:pt idx="241">
                  <c:v>111.04774769544787</c:v>
                </c:pt>
                <c:pt idx="242">
                  <c:v>110.36881754537922</c:v>
                </c:pt>
                <c:pt idx="243">
                  <c:v>107.65951785313381</c:v>
                </c:pt>
                <c:pt idx="244">
                  <c:v>105.45288017132823</c:v>
                </c:pt>
                <c:pt idx="245">
                  <c:v>107.34030657669396</c:v>
                </c:pt>
                <c:pt idx="246">
                  <c:v>106.26800807375758</c:v>
                </c:pt>
                <c:pt idx="247">
                  <c:v>104.50940370899487</c:v>
                </c:pt>
                <c:pt idx="248">
                  <c:v>102.6050476728404</c:v>
                </c:pt>
                <c:pt idx="249">
                  <c:v>102.57565853960082</c:v>
                </c:pt>
                <c:pt idx="250">
                  <c:v>102.80460067177009</c:v>
                </c:pt>
                <c:pt idx="251">
                  <c:v>102.22477699206122</c:v>
                </c:pt>
                <c:pt idx="252">
                  <c:v>99.342361777014816</c:v>
                </c:pt>
                <c:pt idx="253">
                  <c:v>99.139416970179553</c:v>
                </c:pt>
                <c:pt idx="254">
                  <c:v>100.1022012500008</c:v>
                </c:pt>
                <c:pt idx="255">
                  <c:v>98.890655308462669</c:v>
                </c:pt>
                <c:pt idx="256">
                  <c:v>99.695299975706405</c:v>
                </c:pt>
                <c:pt idx="257">
                  <c:v>104.00316265501075</c:v>
                </c:pt>
                <c:pt idx="258">
                  <c:v>106.42551833931908</c:v>
                </c:pt>
                <c:pt idx="259">
                  <c:v>99.695299975706405</c:v>
                </c:pt>
                <c:pt idx="260">
                  <c:v>104.00316265501075</c:v>
                </c:pt>
                <c:pt idx="261">
                  <c:v>106.32329454261831</c:v>
                </c:pt>
                <c:pt idx="262">
                  <c:v>106.54042318430494</c:v>
                </c:pt>
                <c:pt idx="263">
                  <c:v>108.42079443316879</c:v>
                </c:pt>
                <c:pt idx="264">
                  <c:v>103.20095891310947</c:v>
                </c:pt>
                <c:pt idx="265">
                  <c:v>101.99442716158202</c:v>
                </c:pt>
                <c:pt idx="266">
                  <c:v>106.54042318430494</c:v>
                </c:pt>
                <c:pt idx="267">
                  <c:v>103.20095891310947</c:v>
                </c:pt>
                <c:pt idx="268">
                  <c:v>102.15852498469422</c:v>
                </c:pt>
                <c:pt idx="269">
                  <c:v>105.40555268754997</c:v>
                </c:pt>
                <c:pt idx="270">
                  <c:v>109.34178007215611</c:v>
                </c:pt>
                <c:pt idx="271">
                  <c:v>107.49933237260865</c:v>
                </c:pt>
                <c:pt idx="272">
                  <c:v>108.44623103187796</c:v>
                </c:pt>
                <c:pt idx="273">
                  <c:v>107.49933237260865</c:v>
                </c:pt>
                <c:pt idx="274">
                  <c:v>108.44623103187796</c:v>
                </c:pt>
                <c:pt idx="275">
                  <c:v>109.06173241352992</c:v>
                </c:pt>
                <c:pt idx="276">
                  <c:v>109.25513898599493</c:v>
                </c:pt>
                <c:pt idx="277">
                  <c:v>107.67451042830946</c:v>
                </c:pt>
                <c:pt idx="278">
                  <c:v>108.007390886667</c:v>
                </c:pt>
                <c:pt idx="279">
                  <c:v>106.63073546139282</c:v>
                </c:pt>
                <c:pt idx="280">
                  <c:v>108.007390886667</c:v>
                </c:pt>
                <c:pt idx="281">
                  <c:v>107.67451042830946</c:v>
                </c:pt>
                <c:pt idx="282">
                  <c:v>107.15754400718814</c:v>
                </c:pt>
                <c:pt idx="283">
                  <c:v>107.60180026184365</c:v>
                </c:pt>
                <c:pt idx="284">
                  <c:v>109.39103382834318</c:v>
                </c:pt>
                <c:pt idx="285">
                  <c:v>110.53172137368531</c:v>
                </c:pt>
                <c:pt idx="286">
                  <c:v>110.44294325248536</c:v>
                </c:pt>
                <c:pt idx="287">
                  <c:v>109.39103382834318</c:v>
                </c:pt>
                <c:pt idx="288">
                  <c:v>110.44294325248536</c:v>
                </c:pt>
                <c:pt idx="289">
                  <c:v>111.67569289488981</c:v>
                </c:pt>
                <c:pt idx="290">
                  <c:v>109.84162864655866</c:v>
                </c:pt>
                <c:pt idx="291">
                  <c:v>111.47407246160381</c:v>
                </c:pt>
                <c:pt idx="292">
                  <c:v>112.37383577419004</c:v>
                </c:pt>
                <c:pt idx="293">
                  <c:v>111.1874313636791</c:v>
                </c:pt>
                <c:pt idx="294">
                  <c:v>111.47407246160381</c:v>
                </c:pt>
                <c:pt idx="295">
                  <c:v>111.47407246160381</c:v>
                </c:pt>
                <c:pt idx="296">
                  <c:v>110.52550632682947</c:v>
                </c:pt>
                <c:pt idx="297">
                  <c:v>112.74472408691598</c:v>
                </c:pt>
                <c:pt idx="298">
                  <c:v>113.34052749514183</c:v>
                </c:pt>
                <c:pt idx="299">
                  <c:v>119.033628050071</c:v>
                </c:pt>
                <c:pt idx="300">
                  <c:v>118.89949283061014</c:v>
                </c:pt>
                <c:pt idx="301">
                  <c:v>118.89949283061014</c:v>
                </c:pt>
                <c:pt idx="302">
                  <c:v>118.89949283061014</c:v>
                </c:pt>
                <c:pt idx="303">
                  <c:v>118.53233158541512</c:v>
                </c:pt>
                <c:pt idx="304">
                  <c:v>120.9100340206175</c:v>
                </c:pt>
                <c:pt idx="305">
                  <c:v>120.69892044636113</c:v>
                </c:pt>
                <c:pt idx="306">
                  <c:v>119.22267526711516</c:v>
                </c:pt>
                <c:pt idx="307">
                  <c:v>119.85574248861101</c:v>
                </c:pt>
                <c:pt idx="308">
                  <c:v>119.85574248861101</c:v>
                </c:pt>
                <c:pt idx="309">
                  <c:v>119.85574248861101</c:v>
                </c:pt>
                <c:pt idx="310">
                  <c:v>119.85574248861101</c:v>
                </c:pt>
                <c:pt idx="311">
                  <c:v>119.85574248861101</c:v>
                </c:pt>
                <c:pt idx="312">
                  <c:v>122.12371013515531</c:v>
                </c:pt>
                <c:pt idx="313">
                  <c:v>123.4032333967523</c:v>
                </c:pt>
                <c:pt idx="314">
                  <c:v>122.80963466366511</c:v>
                </c:pt>
                <c:pt idx="315">
                  <c:v>122.80963466366511</c:v>
                </c:pt>
                <c:pt idx="316">
                  <c:v>122.80963466366511</c:v>
                </c:pt>
                <c:pt idx="317">
                  <c:v>122.80963466366511</c:v>
                </c:pt>
                <c:pt idx="318">
                  <c:v>122.20023657566053</c:v>
                </c:pt>
                <c:pt idx="319">
                  <c:v>117.57472716483464</c:v>
                </c:pt>
                <c:pt idx="320">
                  <c:v>116.81732861719108</c:v>
                </c:pt>
                <c:pt idx="321">
                  <c:v>114.50141394276554</c:v>
                </c:pt>
                <c:pt idx="322">
                  <c:v>116.81732861719108</c:v>
                </c:pt>
                <c:pt idx="323">
                  <c:v>116.81732861719108</c:v>
                </c:pt>
                <c:pt idx="324">
                  <c:v>113.59878327812038</c:v>
                </c:pt>
                <c:pt idx="325">
                  <c:v>115.48965344683066</c:v>
                </c:pt>
                <c:pt idx="326">
                  <c:v>116.32542726437536</c:v>
                </c:pt>
                <c:pt idx="327">
                  <c:v>116.99652782781349</c:v>
                </c:pt>
                <c:pt idx="328">
                  <c:v>117.19400751063907</c:v>
                </c:pt>
                <c:pt idx="329">
                  <c:v>116.99652782781349</c:v>
                </c:pt>
                <c:pt idx="330">
                  <c:v>116.99652782781349</c:v>
                </c:pt>
                <c:pt idx="331">
                  <c:v>116.81221737834147</c:v>
                </c:pt>
                <c:pt idx="332">
                  <c:v>114.72149130068911</c:v>
                </c:pt>
                <c:pt idx="333">
                  <c:v>114.67543721531237</c:v>
                </c:pt>
                <c:pt idx="334">
                  <c:v>114.73570258369692</c:v>
                </c:pt>
                <c:pt idx="335">
                  <c:v>118.80670237711035</c:v>
                </c:pt>
              </c:numCache>
            </c:numRef>
          </c:val>
          <c:smooth val="0"/>
          <c:extLst>
            <c:ext xmlns:c16="http://schemas.microsoft.com/office/drawing/2014/chart" uri="{C3380CC4-5D6E-409C-BE32-E72D297353CC}">
              <c16:uniqueId val="{00000002-769B-4F0B-91B9-4E0258F55E43}"/>
            </c:ext>
          </c:extLst>
        </c:ser>
        <c:dLbls>
          <c:showLegendKey val="0"/>
          <c:showVal val="0"/>
          <c:showCatName val="0"/>
          <c:showSerName val="0"/>
          <c:showPercent val="0"/>
          <c:showBubbleSize val="0"/>
        </c:dLbls>
        <c:smooth val="0"/>
        <c:axId val="1306836288"/>
        <c:axId val="1309962992"/>
      </c:lineChart>
      <c:dateAx>
        <c:axId val="1306836288"/>
        <c:scaling>
          <c:orientation val="minMax"/>
        </c:scaling>
        <c:delete val="0"/>
        <c:axPos val="b"/>
        <c:numFmt formatCode="mmmm\ yyyy;@"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rgbClr val="4F3688"/>
                </a:solidFill>
                <a:latin typeface="+mn-lt"/>
                <a:ea typeface="+mn-ea"/>
                <a:cs typeface="+mn-cs"/>
              </a:defRPr>
            </a:pPr>
            <a:endParaRPr lang="en-US"/>
          </a:p>
        </c:txPr>
        <c:crossAx val="1309962992"/>
        <c:crosses val="autoZero"/>
        <c:auto val="1"/>
        <c:lblOffset val="100"/>
        <c:baseTimeUnit val="days"/>
        <c:majorUnit val="36"/>
        <c:majorTimeUnit val="days"/>
        <c:minorUnit val="37"/>
        <c:minorTimeUnit val="days"/>
      </c:dateAx>
      <c:valAx>
        <c:axId val="1309962992"/>
        <c:scaling>
          <c:orientation val="minMax"/>
          <c:min val="60"/>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50" b="0" i="0" u="none" strike="noStrike" kern="1200" baseline="0">
                <a:solidFill>
                  <a:srgbClr val="4F3688"/>
                </a:solidFill>
                <a:latin typeface="+mn-lt"/>
                <a:ea typeface="+mn-ea"/>
                <a:cs typeface="+mn-cs"/>
              </a:defRPr>
            </a:pPr>
            <a:endParaRPr lang="en-US"/>
          </a:p>
        </c:txPr>
        <c:crossAx val="130683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rgbClr val="4F3688"/>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4663-4668-9F82-C731A30CEE3E}"/>
              </c:ext>
            </c:extLst>
          </c:dPt>
          <c:dPt>
            <c:idx val="1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4663-4668-9F82-C731A30CEE3E}"/>
              </c:ext>
            </c:extLst>
          </c:dPt>
          <c:dPt>
            <c:idx val="1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4-4663-4668-9F82-C731A30CEE3E}"/>
              </c:ext>
            </c:extLst>
          </c:dPt>
          <c:dPt>
            <c:idx val="1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5-4663-4668-9F82-C731A30CEE3E}"/>
              </c:ext>
            </c:extLst>
          </c:dPt>
          <c:dPt>
            <c:idx val="2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6-4663-4668-9F82-C731A30CEE3E}"/>
              </c:ext>
            </c:extLst>
          </c:dPt>
          <c:dPt>
            <c:idx val="2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7-4663-4668-9F82-C731A30CEE3E}"/>
              </c:ext>
            </c:extLst>
          </c:dPt>
          <c:dPt>
            <c:idx val="2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8-4663-4668-9F82-C731A30CEE3E}"/>
              </c:ext>
            </c:extLst>
          </c:dPt>
          <c:dPt>
            <c:idx val="2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9-4663-4668-9F82-C731A30CEE3E}"/>
              </c:ext>
            </c:extLst>
          </c:dPt>
          <c:dPt>
            <c:idx val="2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A-4663-4668-9F82-C731A30CEE3E}"/>
              </c:ext>
            </c:extLst>
          </c:dPt>
          <c:dPt>
            <c:idx val="2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B-4663-4668-9F82-C731A30CEE3E}"/>
              </c:ext>
            </c:extLst>
          </c:dPt>
          <c:dPt>
            <c:idx val="2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C-4663-4668-9F82-C731A30CEE3E}"/>
              </c:ext>
            </c:extLst>
          </c:dPt>
          <c:dPt>
            <c:idx val="2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D-4663-4668-9F82-C731A30CEE3E}"/>
              </c:ext>
            </c:extLst>
          </c:dPt>
          <c:dPt>
            <c:idx val="2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E-4663-4668-9F82-C731A30CEE3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Value'!$AH$6:$AH$34</c:f>
              <c:numCache>
                <c:formatCode>0.0\x</c:formatCode>
                <c:ptCount val="29"/>
                <c:pt idx="0">
                  <c:v>6.7362801747304983</c:v>
                </c:pt>
                <c:pt idx="1">
                  <c:v>5.939019644640215</c:v>
                </c:pt>
                <c:pt idx="2">
                  <c:v>3.2402286874905784</c:v>
                </c:pt>
                <c:pt idx="3">
                  <c:v>7.9024569972201641</c:v>
                </c:pt>
                <c:pt idx="4">
                  <c:v>6.2702293104316729</c:v>
                </c:pt>
                <c:pt idx="5">
                  <c:v>10.321031653683068</c:v>
                </c:pt>
                <c:pt idx="6">
                  <c:v>32.420451212790368</c:v>
                </c:pt>
                <c:pt idx="7">
                  <c:v>9.4540618959256513</c:v>
                </c:pt>
                <c:pt idx="8">
                  <c:v>17.772358090994949</c:v>
                </c:pt>
                <c:pt idx="9">
                  <c:v>34.303500740905974</c:v>
                </c:pt>
                <c:pt idx="10">
                  <c:v>9.5761667391693734</c:v>
                </c:pt>
                <c:pt idx="11">
                  <c:v>58.234078646020166</c:v>
                </c:pt>
                <c:pt idx="12">
                  <c:v>9.0178171486101597</c:v>
                </c:pt>
                <c:pt idx="13">
                  <c:v>39.844511788107766</c:v>
                </c:pt>
                <c:pt idx="14">
                  <c:v>30.636400226845815</c:v>
                </c:pt>
                <c:pt idx="16">
                  <c:v>29.914308050414153</c:v>
                </c:pt>
                <c:pt idx="17">
                  <c:v>21.510382921712647</c:v>
                </c:pt>
                <c:pt idx="18">
                  <c:v>19.309419086128244</c:v>
                </c:pt>
                <c:pt idx="19">
                  <c:v>22.375142363275749</c:v>
                </c:pt>
                <c:pt idx="20">
                  <c:v>22.920985067116909</c:v>
                </c:pt>
                <c:pt idx="21">
                  <c:v>9.3406656717391083</c:v>
                </c:pt>
                <c:pt idx="22">
                  <c:v>13.82262473891252</c:v>
                </c:pt>
                <c:pt idx="23">
                  <c:v>23.000032596284839</c:v>
                </c:pt>
                <c:pt idx="24">
                  <c:v>6.6604969700198451</c:v>
                </c:pt>
                <c:pt idx="25">
                  <c:v>16.159259545042403</c:v>
                </c:pt>
                <c:pt idx="26">
                  <c:v>6.5401085622461501</c:v>
                </c:pt>
                <c:pt idx="27">
                  <c:v>21.10261760173616</c:v>
                </c:pt>
                <c:pt idx="28">
                  <c:v>19.700392441647718</c:v>
                </c:pt>
              </c:numCache>
            </c:numRef>
          </c:val>
          <c:extLst>
            <c:ext xmlns:c16="http://schemas.microsoft.com/office/drawing/2014/chart" uri="{C3380CC4-5D6E-409C-BE32-E72D297353CC}">
              <c16:uniqueId val="{00000000-4663-4668-9F82-C731A30CEE3E}"/>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Value'!$AI$6:$AI$34</c:f>
              <c:numCache>
                <c:formatCode>0.0\x</c:formatCode>
                <c:ptCount val="29"/>
                <c:pt idx="0">
                  <c:v>9.5761667391693734</c:v>
                </c:pt>
                <c:pt idx="1">
                  <c:v>9.5761667391693734</c:v>
                </c:pt>
                <c:pt idx="2">
                  <c:v>9.5761667391693734</c:v>
                </c:pt>
                <c:pt idx="3">
                  <c:v>9.5761667391693734</c:v>
                </c:pt>
                <c:pt idx="4">
                  <c:v>9.5761667391693734</c:v>
                </c:pt>
                <c:pt idx="5">
                  <c:v>9.5761667391693734</c:v>
                </c:pt>
                <c:pt idx="6">
                  <c:v>9.5761667391693734</c:v>
                </c:pt>
                <c:pt idx="7">
                  <c:v>9.5761667391693734</c:v>
                </c:pt>
                <c:pt idx="8">
                  <c:v>9.5761667391693734</c:v>
                </c:pt>
                <c:pt idx="9">
                  <c:v>9.5761667391693734</c:v>
                </c:pt>
                <c:pt idx="10">
                  <c:v>9.5761667391693734</c:v>
                </c:pt>
                <c:pt idx="11">
                  <c:v>9.5761667391693734</c:v>
                </c:pt>
                <c:pt idx="12">
                  <c:v>9.5761667391693734</c:v>
                </c:pt>
                <c:pt idx="13">
                  <c:v>9.5761667391693734</c:v>
                </c:pt>
                <c:pt idx="14">
                  <c:v>9.5761667391693734</c:v>
                </c:pt>
                <c:pt idx="16">
                  <c:v>19.700392441647718</c:v>
                </c:pt>
                <c:pt idx="17">
                  <c:v>19.700392441647718</c:v>
                </c:pt>
                <c:pt idx="18">
                  <c:v>19.700392441647718</c:v>
                </c:pt>
                <c:pt idx="19">
                  <c:v>19.700392441647718</c:v>
                </c:pt>
                <c:pt idx="20">
                  <c:v>19.700392441647718</c:v>
                </c:pt>
                <c:pt idx="21">
                  <c:v>19.700392441647718</c:v>
                </c:pt>
                <c:pt idx="22">
                  <c:v>19.700392441647718</c:v>
                </c:pt>
                <c:pt idx="23">
                  <c:v>19.700392441647718</c:v>
                </c:pt>
                <c:pt idx="24">
                  <c:v>19.700392441647718</c:v>
                </c:pt>
                <c:pt idx="25">
                  <c:v>19.700392441647718</c:v>
                </c:pt>
                <c:pt idx="26">
                  <c:v>19.700392441647718</c:v>
                </c:pt>
                <c:pt idx="27">
                  <c:v>19.700392441647718</c:v>
                </c:pt>
                <c:pt idx="28">
                  <c:v>19.700392441647718</c:v>
                </c:pt>
              </c:numCache>
            </c:numRef>
          </c:val>
          <c:smooth val="0"/>
          <c:extLst>
            <c:ext xmlns:c16="http://schemas.microsoft.com/office/drawing/2014/chart" uri="{C3380CC4-5D6E-409C-BE32-E72D297353CC}">
              <c16:uniqueId val="{00000001-4663-4668-9F82-C731A30CEE3E}"/>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2E21-4D6F-9C35-4B62CAE440EB}"/>
              </c:ext>
            </c:extLst>
          </c:dPt>
          <c:dPt>
            <c:idx val="1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2E21-4D6F-9C35-4B62CAE440EB}"/>
              </c:ext>
            </c:extLst>
          </c:dPt>
          <c:dPt>
            <c:idx val="1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4-2E21-4D6F-9C35-4B62CAE440EB}"/>
              </c:ext>
            </c:extLst>
          </c:dPt>
          <c:dPt>
            <c:idx val="1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5-2E21-4D6F-9C35-4B62CAE440EB}"/>
              </c:ext>
            </c:extLst>
          </c:dPt>
          <c:dPt>
            <c:idx val="2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6-2E21-4D6F-9C35-4B62CAE440EB}"/>
              </c:ext>
            </c:extLst>
          </c:dPt>
          <c:dPt>
            <c:idx val="2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7-2E21-4D6F-9C35-4B62CAE440EB}"/>
              </c:ext>
            </c:extLst>
          </c:dPt>
          <c:dPt>
            <c:idx val="2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8-2E21-4D6F-9C35-4B62CAE440EB}"/>
              </c:ext>
            </c:extLst>
          </c:dPt>
          <c:dPt>
            <c:idx val="2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9-2E21-4D6F-9C35-4B62CAE440EB}"/>
              </c:ext>
            </c:extLst>
          </c:dPt>
          <c:dPt>
            <c:idx val="2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A-2E21-4D6F-9C35-4B62CAE440EB}"/>
              </c:ext>
            </c:extLst>
          </c:dPt>
          <c:dPt>
            <c:idx val="2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B-2E21-4D6F-9C35-4B62CAE440EB}"/>
              </c:ext>
            </c:extLst>
          </c:dPt>
          <c:dPt>
            <c:idx val="2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C-2E21-4D6F-9C35-4B62CAE440EB}"/>
              </c:ext>
            </c:extLst>
          </c:dPt>
          <c:dPt>
            <c:idx val="2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D-2E21-4D6F-9C35-4B62CAE440EB}"/>
              </c:ext>
            </c:extLst>
          </c:dPt>
          <c:dPt>
            <c:idx val="2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E-2E21-4D6F-9C35-4B62CAE440E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Value'!$AJ$6:$AJ$34</c:f>
              <c:numCache>
                <c:formatCode>0.0\x</c:formatCode>
                <c:ptCount val="29"/>
                <c:pt idx="0">
                  <c:v>4.6761446229809325</c:v>
                </c:pt>
                <c:pt idx="1">
                  <c:v>5.0813248473893351</c:v>
                </c:pt>
                <c:pt idx="2">
                  <c:v>2.781401173940838</c:v>
                </c:pt>
                <c:pt idx="3">
                  <c:v>7.1636513459360298</c:v>
                </c:pt>
                <c:pt idx="4">
                  <c:v>4.4034853933909153</c:v>
                </c:pt>
                <c:pt idx="5">
                  <c:v>9.1074048545097952</c:v>
                </c:pt>
                <c:pt idx="6">
                  <c:v>18.723521144525126</c:v>
                </c:pt>
                <c:pt idx="7">
                  <c:v>8.2370565117153447</c:v>
                </c:pt>
                <c:pt idx="8">
                  <c:v>13.798061291278408</c:v>
                </c:pt>
                <c:pt idx="9">
                  <c:v>14.646511763441309</c:v>
                </c:pt>
                <c:pt idx="10">
                  <c:v>8.1081394869515719</c:v>
                </c:pt>
                <c:pt idx="11">
                  <c:v>26.259320058231275</c:v>
                </c:pt>
                <c:pt idx="12">
                  <c:v>6.4249615536205118</c:v>
                </c:pt>
                <c:pt idx="13">
                  <c:v>16.426259793501739</c:v>
                </c:pt>
                <c:pt idx="14">
                  <c:v>24.523125144582515</c:v>
                </c:pt>
                <c:pt idx="16">
                  <c:v>24.793977505302923</c:v>
                </c:pt>
                <c:pt idx="17">
                  <c:v>12.026231525840247</c:v>
                </c:pt>
                <c:pt idx="18">
                  <c:v>10.230308975619392</c:v>
                </c:pt>
                <c:pt idx="19">
                  <c:v>15.834916263709539</c:v>
                </c:pt>
                <c:pt idx="20">
                  <c:v>17.990621251412552</c:v>
                </c:pt>
                <c:pt idx="21">
                  <c:v>8.9721966285927088</c:v>
                </c:pt>
                <c:pt idx="22">
                  <c:v>12.094151753995448</c:v>
                </c:pt>
                <c:pt idx="23">
                  <c:v>19.872916030622203</c:v>
                </c:pt>
                <c:pt idx="24">
                  <c:v>5.7095327452356255</c:v>
                </c:pt>
                <c:pt idx="25">
                  <c:v>13.255186861912737</c:v>
                </c:pt>
                <c:pt idx="26">
                  <c:v>5.1362799848957614</c:v>
                </c:pt>
                <c:pt idx="27">
                  <c:v>18.163511021506594</c:v>
                </c:pt>
                <c:pt idx="28">
                  <c:v>13.809440374032274</c:v>
                </c:pt>
              </c:numCache>
            </c:numRef>
          </c:val>
          <c:extLst>
            <c:ext xmlns:c16="http://schemas.microsoft.com/office/drawing/2014/chart" uri="{C3380CC4-5D6E-409C-BE32-E72D297353CC}">
              <c16:uniqueId val="{00000000-2E21-4D6F-9C35-4B62CAE440EB}"/>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Value'!$AK$6:$AK$34</c:f>
              <c:numCache>
                <c:formatCode>0.0\x</c:formatCode>
                <c:ptCount val="29"/>
                <c:pt idx="0">
                  <c:v>8.2370565117153447</c:v>
                </c:pt>
                <c:pt idx="1">
                  <c:v>8.2370565117153447</c:v>
                </c:pt>
                <c:pt idx="2">
                  <c:v>8.2370565117153447</c:v>
                </c:pt>
                <c:pt idx="3">
                  <c:v>8.2370565117153447</c:v>
                </c:pt>
                <c:pt idx="4">
                  <c:v>8.2370565117153447</c:v>
                </c:pt>
                <c:pt idx="5">
                  <c:v>8.2370565117153447</c:v>
                </c:pt>
                <c:pt idx="6">
                  <c:v>8.2370565117153447</c:v>
                </c:pt>
                <c:pt idx="7">
                  <c:v>8.2370565117153447</c:v>
                </c:pt>
                <c:pt idx="8">
                  <c:v>8.2370565117153447</c:v>
                </c:pt>
                <c:pt idx="9">
                  <c:v>8.2370565117153447</c:v>
                </c:pt>
                <c:pt idx="10">
                  <c:v>8.2370565117153447</c:v>
                </c:pt>
                <c:pt idx="11">
                  <c:v>8.2370565117153447</c:v>
                </c:pt>
                <c:pt idx="12">
                  <c:v>8.2370565117153447</c:v>
                </c:pt>
                <c:pt idx="13">
                  <c:v>8.2370565117153447</c:v>
                </c:pt>
                <c:pt idx="14">
                  <c:v>8.2370565117153447</c:v>
                </c:pt>
                <c:pt idx="16">
                  <c:v>13.255186861912737</c:v>
                </c:pt>
                <c:pt idx="17">
                  <c:v>13.255186861912737</c:v>
                </c:pt>
                <c:pt idx="18">
                  <c:v>13.255186861912737</c:v>
                </c:pt>
                <c:pt idx="19">
                  <c:v>13.255186861912737</c:v>
                </c:pt>
                <c:pt idx="20">
                  <c:v>13.255186861912737</c:v>
                </c:pt>
                <c:pt idx="21">
                  <c:v>13.255186861912737</c:v>
                </c:pt>
                <c:pt idx="22">
                  <c:v>13.255186861912737</c:v>
                </c:pt>
                <c:pt idx="23">
                  <c:v>13.255186861912737</c:v>
                </c:pt>
                <c:pt idx="24">
                  <c:v>13.255186861912737</c:v>
                </c:pt>
                <c:pt idx="25">
                  <c:v>13.255186861912737</c:v>
                </c:pt>
                <c:pt idx="26">
                  <c:v>13.255186861912737</c:v>
                </c:pt>
                <c:pt idx="27">
                  <c:v>13.255186861912737</c:v>
                </c:pt>
                <c:pt idx="28">
                  <c:v>13.255186861912737</c:v>
                </c:pt>
              </c:numCache>
            </c:numRef>
          </c:val>
          <c:smooth val="0"/>
          <c:extLst>
            <c:ext xmlns:c16="http://schemas.microsoft.com/office/drawing/2014/chart" uri="{C3380CC4-5D6E-409C-BE32-E72D297353CC}">
              <c16:uniqueId val="{00000001-2E21-4D6F-9C35-4B62CAE440EB}"/>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5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18AD-47F9-A477-83EBAAE93097}"/>
              </c:ext>
            </c:extLst>
          </c:dPt>
          <c:dPt>
            <c:idx val="1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18AD-47F9-A477-83EBAAE93097}"/>
              </c:ext>
            </c:extLst>
          </c:dPt>
          <c:dPt>
            <c:idx val="1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4-18AD-47F9-A477-83EBAAE93097}"/>
              </c:ext>
            </c:extLst>
          </c:dPt>
          <c:dPt>
            <c:idx val="1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5-18AD-47F9-A477-83EBAAE93097}"/>
              </c:ext>
            </c:extLst>
          </c:dPt>
          <c:dPt>
            <c:idx val="2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6-18AD-47F9-A477-83EBAAE93097}"/>
              </c:ext>
            </c:extLst>
          </c:dPt>
          <c:dPt>
            <c:idx val="2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7-18AD-47F9-A477-83EBAAE93097}"/>
              </c:ext>
            </c:extLst>
          </c:dPt>
          <c:dPt>
            <c:idx val="2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8-18AD-47F9-A477-83EBAAE93097}"/>
              </c:ext>
            </c:extLst>
          </c:dPt>
          <c:dPt>
            <c:idx val="2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9-18AD-47F9-A477-83EBAAE93097}"/>
              </c:ext>
            </c:extLst>
          </c:dPt>
          <c:dPt>
            <c:idx val="2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A-18AD-47F9-A477-83EBAAE93097}"/>
              </c:ext>
            </c:extLst>
          </c:dPt>
          <c:dPt>
            <c:idx val="2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B-18AD-47F9-A477-83EBAAE93097}"/>
              </c:ext>
            </c:extLst>
          </c:dPt>
          <c:dPt>
            <c:idx val="2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C-18AD-47F9-A477-83EBAAE93097}"/>
              </c:ext>
            </c:extLst>
          </c:dPt>
          <c:dPt>
            <c:idx val="2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D-18AD-47F9-A477-83EBAAE93097}"/>
              </c:ext>
            </c:extLst>
          </c:dPt>
          <c:dLbls>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8AD-47F9-A477-83EBAAE93097}"/>
                </c:ext>
              </c:extLst>
            </c:dLbl>
            <c:dLbl>
              <c:idx val="12"/>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8AD-47F9-A477-83EBAAE93097}"/>
                </c:ext>
              </c:extLst>
            </c:dLbl>
            <c:dLbl>
              <c:idx val="1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8AD-47F9-A477-83EBAAE93097}"/>
                </c:ext>
              </c:extLst>
            </c:dLbl>
            <c:dLbl>
              <c:idx val="2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8AD-47F9-A477-83EBAAE930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Value'!$AL$6:$AL$34</c:f>
              <c:numCache>
                <c:formatCode>0.0\x</c:formatCode>
                <c:ptCount val="29"/>
                <c:pt idx="0">
                  <c:v>3.737090974813452</c:v>
                </c:pt>
                <c:pt idx="1">
                  <c:v>0</c:v>
                </c:pt>
                <c:pt idx="2">
                  <c:v>2.3873131075815706</c:v>
                </c:pt>
                <c:pt idx="3">
                  <c:v>6.5894652993058518</c:v>
                </c:pt>
                <c:pt idx="4">
                  <c:v>3.3002937312298495</c:v>
                </c:pt>
                <c:pt idx="5">
                  <c:v>8.4581012389540735</c:v>
                </c:pt>
                <c:pt idx="6">
                  <c:v>18.727607923393315</c:v>
                </c:pt>
                <c:pt idx="7">
                  <c:v>7.382963716204249</c:v>
                </c:pt>
                <c:pt idx="8">
                  <c:v>11.31655557281916</c:v>
                </c:pt>
                <c:pt idx="9">
                  <c:v>10.698039714867614</c:v>
                </c:pt>
                <c:pt idx="10">
                  <c:v>7.1241504530214321</c:v>
                </c:pt>
                <c:pt idx="11">
                  <c:v>10.275927362881935</c:v>
                </c:pt>
                <c:pt idx="12">
                  <c:v>0</c:v>
                </c:pt>
                <c:pt idx="13">
                  <c:v>0</c:v>
                </c:pt>
                <c:pt idx="14">
                  <c:v>21.130492802140303</c:v>
                </c:pt>
                <c:pt idx="16">
                  <c:v>20.721327837294389</c:v>
                </c:pt>
                <c:pt idx="17">
                  <c:v>9.3623936743360581</c:v>
                </c:pt>
                <c:pt idx="18">
                  <c:v>8.2805360381961108</c:v>
                </c:pt>
                <c:pt idx="19">
                  <c:v>13.16045202340141</c:v>
                </c:pt>
                <c:pt idx="20">
                  <c:v>14.629399377200848</c:v>
                </c:pt>
                <c:pt idx="21">
                  <c:v>8.9022316351023267</c:v>
                </c:pt>
                <c:pt idx="22">
                  <c:v>11.348507525086722</c:v>
                </c:pt>
                <c:pt idx="23">
                  <c:v>17.422478988299368</c:v>
                </c:pt>
                <c:pt idx="24">
                  <c:v>4.8073844849431007</c:v>
                </c:pt>
                <c:pt idx="25">
                  <c:v>0</c:v>
                </c:pt>
                <c:pt idx="26">
                  <c:v>4.3952618365423204</c:v>
                </c:pt>
                <c:pt idx="27">
                  <c:v>15.927754370719068</c:v>
                </c:pt>
                <c:pt idx="28">
                  <c:v>10.24615769113184</c:v>
                </c:pt>
              </c:numCache>
            </c:numRef>
          </c:val>
          <c:extLst>
            <c:ext xmlns:c16="http://schemas.microsoft.com/office/drawing/2014/chart" uri="{C3380CC4-5D6E-409C-BE32-E72D297353CC}">
              <c16:uniqueId val="{00000000-18AD-47F9-A477-83EBAAE93097}"/>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Value'!$AM$6:$AM$34</c:f>
              <c:numCache>
                <c:formatCode>0.0\x</c:formatCode>
                <c:ptCount val="29"/>
                <c:pt idx="0">
                  <c:v>7.9205324775791617</c:v>
                </c:pt>
                <c:pt idx="1">
                  <c:v>7.9205324775791617</c:v>
                </c:pt>
                <c:pt idx="2">
                  <c:v>7.9205324775791617</c:v>
                </c:pt>
                <c:pt idx="3">
                  <c:v>7.9205324775791617</c:v>
                </c:pt>
                <c:pt idx="4">
                  <c:v>7.9205324775791617</c:v>
                </c:pt>
                <c:pt idx="5">
                  <c:v>7.9205324775791617</c:v>
                </c:pt>
                <c:pt idx="6">
                  <c:v>7.9205324775791617</c:v>
                </c:pt>
                <c:pt idx="7">
                  <c:v>7.9205324775791617</c:v>
                </c:pt>
                <c:pt idx="8">
                  <c:v>7.9205324775791617</c:v>
                </c:pt>
                <c:pt idx="9">
                  <c:v>7.9205324775791617</c:v>
                </c:pt>
                <c:pt idx="10">
                  <c:v>7.9205324775791617</c:v>
                </c:pt>
                <c:pt idx="11">
                  <c:v>7.9205324775791617</c:v>
                </c:pt>
                <c:pt idx="12">
                  <c:v>7.9205324775791617</c:v>
                </c:pt>
                <c:pt idx="13">
                  <c:v>7.9205324775791617</c:v>
                </c:pt>
                <c:pt idx="14">
                  <c:v>7.9205324775791617</c:v>
                </c:pt>
                <c:pt idx="16">
                  <c:v>10.797332608109281</c:v>
                </c:pt>
                <c:pt idx="17">
                  <c:v>10.797332608109281</c:v>
                </c:pt>
                <c:pt idx="18">
                  <c:v>10.797332608109281</c:v>
                </c:pt>
                <c:pt idx="19">
                  <c:v>10.797332608109281</c:v>
                </c:pt>
                <c:pt idx="20">
                  <c:v>10.797332608109281</c:v>
                </c:pt>
                <c:pt idx="21">
                  <c:v>10.797332608109281</c:v>
                </c:pt>
                <c:pt idx="22">
                  <c:v>10.797332608109281</c:v>
                </c:pt>
                <c:pt idx="23">
                  <c:v>10.797332608109281</c:v>
                </c:pt>
                <c:pt idx="24">
                  <c:v>10.797332608109281</c:v>
                </c:pt>
                <c:pt idx="25">
                  <c:v>10.797332608109281</c:v>
                </c:pt>
                <c:pt idx="26">
                  <c:v>10.797332608109281</c:v>
                </c:pt>
                <c:pt idx="27">
                  <c:v>10.797332608109281</c:v>
                </c:pt>
                <c:pt idx="28">
                  <c:v>10.797332608109281</c:v>
                </c:pt>
              </c:numCache>
            </c:numRef>
          </c:val>
          <c:smooth val="0"/>
          <c:extLst>
            <c:ext xmlns:c16="http://schemas.microsoft.com/office/drawing/2014/chart" uri="{C3380CC4-5D6E-409C-BE32-E72D297353CC}">
              <c16:uniqueId val="{00000001-18AD-47F9-A477-83EBAAE93097}"/>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5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rgbClr val="D17C43"/>
            </a:solidFill>
            <a:ln>
              <a:noFill/>
            </a:ln>
            <a:effectLst/>
          </c:spPr>
          <c:invertIfNegative val="0"/>
          <c:dPt>
            <c:idx val="10"/>
            <c:invertIfNegative val="0"/>
            <c:bubble3D val="0"/>
            <c:spPr>
              <a:solidFill>
                <a:srgbClr val="A6A6A6"/>
              </a:solidFill>
              <a:ln>
                <a:noFill/>
              </a:ln>
              <a:effectLst/>
            </c:spPr>
            <c:extLst>
              <c:ext xmlns:c16="http://schemas.microsoft.com/office/drawing/2014/chart" uri="{C3380CC4-5D6E-409C-BE32-E72D297353CC}">
                <c16:uniqueId val="{00000002-09D9-4A3B-A4D2-6CDD5BC1B651}"/>
              </c:ext>
            </c:extLst>
          </c:dPt>
          <c:dPt>
            <c:idx val="11"/>
            <c:invertIfNegative val="0"/>
            <c:bubble3D val="0"/>
            <c:spPr>
              <a:solidFill>
                <a:srgbClr val="A6A6A6"/>
              </a:solidFill>
              <a:ln>
                <a:noFill/>
              </a:ln>
              <a:effectLst/>
            </c:spPr>
            <c:extLst>
              <c:ext xmlns:c16="http://schemas.microsoft.com/office/drawing/2014/chart" uri="{C3380CC4-5D6E-409C-BE32-E72D297353CC}">
                <c16:uniqueId val="{00000003-09D9-4A3B-A4D2-6CDD5BC1B651}"/>
              </c:ext>
            </c:extLst>
          </c:dPt>
          <c:dPt>
            <c:idx val="12"/>
            <c:invertIfNegative val="0"/>
            <c:bubble3D val="0"/>
            <c:spPr>
              <a:solidFill>
                <a:srgbClr val="A6A6A6"/>
              </a:solidFill>
              <a:ln>
                <a:noFill/>
              </a:ln>
              <a:effectLst/>
            </c:spPr>
            <c:extLst>
              <c:ext xmlns:c16="http://schemas.microsoft.com/office/drawing/2014/chart" uri="{C3380CC4-5D6E-409C-BE32-E72D297353CC}">
                <c16:uniqueId val="{00000004-09D9-4A3B-A4D2-6CDD5BC1B651}"/>
              </c:ext>
            </c:extLst>
          </c:dPt>
          <c:dPt>
            <c:idx val="13"/>
            <c:invertIfNegative val="0"/>
            <c:bubble3D val="0"/>
            <c:spPr>
              <a:solidFill>
                <a:srgbClr val="A6A6A6"/>
              </a:solidFill>
              <a:ln>
                <a:noFill/>
              </a:ln>
              <a:effectLst/>
            </c:spPr>
            <c:extLst>
              <c:ext xmlns:c16="http://schemas.microsoft.com/office/drawing/2014/chart" uri="{C3380CC4-5D6E-409C-BE32-E72D297353CC}">
                <c16:uniqueId val="{00000005-09D9-4A3B-A4D2-6CDD5BC1B651}"/>
              </c:ext>
            </c:extLst>
          </c:dPt>
          <c:dPt>
            <c:idx val="14"/>
            <c:invertIfNegative val="0"/>
            <c:bubble3D val="0"/>
            <c:spPr>
              <a:solidFill>
                <a:srgbClr val="A6A6A6"/>
              </a:solidFill>
              <a:ln>
                <a:noFill/>
              </a:ln>
              <a:effectLst/>
            </c:spPr>
            <c:extLst>
              <c:ext xmlns:c16="http://schemas.microsoft.com/office/drawing/2014/chart" uri="{C3380CC4-5D6E-409C-BE32-E72D297353CC}">
                <c16:uniqueId val="{00000006-09D9-4A3B-A4D2-6CDD5BC1B651}"/>
              </c:ext>
            </c:extLst>
          </c:dPt>
          <c:dPt>
            <c:idx val="15"/>
            <c:invertIfNegative val="0"/>
            <c:bubble3D val="0"/>
            <c:spPr>
              <a:solidFill>
                <a:srgbClr val="A4A3A4"/>
              </a:solidFill>
              <a:ln>
                <a:noFill/>
              </a:ln>
              <a:effectLst/>
            </c:spPr>
            <c:extLst>
              <c:ext xmlns:c16="http://schemas.microsoft.com/office/drawing/2014/chart" uri="{C3380CC4-5D6E-409C-BE32-E72D297353CC}">
                <c16:uniqueId val="{00000016-09D9-4A3B-A4D2-6CDD5BC1B651}"/>
              </c:ext>
            </c:extLst>
          </c:dPt>
          <c:dPt>
            <c:idx val="17"/>
            <c:invertIfNegative val="0"/>
            <c:bubble3D val="0"/>
            <c:spPr>
              <a:solidFill>
                <a:srgbClr val="00B050"/>
              </a:solidFill>
              <a:ln>
                <a:noFill/>
              </a:ln>
              <a:effectLst/>
            </c:spPr>
            <c:extLst>
              <c:ext xmlns:c16="http://schemas.microsoft.com/office/drawing/2014/chart" uri="{C3380CC4-5D6E-409C-BE32-E72D297353CC}">
                <c16:uniqueId val="{0000000D-089B-2F4E-B7F7-EB313037E801}"/>
              </c:ext>
            </c:extLst>
          </c:dPt>
          <c:dPt>
            <c:idx val="19"/>
            <c:invertIfNegative val="0"/>
            <c:bubble3D val="0"/>
            <c:spPr>
              <a:solidFill>
                <a:srgbClr val="00B050"/>
              </a:solidFill>
              <a:ln>
                <a:noFill/>
              </a:ln>
              <a:effectLst/>
            </c:spPr>
            <c:extLst>
              <c:ext xmlns:c16="http://schemas.microsoft.com/office/drawing/2014/chart" uri="{C3380CC4-5D6E-409C-BE32-E72D297353CC}">
                <c16:uniqueId val="{00000015-09D9-4A3B-A4D2-6CDD5BC1B651}"/>
              </c:ext>
            </c:extLst>
          </c:dPt>
          <c:dPt>
            <c:idx val="20"/>
            <c:invertIfNegative val="0"/>
            <c:bubble3D val="0"/>
            <c:spPr>
              <a:solidFill>
                <a:srgbClr val="00B050"/>
              </a:solidFill>
              <a:ln>
                <a:noFill/>
              </a:ln>
              <a:effectLst/>
            </c:spPr>
            <c:extLst>
              <c:ext xmlns:c16="http://schemas.microsoft.com/office/drawing/2014/chart" uri="{C3380CC4-5D6E-409C-BE32-E72D297353CC}">
                <c16:uniqueId val="{00000011-089B-2F4E-B7F7-EB313037E801}"/>
              </c:ext>
            </c:extLst>
          </c:dPt>
          <c:dPt>
            <c:idx val="22"/>
            <c:invertIfNegative val="0"/>
            <c:bubble3D val="0"/>
            <c:spPr>
              <a:solidFill>
                <a:srgbClr val="92D050"/>
              </a:solidFill>
              <a:ln>
                <a:noFill/>
              </a:ln>
              <a:effectLst/>
            </c:spPr>
            <c:extLst>
              <c:ext xmlns:c16="http://schemas.microsoft.com/office/drawing/2014/chart" uri="{C3380CC4-5D6E-409C-BE32-E72D297353CC}">
                <c16:uniqueId val="{00000010-09D9-4A3B-A4D2-6CDD5BC1B651}"/>
              </c:ext>
            </c:extLst>
          </c:dPt>
          <c:dPt>
            <c:idx val="23"/>
            <c:invertIfNegative val="0"/>
            <c:bubble3D val="0"/>
            <c:spPr>
              <a:solidFill>
                <a:srgbClr val="92D050"/>
              </a:solidFill>
              <a:ln>
                <a:noFill/>
              </a:ln>
              <a:effectLst/>
            </c:spPr>
            <c:extLst>
              <c:ext xmlns:c16="http://schemas.microsoft.com/office/drawing/2014/chart" uri="{C3380CC4-5D6E-409C-BE32-E72D297353CC}">
                <c16:uniqueId val="{00000011-09D9-4A3B-A4D2-6CDD5BC1B651}"/>
              </c:ext>
            </c:extLst>
          </c:dPt>
          <c:dPt>
            <c:idx val="24"/>
            <c:invertIfNegative val="0"/>
            <c:bubble3D val="0"/>
            <c:spPr>
              <a:solidFill>
                <a:srgbClr val="92D050"/>
              </a:solidFill>
              <a:ln>
                <a:noFill/>
              </a:ln>
              <a:effectLst/>
            </c:spPr>
            <c:extLst>
              <c:ext xmlns:c16="http://schemas.microsoft.com/office/drawing/2014/chart" uri="{C3380CC4-5D6E-409C-BE32-E72D297353CC}">
                <c16:uniqueId val="{00000012-09D9-4A3B-A4D2-6CDD5BC1B651}"/>
              </c:ext>
            </c:extLst>
          </c:dPt>
          <c:dPt>
            <c:idx val="25"/>
            <c:invertIfNegative val="0"/>
            <c:bubble3D val="0"/>
            <c:spPr>
              <a:solidFill>
                <a:srgbClr val="92D050"/>
              </a:solidFill>
              <a:ln>
                <a:noFill/>
              </a:ln>
              <a:effectLst/>
            </c:spPr>
            <c:extLst>
              <c:ext xmlns:c16="http://schemas.microsoft.com/office/drawing/2014/chart" uri="{C3380CC4-5D6E-409C-BE32-E72D297353CC}">
                <c16:uniqueId val="{00000019-089B-2F4E-B7F7-EB313037E801}"/>
              </c:ext>
            </c:extLst>
          </c:dPt>
          <c:dPt>
            <c:idx val="27"/>
            <c:invertIfNegative val="0"/>
            <c:bubble3D val="0"/>
            <c:spPr>
              <a:solidFill>
                <a:srgbClr val="7F7F7F"/>
              </a:solidFill>
              <a:ln>
                <a:noFill/>
              </a:ln>
              <a:effectLst/>
            </c:spPr>
            <c:extLst>
              <c:ext xmlns:c16="http://schemas.microsoft.com/office/drawing/2014/chart" uri="{C3380CC4-5D6E-409C-BE32-E72D297353CC}">
                <c16:uniqueId val="{0000000D-09D9-4A3B-A4D2-6CDD5BC1B651}"/>
              </c:ext>
            </c:extLst>
          </c:dPt>
          <c:dPt>
            <c:idx val="28"/>
            <c:invertIfNegative val="0"/>
            <c:bubble3D val="0"/>
            <c:spPr>
              <a:solidFill>
                <a:srgbClr val="7F7F7F"/>
              </a:solidFill>
              <a:ln>
                <a:noFill/>
              </a:ln>
              <a:effectLst/>
            </c:spPr>
            <c:extLst>
              <c:ext xmlns:c16="http://schemas.microsoft.com/office/drawing/2014/chart" uri="{C3380CC4-5D6E-409C-BE32-E72D297353CC}">
                <c16:uniqueId val="{0000000B-09D9-4A3B-A4D2-6CDD5BC1B651}"/>
              </c:ext>
            </c:extLst>
          </c:dPt>
          <c:dPt>
            <c:idx val="29"/>
            <c:invertIfNegative val="0"/>
            <c:bubble3D val="0"/>
            <c:spPr>
              <a:solidFill>
                <a:srgbClr val="7F7F7F"/>
              </a:solidFill>
              <a:ln>
                <a:noFill/>
              </a:ln>
              <a:effectLst/>
            </c:spPr>
            <c:extLst>
              <c:ext xmlns:c16="http://schemas.microsoft.com/office/drawing/2014/chart" uri="{C3380CC4-5D6E-409C-BE32-E72D297353CC}">
                <c16:uniqueId val="{0000001F-089B-2F4E-B7F7-EB313037E801}"/>
              </c:ext>
            </c:extLst>
          </c:dPt>
          <c:dPt>
            <c:idx val="31"/>
            <c:invertIfNegative val="0"/>
            <c:bubble3D val="0"/>
            <c:spPr>
              <a:solidFill>
                <a:srgbClr val="D9D9D9"/>
              </a:solidFill>
              <a:ln>
                <a:noFill/>
              </a:ln>
              <a:effectLst/>
            </c:spPr>
            <c:extLst>
              <c:ext xmlns:c16="http://schemas.microsoft.com/office/drawing/2014/chart" uri="{C3380CC4-5D6E-409C-BE32-E72D297353CC}">
                <c16:uniqueId val="{0000000C-09D9-4A3B-A4D2-6CDD5BC1B651}"/>
              </c:ext>
            </c:extLst>
          </c:dPt>
          <c:dPt>
            <c:idx val="32"/>
            <c:invertIfNegative val="0"/>
            <c:bubble3D val="0"/>
            <c:spPr>
              <a:solidFill>
                <a:srgbClr val="D9D9D9"/>
              </a:solidFill>
              <a:ln>
                <a:noFill/>
              </a:ln>
              <a:effectLst/>
            </c:spPr>
            <c:extLst>
              <c:ext xmlns:c16="http://schemas.microsoft.com/office/drawing/2014/chart" uri="{C3380CC4-5D6E-409C-BE32-E72D297353CC}">
                <c16:uniqueId val="{00000008-09D9-4A3B-A4D2-6CDD5BC1B651}"/>
              </c:ext>
            </c:extLst>
          </c:dPt>
          <c:dPt>
            <c:idx val="33"/>
            <c:invertIfNegative val="0"/>
            <c:bubble3D val="0"/>
            <c:spPr>
              <a:solidFill>
                <a:srgbClr val="D9D9D9"/>
              </a:solidFill>
              <a:ln>
                <a:noFill/>
              </a:ln>
              <a:effectLst/>
            </c:spPr>
            <c:extLst>
              <c:ext xmlns:c16="http://schemas.microsoft.com/office/drawing/2014/chart" uri="{C3380CC4-5D6E-409C-BE32-E72D297353CC}">
                <c16:uniqueId val="{00000007-09D9-4A3B-A4D2-6CDD5BC1B651}"/>
              </c:ext>
            </c:extLst>
          </c:dPt>
          <c:dPt>
            <c:idx val="34"/>
            <c:invertIfNegative val="0"/>
            <c:bubble3D val="0"/>
            <c:spPr>
              <a:solidFill>
                <a:srgbClr val="D9D9D9"/>
              </a:solidFill>
              <a:ln>
                <a:noFill/>
              </a:ln>
              <a:effectLst/>
            </c:spPr>
            <c:extLst>
              <c:ext xmlns:c16="http://schemas.microsoft.com/office/drawing/2014/chart" uri="{C3380CC4-5D6E-409C-BE32-E72D297353CC}">
                <c16:uniqueId val="{0000000A-09D9-4A3B-A4D2-6CDD5BC1B651}"/>
              </c:ext>
            </c:extLst>
          </c:dPt>
          <c:dPt>
            <c:idx val="35"/>
            <c:invertIfNegative val="0"/>
            <c:bubble3D val="0"/>
            <c:spPr>
              <a:solidFill>
                <a:srgbClr val="D9D9D9"/>
              </a:solidFill>
              <a:ln>
                <a:noFill/>
              </a:ln>
              <a:effectLst/>
            </c:spPr>
            <c:extLst>
              <c:ext xmlns:c16="http://schemas.microsoft.com/office/drawing/2014/chart" uri="{C3380CC4-5D6E-409C-BE32-E72D297353CC}">
                <c16:uniqueId val="{00000029-089B-2F4E-B7F7-EB313037E8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Value'!$AA$38:$AA$73</c:f>
              <c:numCache>
                <c:formatCode>0.0\x</c:formatCode>
                <c:ptCount val="36"/>
                <c:pt idx="0">
                  <c:v>1.2760215530505759</c:v>
                </c:pt>
                <c:pt idx="1">
                  <c:v>7.9665135888924477</c:v>
                </c:pt>
                <c:pt idx="2">
                  <c:v>8.4754627165929275</c:v>
                </c:pt>
                <c:pt idx="3">
                  <c:v>3.0982120916549194</c:v>
                </c:pt>
                <c:pt idx="4">
                  <c:v>4.3931544241520371</c:v>
                </c:pt>
                <c:pt idx="5">
                  <c:v>0.19088733827571108</c:v>
                </c:pt>
                <c:pt idx="6">
                  <c:v>1.0272066707282179</c:v>
                </c:pt>
                <c:pt idx="7">
                  <c:v>3.286241350661951</c:v>
                </c:pt>
                <c:pt idx="8">
                  <c:v>1.0267674945117913</c:v>
                </c:pt>
                <c:pt idx="10">
                  <c:v>2.9162201600926858</c:v>
                </c:pt>
                <c:pt idx="11">
                  <c:v>13.704171082413065</c:v>
                </c:pt>
                <c:pt idx="12">
                  <c:v>11.392902328402187</c:v>
                </c:pt>
                <c:pt idx="13">
                  <c:v>5.4121291531413753</c:v>
                </c:pt>
                <c:pt idx="14">
                  <c:v>7.9254928125574695</c:v>
                </c:pt>
                <c:pt idx="15">
                  <c:v>16.697649572649574</c:v>
                </c:pt>
                <c:pt idx="17">
                  <c:v>0.63376992220273864</c:v>
                </c:pt>
                <c:pt idx="18">
                  <c:v>7.7914876917566142E-2</c:v>
                </c:pt>
                <c:pt idx="19">
                  <c:v>2.6733692116342889</c:v>
                </c:pt>
                <c:pt idx="20">
                  <c:v>0.37088440467067518</c:v>
                </c:pt>
                <c:pt idx="22">
                  <c:v>2.2076481466706395</c:v>
                </c:pt>
                <c:pt idx="23">
                  <c:v>1.561081789703594</c:v>
                </c:pt>
                <c:pt idx="24">
                  <c:v>1.3854167698141486</c:v>
                </c:pt>
                <c:pt idx="25">
                  <c:v>0.26717696262606955</c:v>
                </c:pt>
                <c:pt idx="27">
                  <c:v>0.77224979313960185</c:v>
                </c:pt>
                <c:pt idx="28">
                  <c:v>2.1321617702222504</c:v>
                </c:pt>
                <c:pt idx="29">
                  <c:v>1.7957155513830259</c:v>
                </c:pt>
                <c:pt idx="31">
                  <c:v>1.4571214536478871</c:v>
                </c:pt>
                <c:pt idx="32">
                  <c:v>0.32766205614550953</c:v>
                </c:pt>
                <c:pt idx="33">
                  <c:v>6.5234807614420074</c:v>
                </c:pt>
                <c:pt idx="34">
                  <c:v>17.261102307406059</c:v>
                </c:pt>
                <c:pt idx="35">
                  <c:v>0.8984185194540123</c:v>
                </c:pt>
              </c:numCache>
            </c:numRef>
          </c:val>
          <c:extLst>
            <c:ext xmlns:c16="http://schemas.microsoft.com/office/drawing/2014/chart" uri="{C3380CC4-5D6E-409C-BE32-E72D297353CC}">
              <c16:uniqueId val="{00000000-09D9-4A3B-A4D2-6CDD5BC1B651}"/>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Value'!$AB$38:$AB$73</c:f>
              <c:numCache>
                <c:formatCode>0.0\x</c:formatCode>
                <c:ptCount val="36"/>
                <c:pt idx="0">
                  <c:v>3.0982120916549194</c:v>
                </c:pt>
                <c:pt idx="1">
                  <c:v>3.0982120916549194</c:v>
                </c:pt>
                <c:pt idx="2">
                  <c:v>3.0982120916549194</c:v>
                </c:pt>
                <c:pt idx="3">
                  <c:v>3.0982120916549194</c:v>
                </c:pt>
                <c:pt idx="4">
                  <c:v>3.0982120916549194</c:v>
                </c:pt>
                <c:pt idx="5">
                  <c:v>3.0982120916549194</c:v>
                </c:pt>
                <c:pt idx="6">
                  <c:v>3.0982120916549194</c:v>
                </c:pt>
                <c:pt idx="7">
                  <c:v>3.0982120916549194</c:v>
                </c:pt>
                <c:pt idx="8">
                  <c:v>3.0982120916549194</c:v>
                </c:pt>
                <c:pt idx="10">
                  <c:v>9.6591975704798276</c:v>
                </c:pt>
                <c:pt idx="11">
                  <c:v>9.6591975704798276</c:v>
                </c:pt>
                <c:pt idx="12">
                  <c:v>9.6591975704798276</c:v>
                </c:pt>
                <c:pt idx="13">
                  <c:v>9.6591975704798276</c:v>
                </c:pt>
                <c:pt idx="14">
                  <c:v>9.6591975704798276</c:v>
                </c:pt>
                <c:pt idx="15">
                  <c:v>9.6591975704798276</c:v>
                </c:pt>
                <c:pt idx="17">
                  <c:v>0.50232716343670691</c:v>
                </c:pt>
                <c:pt idx="18">
                  <c:v>0.50232716343670691</c:v>
                </c:pt>
                <c:pt idx="19">
                  <c:v>0.50232716343670691</c:v>
                </c:pt>
                <c:pt idx="20">
                  <c:v>0.50232716343670691</c:v>
                </c:pt>
                <c:pt idx="22">
                  <c:v>1.4732492797588712</c:v>
                </c:pt>
                <c:pt idx="23">
                  <c:v>1.4732492797588712</c:v>
                </c:pt>
                <c:pt idx="24">
                  <c:v>1.4732492797588712</c:v>
                </c:pt>
                <c:pt idx="25">
                  <c:v>1.4732492797588712</c:v>
                </c:pt>
                <c:pt idx="27">
                  <c:v>1.7957155513830259</c:v>
                </c:pt>
                <c:pt idx="28">
                  <c:v>1.7957155513830259</c:v>
                </c:pt>
                <c:pt idx="29">
                  <c:v>1.7957155513830259</c:v>
                </c:pt>
                <c:pt idx="31">
                  <c:v>1.4571214536478871</c:v>
                </c:pt>
                <c:pt idx="32">
                  <c:v>1.4571214536478871</c:v>
                </c:pt>
                <c:pt idx="33">
                  <c:v>1.4571214536478871</c:v>
                </c:pt>
                <c:pt idx="34">
                  <c:v>1.4571214536478871</c:v>
                </c:pt>
                <c:pt idx="35">
                  <c:v>1.4571214536478871</c:v>
                </c:pt>
              </c:numCache>
            </c:numRef>
          </c:val>
          <c:smooth val="0"/>
          <c:extLst>
            <c:ext xmlns:c16="http://schemas.microsoft.com/office/drawing/2014/chart" uri="{C3380CC4-5D6E-409C-BE32-E72D297353CC}">
              <c16:uniqueId val="{00000001-09D9-4A3B-A4D2-6CDD5BC1B651}"/>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29"/>
          <c:min val="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59991073354909E-3"/>
          <c:y val="5.092576108889646E-2"/>
          <c:w val="0.99019465503806581"/>
          <c:h val="0.8416746864975212"/>
        </c:manualLayout>
      </c:layout>
      <c:barChart>
        <c:barDir val="col"/>
        <c:grouping val="clustered"/>
        <c:varyColors val="0"/>
        <c:ser>
          <c:idx val="0"/>
          <c:order val="0"/>
          <c:spPr>
            <a:solidFill>
              <a:srgbClr val="D17C43"/>
            </a:solidFill>
            <a:ln>
              <a:noFill/>
            </a:ln>
            <a:effectLst/>
          </c:spPr>
          <c:invertIfNegative val="0"/>
          <c:dPt>
            <c:idx val="10"/>
            <c:invertIfNegative val="0"/>
            <c:bubble3D val="0"/>
            <c:spPr>
              <a:solidFill>
                <a:srgbClr val="A6A6A6"/>
              </a:solidFill>
              <a:ln>
                <a:noFill/>
              </a:ln>
              <a:effectLst/>
            </c:spPr>
            <c:extLst>
              <c:ext xmlns:c16="http://schemas.microsoft.com/office/drawing/2014/chart" uri="{C3380CC4-5D6E-409C-BE32-E72D297353CC}">
                <c16:uniqueId val="{00000003-EFBB-42D3-A782-1C3039C47AB3}"/>
              </c:ext>
            </c:extLst>
          </c:dPt>
          <c:dPt>
            <c:idx val="11"/>
            <c:invertIfNegative val="0"/>
            <c:bubble3D val="0"/>
            <c:spPr>
              <a:solidFill>
                <a:srgbClr val="A6A6A6"/>
              </a:solidFill>
              <a:ln>
                <a:noFill/>
              </a:ln>
              <a:effectLst/>
            </c:spPr>
            <c:extLst>
              <c:ext xmlns:c16="http://schemas.microsoft.com/office/drawing/2014/chart" uri="{C3380CC4-5D6E-409C-BE32-E72D297353CC}">
                <c16:uniqueId val="{00000002-EFBB-42D3-A782-1C3039C47AB3}"/>
              </c:ext>
            </c:extLst>
          </c:dPt>
          <c:dPt>
            <c:idx val="12"/>
            <c:invertIfNegative val="0"/>
            <c:bubble3D val="0"/>
            <c:spPr>
              <a:solidFill>
                <a:srgbClr val="A6A6A6"/>
              </a:solidFill>
              <a:ln>
                <a:noFill/>
              </a:ln>
              <a:effectLst/>
            </c:spPr>
            <c:extLst>
              <c:ext xmlns:c16="http://schemas.microsoft.com/office/drawing/2014/chart" uri="{C3380CC4-5D6E-409C-BE32-E72D297353CC}">
                <c16:uniqueId val="{00000004-EFBB-42D3-A782-1C3039C47AB3}"/>
              </c:ext>
            </c:extLst>
          </c:dPt>
          <c:dPt>
            <c:idx val="13"/>
            <c:invertIfNegative val="0"/>
            <c:bubble3D val="0"/>
            <c:spPr>
              <a:solidFill>
                <a:srgbClr val="A6A6A6"/>
              </a:solidFill>
              <a:ln>
                <a:noFill/>
              </a:ln>
              <a:effectLst/>
            </c:spPr>
            <c:extLst>
              <c:ext xmlns:c16="http://schemas.microsoft.com/office/drawing/2014/chart" uri="{C3380CC4-5D6E-409C-BE32-E72D297353CC}">
                <c16:uniqueId val="{00000005-EFBB-42D3-A782-1C3039C47AB3}"/>
              </c:ext>
            </c:extLst>
          </c:dPt>
          <c:dPt>
            <c:idx val="14"/>
            <c:invertIfNegative val="0"/>
            <c:bubble3D val="0"/>
            <c:spPr>
              <a:solidFill>
                <a:srgbClr val="A6A6A6"/>
              </a:solidFill>
              <a:ln>
                <a:noFill/>
              </a:ln>
              <a:effectLst/>
            </c:spPr>
            <c:extLst>
              <c:ext xmlns:c16="http://schemas.microsoft.com/office/drawing/2014/chart" uri="{C3380CC4-5D6E-409C-BE32-E72D297353CC}">
                <c16:uniqueId val="{00000006-EFBB-42D3-A782-1C3039C47AB3}"/>
              </c:ext>
            </c:extLst>
          </c:dPt>
          <c:dPt>
            <c:idx val="15"/>
            <c:invertIfNegative val="0"/>
            <c:bubble3D val="0"/>
            <c:spPr>
              <a:solidFill>
                <a:srgbClr val="A4A3A4"/>
              </a:solidFill>
              <a:ln>
                <a:noFill/>
              </a:ln>
              <a:effectLst/>
            </c:spPr>
            <c:extLst>
              <c:ext xmlns:c16="http://schemas.microsoft.com/office/drawing/2014/chart" uri="{C3380CC4-5D6E-409C-BE32-E72D297353CC}">
                <c16:uniqueId val="{00000016-EFBB-42D3-A782-1C3039C47AB3}"/>
              </c:ext>
            </c:extLst>
          </c:dPt>
          <c:dPt>
            <c:idx val="17"/>
            <c:invertIfNegative val="0"/>
            <c:bubble3D val="0"/>
            <c:spPr>
              <a:solidFill>
                <a:srgbClr val="00B050"/>
              </a:solidFill>
              <a:ln>
                <a:noFill/>
              </a:ln>
              <a:effectLst/>
            </c:spPr>
            <c:extLst>
              <c:ext xmlns:c16="http://schemas.microsoft.com/office/drawing/2014/chart" uri="{C3380CC4-5D6E-409C-BE32-E72D297353CC}">
                <c16:uniqueId val="{0000000D-B878-034C-88BD-563687AC50E3}"/>
              </c:ext>
            </c:extLst>
          </c:dPt>
          <c:dPt>
            <c:idx val="19"/>
            <c:invertIfNegative val="0"/>
            <c:bubble3D val="0"/>
            <c:spPr>
              <a:solidFill>
                <a:srgbClr val="00B050"/>
              </a:solidFill>
              <a:ln>
                <a:noFill/>
              </a:ln>
              <a:effectLst/>
            </c:spPr>
            <c:extLst>
              <c:ext xmlns:c16="http://schemas.microsoft.com/office/drawing/2014/chart" uri="{C3380CC4-5D6E-409C-BE32-E72D297353CC}">
                <c16:uniqueId val="{0000000E-EFBB-42D3-A782-1C3039C47AB3}"/>
              </c:ext>
            </c:extLst>
          </c:dPt>
          <c:dPt>
            <c:idx val="20"/>
            <c:invertIfNegative val="0"/>
            <c:bubble3D val="0"/>
            <c:spPr>
              <a:solidFill>
                <a:srgbClr val="00B050"/>
              </a:solidFill>
              <a:ln>
                <a:noFill/>
              </a:ln>
              <a:effectLst/>
            </c:spPr>
            <c:extLst>
              <c:ext xmlns:c16="http://schemas.microsoft.com/office/drawing/2014/chart" uri="{C3380CC4-5D6E-409C-BE32-E72D297353CC}">
                <c16:uniqueId val="{00000011-B878-034C-88BD-563687AC50E3}"/>
              </c:ext>
            </c:extLst>
          </c:dPt>
          <c:dPt>
            <c:idx val="22"/>
            <c:invertIfNegative val="0"/>
            <c:bubble3D val="0"/>
            <c:spPr>
              <a:solidFill>
                <a:srgbClr val="92D050"/>
              </a:solidFill>
              <a:ln>
                <a:noFill/>
              </a:ln>
              <a:effectLst/>
            </c:spPr>
            <c:extLst>
              <c:ext xmlns:c16="http://schemas.microsoft.com/office/drawing/2014/chart" uri="{C3380CC4-5D6E-409C-BE32-E72D297353CC}">
                <c16:uniqueId val="{00000015-EFBB-42D3-A782-1C3039C47AB3}"/>
              </c:ext>
            </c:extLst>
          </c:dPt>
          <c:dPt>
            <c:idx val="24"/>
            <c:invertIfNegative val="0"/>
            <c:bubble3D val="0"/>
            <c:spPr>
              <a:solidFill>
                <a:srgbClr val="92D050"/>
              </a:solidFill>
              <a:ln>
                <a:noFill/>
              </a:ln>
              <a:effectLst/>
            </c:spPr>
            <c:extLst>
              <c:ext xmlns:c16="http://schemas.microsoft.com/office/drawing/2014/chart" uri="{C3380CC4-5D6E-409C-BE32-E72D297353CC}">
                <c16:uniqueId val="{00000011-EFBB-42D3-A782-1C3039C47AB3}"/>
              </c:ext>
            </c:extLst>
          </c:dPt>
          <c:dPt>
            <c:idx val="25"/>
            <c:invertIfNegative val="0"/>
            <c:bubble3D val="0"/>
            <c:spPr>
              <a:solidFill>
                <a:srgbClr val="92D050"/>
              </a:solidFill>
              <a:ln>
                <a:noFill/>
              </a:ln>
              <a:effectLst/>
            </c:spPr>
            <c:extLst>
              <c:ext xmlns:c16="http://schemas.microsoft.com/office/drawing/2014/chart" uri="{C3380CC4-5D6E-409C-BE32-E72D297353CC}">
                <c16:uniqueId val="{00000017-B878-034C-88BD-563687AC50E3}"/>
              </c:ext>
            </c:extLst>
          </c:dPt>
          <c:dPt>
            <c:idx val="27"/>
            <c:invertIfNegative val="0"/>
            <c:bubble3D val="0"/>
            <c:spPr>
              <a:solidFill>
                <a:srgbClr val="7F7F7F"/>
              </a:solidFill>
              <a:ln>
                <a:noFill/>
              </a:ln>
              <a:effectLst/>
            </c:spPr>
            <c:extLst>
              <c:ext xmlns:c16="http://schemas.microsoft.com/office/drawing/2014/chart" uri="{C3380CC4-5D6E-409C-BE32-E72D297353CC}">
                <c16:uniqueId val="{00000013-EFBB-42D3-A782-1C3039C47AB3}"/>
              </c:ext>
            </c:extLst>
          </c:dPt>
          <c:dPt>
            <c:idx val="28"/>
            <c:invertIfNegative val="0"/>
            <c:bubble3D val="0"/>
            <c:spPr>
              <a:solidFill>
                <a:srgbClr val="7F7F7F"/>
              </a:solidFill>
              <a:ln>
                <a:noFill/>
              </a:ln>
              <a:effectLst/>
            </c:spPr>
            <c:extLst>
              <c:ext xmlns:c16="http://schemas.microsoft.com/office/drawing/2014/chart" uri="{C3380CC4-5D6E-409C-BE32-E72D297353CC}">
                <c16:uniqueId val="{00000014-EFBB-42D3-A782-1C3039C47AB3}"/>
              </c:ext>
            </c:extLst>
          </c:dPt>
          <c:dPt>
            <c:idx val="29"/>
            <c:invertIfNegative val="0"/>
            <c:bubble3D val="0"/>
            <c:spPr>
              <a:solidFill>
                <a:srgbClr val="7F7F7F"/>
              </a:solidFill>
              <a:ln>
                <a:noFill/>
              </a:ln>
              <a:effectLst/>
            </c:spPr>
            <c:extLst>
              <c:ext xmlns:c16="http://schemas.microsoft.com/office/drawing/2014/chart" uri="{C3380CC4-5D6E-409C-BE32-E72D297353CC}">
                <c16:uniqueId val="{0000001D-B878-034C-88BD-563687AC50E3}"/>
              </c:ext>
            </c:extLst>
          </c:dPt>
          <c:dPt>
            <c:idx val="31"/>
            <c:invertIfNegative val="0"/>
            <c:bubble3D val="0"/>
            <c:spPr>
              <a:solidFill>
                <a:srgbClr val="D9D9D9"/>
              </a:solidFill>
              <a:ln>
                <a:noFill/>
              </a:ln>
              <a:effectLst/>
            </c:spPr>
            <c:extLst>
              <c:ext xmlns:c16="http://schemas.microsoft.com/office/drawing/2014/chart" uri="{C3380CC4-5D6E-409C-BE32-E72D297353CC}">
                <c16:uniqueId val="{0000000B-EFBB-42D3-A782-1C3039C47AB3}"/>
              </c:ext>
            </c:extLst>
          </c:dPt>
          <c:dPt>
            <c:idx val="32"/>
            <c:invertIfNegative val="0"/>
            <c:bubble3D val="0"/>
            <c:spPr>
              <a:solidFill>
                <a:srgbClr val="D9D9D9"/>
              </a:solidFill>
              <a:ln>
                <a:noFill/>
              </a:ln>
              <a:effectLst/>
            </c:spPr>
            <c:extLst>
              <c:ext xmlns:c16="http://schemas.microsoft.com/office/drawing/2014/chart" uri="{C3380CC4-5D6E-409C-BE32-E72D297353CC}">
                <c16:uniqueId val="{00000008-EFBB-42D3-A782-1C3039C47AB3}"/>
              </c:ext>
            </c:extLst>
          </c:dPt>
          <c:dPt>
            <c:idx val="33"/>
            <c:invertIfNegative val="0"/>
            <c:bubble3D val="0"/>
            <c:spPr>
              <a:solidFill>
                <a:srgbClr val="D9D9D9"/>
              </a:solidFill>
              <a:ln>
                <a:noFill/>
              </a:ln>
              <a:effectLst/>
            </c:spPr>
            <c:extLst>
              <c:ext xmlns:c16="http://schemas.microsoft.com/office/drawing/2014/chart" uri="{C3380CC4-5D6E-409C-BE32-E72D297353CC}">
                <c16:uniqueId val="{00000007-EFBB-42D3-A782-1C3039C47AB3}"/>
              </c:ext>
            </c:extLst>
          </c:dPt>
          <c:dPt>
            <c:idx val="34"/>
            <c:invertIfNegative val="0"/>
            <c:bubble3D val="0"/>
            <c:spPr>
              <a:solidFill>
                <a:srgbClr val="D9D9D9"/>
              </a:solidFill>
              <a:ln>
                <a:noFill/>
              </a:ln>
              <a:effectLst/>
            </c:spPr>
            <c:extLst>
              <c:ext xmlns:c16="http://schemas.microsoft.com/office/drawing/2014/chart" uri="{C3380CC4-5D6E-409C-BE32-E72D297353CC}">
                <c16:uniqueId val="{00000009-EFBB-42D3-A782-1C3039C47AB3}"/>
              </c:ext>
            </c:extLst>
          </c:dPt>
          <c:dPt>
            <c:idx val="35"/>
            <c:invertIfNegative val="0"/>
            <c:bubble3D val="0"/>
            <c:spPr>
              <a:solidFill>
                <a:srgbClr val="D9D9D9"/>
              </a:solidFill>
              <a:ln>
                <a:noFill/>
              </a:ln>
              <a:effectLst/>
            </c:spPr>
            <c:extLst>
              <c:ext xmlns:c16="http://schemas.microsoft.com/office/drawing/2014/chart" uri="{C3380CC4-5D6E-409C-BE32-E72D297353CC}">
                <c16:uniqueId val="{00000027-B878-034C-88BD-563687AC50E3}"/>
              </c:ext>
            </c:extLst>
          </c:dPt>
          <c:dLbls>
            <c:dLbl>
              <c:idx val="2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FBB-42D3-A782-1C3039C47A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Value'!$AC$38:$AC$73</c:f>
              <c:numCache>
                <c:formatCode>0.0\x</c:formatCode>
                <c:ptCount val="36"/>
                <c:pt idx="0">
                  <c:v>1.226798084431816</c:v>
                </c:pt>
                <c:pt idx="1">
                  <c:v>6.8971275067422395</c:v>
                </c:pt>
                <c:pt idx="2">
                  <c:v>7.6543711895240261</c:v>
                </c:pt>
                <c:pt idx="3">
                  <c:v>2.9195445775045266</c:v>
                </c:pt>
                <c:pt idx="4">
                  <c:v>4.0225191591918072</c:v>
                </c:pt>
                <c:pt idx="5">
                  <c:v>0.18134610041314708</c:v>
                </c:pt>
                <c:pt idx="6">
                  <c:v>0.93247729961865555</c:v>
                </c:pt>
                <c:pt idx="7">
                  <c:v>2.7461603518833244</c:v>
                </c:pt>
                <c:pt idx="8">
                  <c:v>0.94409006349961611</c:v>
                </c:pt>
                <c:pt idx="10">
                  <c:v>2.6792123753841559</c:v>
                </c:pt>
                <c:pt idx="11">
                  <c:v>11.06103515892646</c:v>
                </c:pt>
                <c:pt idx="12">
                  <c:v>10.282937162372134</c:v>
                </c:pt>
                <c:pt idx="13">
                  <c:v>4.9526618208910014</c:v>
                </c:pt>
                <c:pt idx="14">
                  <c:v>7.2389595769302462</c:v>
                </c:pt>
                <c:pt idx="15">
                  <c:v>14.800189393939394</c:v>
                </c:pt>
                <c:pt idx="17">
                  <c:v>0.53137929956748886</c:v>
                </c:pt>
                <c:pt idx="18">
                  <c:v>7.2685877963930459E-2</c:v>
                </c:pt>
                <c:pt idx="19">
                  <c:v>2.4357579718293447</c:v>
                </c:pt>
                <c:pt idx="20">
                  <c:v>0.34369688807453436</c:v>
                </c:pt>
                <c:pt idx="22">
                  <c:v>2.0223054131490041</c:v>
                </c:pt>
                <c:pt idx="23">
                  <c:v>0</c:v>
                </c:pt>
                <c:pt idx="24">
                  <c:v>1.2485372079833763</c:v>
                </c:pt>
                <c:pt idx="25">
                  <c:v>0.2430275476582939</c:v>
                </c:pt>
                <c:pt idx="27">
                  <c:v>0.71593281394555774</c:v>
                </c:pt>
                <c:pt idx="28">
                  <c:v>2.0110819921779703</c:v>
                </c:pt>
                <c:pt idx="29">
                  <c:v>1.4971739832670001</c:v>
                </c:pt>
                <c:pt idx="31">
                  <c:v>1.3025841275704697</c:v>
                </c:pt>
                <c:pt idx="32">
                  <c:v>0.30116535475641654</c:v>
                </c:pt>
                <c:pt idx="33">
                  <c:v>5.1264902260398939</c:v>
                </c:pt>
                <c:pt idx="34">
                  <c:v>14.457283379056516</c:v>
                </c:pt>
                <c:pt idx="35">
                  <c:v>0.81909474212502809</c:v>
                </c:pt>
              </c:numCache>
            </c:numRef>
          </c:val>
          <c:extLst>
            <c:ext xmlns:c16="http://schemas.microsoft.com/office/drawing/2014/chart" uri="{C3380CC4-5D6E-409C-BE32-E72D297353CC}">
              <c16:uniqueId val="{00000000-EFBB-42D3-A782-1C3039C47AB3}"/>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Value'!$AD$38:$AD$73</c:f>
              <c:numCache>
                <c:formatCode>0.0\x</c:formatCode>
                <c:ptCount val="36"/>
                <c:pt idx="0">
                  <c:v>2.7461603518833244</c:v>
                </c:pt>
                <c:pt idx="1">
                  <c:v>2.7461603518833244</c:v>
                </c:pt>
                <c:pt idx="2">
                  <c:v>2.7461603518833244</c:v>
                </c:pt>
                <c:pt idx="3">
                  <c:v>2.7461603518833244</c:v>
                </c:pt>
                <c:pt idx="4">
                  <c:v>2.7461603518833244</c:v>
                </c:pt>
                <c:pt idx="5">
                  <c:v>2.7461603518833244</c:v>
                </c:pt>
                <c:pt idx="6">
                  <c:v>2.7461603518833244</c:v>
                </c:pt>
                <c:pt idx="7">
                  <c:v>2.7461603518833244</c:v>
                </c:pt>
                <c:pt idx="8">
                  <c:v>2.7461603518833244</c:v>
                </c:pt>
                <c:pt idx="10">
                  <c:v>8.7609483696511905</c:v>
                </c:pt>
                <c:pt idx="11">
                  <c:v>8.7609483696511905</c:v>
                </c:pt>
                <c:pt idx="12">
                  <c:v>8.7609483696511905</c:v>
                </c:pt>
                <c:pt idx="13">
                  <c:v>8.7609483696511905</c:v>
                </c:pt>
                <c:pt idx="14">
                  <c:v>8.7609483696511905</c:v>
                </c:pt>
                <c:pt idx="15">
                  <c:v>8.7609483696511905</c:v>
                </c:pt>
                <c:pt idx="17">
                  <c:v>0.43753809382101161</c:v>
                </c:pt>
                <c:pt idx="18">
                  <c:v>0.43753809382101161</c:v>
                </c:pt>
                <c:pt idx="19">
                  <c:v>0.43753809382101161</c:v>
                </c:pt>
                <c:pt idx="20">
                  <c:v>0.43753809382101161</c:v>
                </c:pt>
                <c:pt idx="22">
                  <c:v>1.2485372079833763</c:v>
                </c:pt>
                <c:pt idx="23">
                  <c:v>1.2485372079833763</c:v>
                </c:pt>
                <c:pt idx="24">
                  <c:v>1.2485372079833763</c:v>
                </c:pt>
                <c:pt idx="25">
                  <c:v>1.2485372079833763</c:v>
                </c:pt>
                <c:pt idx="27">
                  <c:v>1.4971739832670001</c:v>
                </c:pt>
                <c:pt idx="28">
                  <c:v>1.4971739832670001</c:v>
                </c:pt>
                <c:pt idx="29">
                  <c:v>1.4971739832670001</c:v>
                </c:pt>
                <c:pt idx="31">
                  <c:v>1.3025841275704697</c:v>
                </c:pt>
                <c:pt idx="32">
                  <c:v>1.3025841275704697</c:v>
                </c:pt>
                <c:pt idx="33">
                  <c:v>1.3025841275704697</c:v>
                </c:pt>
                <c:pt idx="34">
                  <c:v>1.3025841275704697</c:v>
                </c:pt>
                <c:pt idx="35">
                  <c:v>1.3025841275704697</c:v>
                </c:pt>
              </c:numCache>
            </c:numRef>
          </c:val>
          <c:smooth val="0"/>
          <c:extLst>
            <c:ext xmlns:c16="http://schemas.microsoft.com/office/drawing/2014/chart" uri="{C3380CC4-5D6E-409C-BE32-E72D297353CC}">
              <c16:uniqueId val="{00000001-EFBB-42D3-A782-1C3039C47AB3}"/>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25"/>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59991073354909E-3"/>
          <c:y val="5.092576108889646E-2"/>
          <c:w val="0.99019465503806581"/>
          <c:h val="0.8416746864975212"/>
        </c:manualLayout>
      </c:layout>
      <c:barChart>
        <c:barDir val="col"/>
        <c:grouping val="clustered"/>
        <c:varyColors val="0"/>
        <c:ser>
          <c:idx val="0"/>
          <c:order val="0"/>
          <c:spPr>
            <a:solidFill>
              <a:srgbClr val="D17C43"/>
            </a:solidFill>
            <a:ln>
              <a:noFill/>
            </a:ln>
            <a:effectLst/>
          </c:spPr>
          <c:invertIfNegative val="0"/>
          <c:dPt>
            <c:idx val="10"/>
            <c:invertIfNegative val="0"/>
            <c:bubble3D val="0"/>
            <c:spPr>
              <a:solidFill>
                <a:srgbClr val="A6A6A6"/>
              </a:solidFill>
              <a:ln>
                <a:noFill/>
              </a:ln>
              <a:effectLst/>
            </c:spPr>
            <c:extLst>
              <c:ext xmlns:c16="http://schemas.microsoft.com/office/drawing/2014/chart" uri="{C3380CC4-5D6E-409C-BE32-E72D297353CC}">
                <c16:uniqueId val="{00000002-DE9D-464B-8B7D-8BB69A0DDD8F}"/>
              </c:ext>
            </c:extLst>
          </c:dPt>
          <c:dPt>
            <c:idx val="11"/>
            <c:invertIfNegative val="0"/>
            <c:bubble3D val="0"/>
            <c:spPr>
              <a:solidFill>
                <a:srgbClr val="A6A6A6"/>
              </a:solidFill>
              <a:ln>
                <a:noFill/>
              </a:ln>
              <a:effectLst/>
            </c:spPr>
            <c:extLst>
              <c:ext xmlns:c16="http://schemas.microsoft.com/office/drawing/2014/chart" uri="{C3380CC4-5D6E-409C-BE32-E72D297353CC}">
                <c16:uniqueId val="{00000003-DE9D-464B-8B7D-8BB69A0DDD8F}"/>
              </c:ext>
            </c:extLst>
          </c:dPt>
          <c:dPt>
            <c:idx val="12"/>
            <c:invertIfNegative val="0"/>
            <c:bubble3D val="0"/>
            <c:spPr>
              <a:solidFill>
                <a:srgbClr val="A6A6A6"/>
              </a:solidFill>
              <a:ln>
                <a:noFill/>
              </a:ln>
              <a:effectLst/>
            </c:spPr>
            <c:extLst>
              <c:ext xmlns:c16="http://schemas.microsoft.com/office/drawing/2014/chart" uri="{C3380CC4-5D6E-409C-BE32-E72D297353CC}">
                <c16:uniqueId val="{00000004-DE9D-464B-8B7D-8BB69A0DDD8F}"/>
              </c:ext>
            </c:extLst>
          </c:dPt>
          <c:dPt>
            <c:idx val="13"/>
            <c:invertIfNegative val="0"/>
            <c:bubble3D val="0"/>
            <c:spPr>
              <a:solidFill>
                <a:srgbClr val="A6A6A6"/>
              </a:solidFill>
              <a:ln>
                <a:noFill/>
              </a:ln>
              <a:effectLst/>
            </c:spPr>
            <c:extLst>
              <c:ext xmlns:c16="http://schemas.microsoft.com/office/drawing/2014/chart" uri="{C3380CC4-5D6E-409C-BE32-E72D297353CC}">
                <c16:uniqueId val="{00000005-DE9D-464B-8B7D-8BB69A0DDD8F}"/>
              </c:ext>
            </c:extLst>
          </c:dPt>
          <c:dPt>
            <c:idx val="14"/>
            <c:invertIfNegative val="0"/>
            <c:bubble3D val="0"/>
            <c:spPr>
              <a:solidFill>
                <a:srgbClr val="A6A6A6"/>
              </a:solidFill>
              <a:ln>
                <a:noFill/>
              </a:ln>
              <a:effectLst/>
            </c:spPr>
            <c:extLst>
              <c:ext xmlns:c16="http://schemas.microsoft.com/office/drawing/2014/chart" uri="{C3380CC4-5D6E-409C-BE32-E72D297353CC}">
                <c16:uniqueId val="{00000006-DE9D-464B-8B7D-8BB69A0DDD8F}"/>
              </c:ext>
            </c:extLst>
          </c:dPt>
          <c:dPt>
            <c:idx val="15"/>
            <c:invertIfNegative val="0"/>
            <c:bubble3D val="0"/>
            <c:spPr>
              <a:solidFill>
                <a:srgbClr val="A4A3A4"/>
              </a:solidFill>
              <a:ln>
                <a:noFill/>
              </a:ln>
              <a:effectLst/>
            </c:spPr>
            <c:extLst>
              <c:ext xmlns:c16="http://schemas.microsoft.com/office/drawing/2014/chart" uri="{C3380CC4-5D6E-409C-BE32-E72D297353CC}">
                <c16:uniqueId val="{00000017-DE9D-464B-8B7D-8BB69A0DDD8F}"/>
              </c:ext>
            </c:extLst>
          </c:dPt>
          <c:dPt>
            <c:idx val="18"/>
            <c:invertIfNegative val="0"/>
            <c:bubble3D val="0"/>
            <c:spPr>
              <a:solidFill>
                <a:srgbClr val="00B050"/>
              </a:solidFill>
              <a:ln>
                <a:noFill/>
              </a:ln>
              <a:effectLst/>
            </c:spPr>
            <c:extLst>
              <c:ext xmlns:c16="http://schemas.microsoft.com/office/drawing/2014/chart" uri="{C3380CC4-5D6E-409C-BE32-E72D297353CC}">
                <c16:uniqueId val="{00000012-DE9D-464B-8B7D-8BB69A0DDD8F}"/>
              </c:ext>
            </c:extLst>
          </c:dPt>
          <c:dPt>
            <c:idx val="19"/>
            <c:invertIfNegative val="0"/>
            <c:bubble3D val="0"/>
            <c:spPr>
              <a:solidFill>
                <a:srgbClr val="00B050"/>
              </a:solidFill>
              <a:ln>
                <a:noFill/>
              </a:ln>
              <a:effectLst/>
            </c:spPr>
            <c:extLst>
              <c:ext xmlns:c16="http://schemas.microsoft.com/office/drawing/2014/chart" uri="{C3380CC4-5D6E-409C-BE32-E72D297353CC}">
                <c16:uniqueId val="{00000016-DE9D-464B-8B7D-8BB69A0DDD8F}"/>
              </c:ext>
            </c:extLst>
          </c:dPt>
          <c:dPt>
            <c:idx val="22"/>
            <c:invertIfNegative val="0"/>
            <c:bubble3D val="0"/>
            <c:spPr>
              <a:solidFill>
                <a:srgbClr val="92D050"/>
              </a:solidFill>
              <a:ln>
                <a:noFill/>
              </a:ln>
              <a:effectLst/>
            </c:spPr>
            <c:extLst>
              <c:ext xmlns:c16="http://schemas.microsoft.com/office/drawing/2014/chart" uri="{C3380CC4-5D6E-409C-BE32-E72D297353CC}">
                <c16:uniqueId val="{00000015-DE9D-464B-8B7D-8BB69A0DDD8F}"/>
              </c:ext>
            </c:extLst>
          </c:dPt>
          <c:dPt>
            <c:idx val="24"/>
            <c:invertIfNegative val="0"/>
            <c:bubble3D val="0"/>
            <c:spPr>
              <a:solidFill>
                <a:srgbClr val="92D050"/>
              </a:solidFill>
              <a:ln>
                <a:noFill/>
              </a:ln>
              <a:effectLst/>
            </c:spPr>
            <c:extLst>
              <c:ext xmlns:c16="http://schemas.microsoft.com/office/drawing/2014/chart" uri="{C3380CC4-5D6E-409C-BE32-E72D297353CC}">
                <c16:uniqueId val="{0000000E-DE9D-464B-8B7D-8BB69A0DDD8F}"/>
              </c:ext>
            </c:extLst>
          </c:dPt>
          <c:dPt>
            <c:idx val="25"/>
            <c:invertIfNegative val="0"/>
            <c:bubble3D val="0"/>
            <c:spPr>
              <a:solidFill>
                <a:srgbClr val="92D050"/>
              </a:solidFill>
              <a:ln>
                <a:noFill/>
              </a:ln>
              <a:effectLst/>
            </c:spPr>
            <c:extLst>
              <c:ext xmlns:c16="http://schemas.microsoft.com/office/drawing/2014/chart" uri="{C3380CC4-5D6E-409C-BE32-E72D297353CC}">
                <c16:uniqueId val="{00000015-C932-D347-994B-56F974783D68}"/>
              </c:ext>
            </c:extLst>
          </c:dPt>
          <c:dPt>
            <c:idx val="27"/>
            <c:invertIfNegative val="0"/>
            <c:bubble3D val="0"/>
            <c:spPr>
              <a:solidFill>
                <a:srgbClr val="7F7F7F"/>
              </a:solidFill>
              <a:ln>
                <a:noFill/>
              </a:ln>
              <a:effectLst/>
            </c:spPr>
            <c:extLst>
              <c:ext xmlns:c16="http://schemas.microsoft.com/office/drawing/2014/chart" uri="{C3380CC4-5D6E-409C-BE32-E72D297353CC}">
                <c16:uniqueId val="{00000010-DE9D-464B-8B7D-8BB69A0DDD8F}"/>
              </c:ext>
            </c:extLst>
          </c:dPt>
          <c:dPt>
            <c:idx val="28"/>
            <c:invertIfNegative val="0"/>
            <c:bubble3D val="0"/>
            <c:spPr>
              <a:solidFill>
                <a:srgbClr val="7F7F7F"/>
              </a:solidFill>
              <a:ln>
                <a:noFill/>
              </a:ln>
              <a:effectLst/>
            </c:spPr>
            <c:extLst>
              <c:ext xmlns:c16="http://schemas.microsoft.com/office/drawing/2014/chart" uri="{C3380CC4-5D6E-409C-BE32-E72D297353CC}">
                <c16:uniqueId val="{00000011-DE9D-464B-8B7D-8BB69A0DDD8F}"/>
              </c:ext>
            </c:extLst>
          </c:dPt>
          <c:dPt>
            <c:idx val="29"/>
            <c:invertIfNegative val="0"/>
            <c:bubble3D val="0"/>
            <c:spPr>
              <a:solidFill>
                <a:srgbClr val="7F7F7F"/>
              </a:solidFill>
              <a:ln>
                <a:noFill/>
              </a:ln>
              <a:effectLst/>
            </c:spPr>
            <c:extLst>
              <c:ext xmlns:c16="http://schemas.microsoft.com/office/drawing/2014/chart" uri="{C3380CC4-5D6E-409C-BE32-E72D297353CC}">
                <c16:uniqueId val="{0000001B-C932-D347-994B-56F974783D68}"/>
              </c:ext>
            </c:extLst>
          </c:dPt>
          <c:dPt>
            <c:idx val="31"/>
            <c:invertIfNegative val="0"/>
            <c:bubble3D val="0"/>
            <c:spPr>
              <a:solidFill>
                <a:srgbClr val="D9D9D9"/>
              </a:solidFill>
              <a:ln>
                <a:noFill/>
              </a:ln>
              <a:effectLst/>
            </c:spPr>
            <c:extLst>
              <c:ext xmlns:c16="http://schemas.microsoft.com/office/drawing/2014/chart" uri="{C3380CC4-5D6E-409C-BE32-E72D297353CC}">
                <c16:uniqueId val="{0000000B-DE9D-464B-8B7D-8BB69A0DDD8F}"/>
              </c:ext>
            </c:extLst>
          </c:dPt>
          <c:dPt>
            <c:idx val="32"/>
            <c:invertIfNegative val="0"/>
            <c:bubble3D val="0"/>
            <c:spPr>
              <a:solidFill>
                <a:srgbClr val="D9D9D9"/>
              </a:solidFill>
              <a:ln>
                <a:noFill/>
              </a:ln>
              <a:effectLst/>
            </c:spPr>
            <c:extLst>
              <c:ext xmlns:c16="http://schemas.microsoft.com/office/drawing/2014/chart" uri="{C3380CC4-5D6E-409C-BE32-E72D297353CC}">
                <c16:uniqueId val="{00000008-DE9D-464B-8B7D-8BB69A0DDD8F}"/>
              </c:ext>
            </c:extLst>
          </c:dPt>
          <c:dPt>
            <c:idx val="33"/>
            <c:invertIfNegative val="0"/>
            <c:bubble3D val="0"/>
            <c:spPr>
              <a:solidFill>
                <a:srgbClr val="D9D9D9"/>
              </a:solidFill>
              <a:ln>
                <a:noFill/>
              </a:ln>
              <a:effectLst/>
            </c:spPr>
            <c:extLst>
              <c:ext xmlns:c16="http://schemas.microsoft.com/office/drawing/2014/chart" uri="{C3380CC4-5D6E-409C-BE32-E72D297353CC}">
                <c16:uniqueId val="{00000007-DE9D-464B-8B7D-8BB69A0DDD8F}"/>
              </c:ext>
            </c:extLst>
          </c:dPt>
          <c:dPt>
            <c:idx val="34"/>
            <c:invertIfNegative val="0"/>
            <c:bubble3D val="0"/>
            <c:spPr>
              <a:solidFill>
                <a:srgbClr val="D9D9D9"/>
              </a:solidFill>
              <a:ln>
                <a:noFill/>
              </a:ln>
              <a:effectLst/>
            </c:spPr>
            <c:extLst>
              <c:ext xmlns:c16="http://schemas.microsoft.com/office/drawing/2014/chart" uri="{C3380CC4-5D6E-409C-BE32-E72D297353CC}">
                <c16:uniqueId val="{0000000A-DE9D-464B-8B7D-8BB69A0DDD8F}"/>
              </c:ext>
            </c:extLst>
          </c:dPt>
          <c:dPt>
            <c:idx val="35"/>
            <c:invertIfNegative val="0"/>
            <c:bubble3D val="0"/>
            <c:spPr>
              <a:solidFill>
                <a:srgbClr val="D9D9D9"/>
              </a:solidFill>
              <a:ln>
                <a:noFill/>
              </a:ln>
              <a:effectLst/>
            </c:spPr>
            <c:extLst>
              <c:ext xmlns:c16="http://schemas.microsoft.com/office/drawing/2014/chart" uri="{C3380CC4-5D6E-409C-BE32-E72D297353CC}">
                <c16:uniqueId val="{00000025-C932-D347-994B-56F974783D68}"/>
              </c:ext>
            </c:extLst>
          </c:dPt>
          <c:dLbls>
            <c:dLbl>
              <c:idx val="17"/>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E9D-464B-8B7D-8BB69A0DDD8F}"/>
                </c:ext>
              </c:extLst>
            </c:dLbl>
            <c:dLbl>
              <c:idx val="20"/>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932-D347-994B-56F974783D68}"/>
                </c:ext>
              </c:extLst>
            </c:dLbl>
            <c:dLbl>
              <c:idx val="2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E9D-464B-8B7D-8BB69A0DDD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Value'!$AE$38:$AE$73</c:f>
              <c:numCache>
                <c:formatCode>0.0\x</c:formatCode>
                <c:ptCount val="36"/>
                <c:pt idx="0">
                  <c:v>1.1799764050249932</c:v>
                </c:pt>
                <c:pt idx="1">
                  <c:v>6.1194130494140895</c:v>
                </c:pt>
                <c:pt idx="2">
                  <c:v>6.0264260980176036</c:v>
                </c:pt>
                <c:pt idx="3">
                  <c:v>2.6803474561563552</c:v>
                </c:pt>
                <c:pt idx="4">
                  <c:v>4.0259428917896569</c:v>
                </c:pt>
                <c:pt idx="5">
                  <c:v>0.16269308047783246</c:v>
                </c:pt>
                <c:pt idx="6">
                  <c:v>0.8725569073208691</c:v>
                </c:pt>
                <c:pt idx="7">
                  <c:v>2.281114344107265</c:v>
                </c:pt>
                <c:pt idx="8">
                  <c:v>0.89704248531736464</c:v>
                </c:pt>
                <c:pt idx="10">
                  <c:v>2.4644427286689292</c:v>
                </c:pt>
                <c:pt idx="11">
                  <c:v>8.8921014864606569</c:v>
                </c:pt>
                <c:pt idx="12">
                  <c:v>9.241584089887839</c:v>
                </c:pt>
                <c:pt idx="13">
                  <c:v>4.6194313364716182</c:v>
                </c:pt>
                <c:pt idx="14">
                  <c:v>6.5417070101132495</c:v>
                </c:pt>
                <c:pt idx="15">
                  <c:v>13.426975945017182</c:v>
                </c:pt>
                <c:pt idx="17">
                  <c:v>0</c:v>
                </c:pt>
                <c:pt idx="18">
                  <c:v>7.1029337547169752E-2</c:v>
                </c:pt>
                <c:pt idx="19">
                  <c:v>1.9770966491486104</c:v>
                </c:pt>
                <c:pt idx="20">
                  <c:v>0</c:v>
                </c:pt>
                <c:pt idx="22">
                  <c:v>1.7918515703131288</c:v>
                </c:pt>
                <c:pt idx="23">
                  <c:v>0</c:v>
                </c:pt>
                <c:pt idx="24">
                  <c:v>1.1129822594451888</c:v>
                </c:pt>
                <c:pt idx="25">
                  <c:v>0.22336025576222429</c:v>
                </c:pt>
                <c:pt idx="27">
                  <c:v>0.66618823015890949</c:v>
                </c:pt>
                <c:pt idx="28">
                  <c:v>1.9767764535922456</c:v>
                </c:pt>
                <c:pt idx="29">
                  <c:v>1.2490469422187018</c:v>
                </c:pt>
                <c:pt idx="31">
                  <c:v>1.3884618909376933</c:v>
                </c:pt>
                <c:pt idx="32">
                  <c:v>0.27372235287954605</c:v>
                </c:pt>
                <c:pt idx="33">
                  <c:v>4.2108882550025761</c:v>
                </c:pt>
                <c:pt idx="34">
                  <c:v>11.697723180518791</c:v>
                </c:pt>
                <c:pt idx="35">
                  <c:v>0.76541360618454868</c:v>
                </c:pt>
              </c:numCache>
            </c:numRef>
          </c:val>
          <c:extLst>
            <c:ext xmlns:c16="http://schemas.microsoft.com/office/drawing/2014/chart" uri="{C3380CC4-5D6E-409C-BE32-E72D297353CC}">
              <c16:uniqueId val="{00000000-DE9D-464B-8B7D-8BB69A0DDD8F}"/>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Value'!$AF$38:$AF$73</c:f>
              <c:numCache>
                <c:formatCode>0.0\x</c:formatCode>
                <c:ptCount val="36"/>
                <c:pt idx="0">
                  <c:v>2.281114344107265</c:v>
                </c:pt>
                <c:pt idx="1">
                  <c:v>2.281114344107265</c:v>
                </c:pt>
                <c:pt idx="2">
                  <c:v>2.281114344107265</c:v>
                </c:pt>
                <c:pt idx="3">
                  <c:v>2.281114344107265</c:v>
                </c:pt>
                <c:pt idx="4">
                  <c:v>2.281114344107265</c:v>
                </c:pt>
                <c:pt idx="5">
                  <c:v>2.281114344107265</c:v>
                </c:pt>
                <c:pt idx="6">
                  <c:v>2.281114344107265</c:v>
                </c:pt>
                <c:pt idx="7">
                  <c:v>2.281114344107265</c:v>
                </c:pt>
                <c:pt idx="8">
                  <c:v>2.281114344107265</c:v>
                </c:pt>
                <c:pt idx="10">
                  <c:v>7.7169042482869532</c:v>
                </c:pt>
                <c:pt idx="11">
                  <c:v>7.7169042482869532</c:v>
                </c:pt>
                <c:pt idx="12">
                  <c:v>7.7169042482869532</c:v>
                </c:pt>
                <c:pt idx="13">
                  <c:v>7.7169042482869532</c:v>
                </c:pt>
                <c:pt idx="14">
                  <c:v>7.7169042482869532</c:v>
                </c:pt>
                <c:pt idx="15">
                  <c:v>7.7169042482869532</c:v>
                </c:pt>
                <c:pt idx="17">
                  <c:v>1.02406299334789</c:v>
                </c:pt>
                <c:pt idx="18">
                  <c:v>1.02406299334789</c:v>
                </c:pt>
                <c:pt idx="19">
                  <c:v>1.02406299334789</c:v>
                </c:pt>
                <c:pt idx="20">
                  <c:v>1.02406299334789</c:v>
                </c:pt>
                <c:pt idx="22">
                  <c:v>1.1129822594451888</c:v>
                </c:pt>
                <c:pt idx="23">
                  <c:v>1.1129822594451888</c:v>
                </c:pt>
                <c:pt idx="24">
                  <c:v>1.1129822594451888</c:v>
                </c:pt>
                <c:pt idx="25">
                  <c:v>1.1129822594451888</c:v>
                </c:pt>
                <c:pt idx="27">
                  <c:v>1.2490469422187018</c:v>
                </c:pt>
                <c:pt idx="28">
                  <c:v>1.2490469422187018</c:v>
                </c:pt>
                <c:pt idx="29">
                  <c:v>1.2490469422187018</c:v>
                </c:pt>
                <c:pt idx="31">
                  <c:v>1.3884618909376933</c:v>
                </c:pt>
                <c:pt idx="32">
                  <c:v>1.3884618909376933</c:v>
                </c:pt>
                <c:pt idx="33">
                  <c:v>1.3884618909376933</c:v>
                </c:pt>
                <c:pt idx="34">
                  <c:v>1.3884618909376933</c:v>
                </c:pt>
                <c:pt idx="35">
                  <c:v>1.3884618909376933</c:v>
                </c:pt>
              </c:numCache>
            </c:numRef>
          </c:val>
          <c:smooth val="0"/>
          <c:extLst>
            <c:ext xmlns:c16="http://schemas.microsoft.com/office/drawing/2014/chart" uri="{C3380CC4-5D6E-409C-BE32-E72D297353CC}">
              <c16:uniqueId val="{00000001-DE9D-464B-8B7D-8BB69A0DDD8F}"/>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25"/>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59991073354909E-3"/>
          <c:y val="5.092576108889646E-2"/>
          <c:w val="0.99019465503806581"/>
          <c:h val="0.8416746864975212"/>
        </c:manualLayout>
      </c:layout>
      <c:barChart>
        <c:barDir val="col"/>
        <c:grouping val="clustered"/>
        <c:varyColors val="0"/>
        <c:ser>
          <c:idx val="0"/>
          <c:order val="0"/>
          <c:spPr>
            <a:solidFill>
              <a:srgbClr val="D17C43"/>
            </a:solidFill>
            <a:ln>
              <a:noFill/>
            </a:ln>
            <a:effectLst/>
          </c:spPr>
          <c:invertIfNegative val="0"/>
          <c:dPt>
            <c:idx val="10"/>
            <c:invertIfNegative val="0"/>
            <c:bubble3D val="0"/>
            <c:spPr>
              <a:solidFill>
                <a:srgbClr val="A6A6A6"/>
              </a:solidFill>
              <a:ln>
                <a:noFill/>
              </a:ln>
              <a:effectLst/>
            </c:spPr>
            <c:extLst>
              <c:ext xmlns:c16="http://schemas.microsoft.com/office/drawing/2014/chart" uri="{C3380CC4-5D6E-409C-BE32-E72D297353CC}">
                <c16:uniqueId val="{00000004-5977-4EB3-8815-36106525B041}"/>
              </c:ext>
            </c:extLst>
          </c:dPt>
          <c:dPt>
            <c:idx val="11"/>
            <c:invertIfNegative val="0"/>
            <c:bubble3D val="0"/>
            <c:spPr>
              <a:solidFill>
                <a:srgbClr val="A6A6A6"/>
              </a:solidFill>
              <a:ln>
                <a:noFill/>
              </a:ln>
              <a:effectLst/>
            </c:spPr>
            <c:extLst>
              <c:ext xmlns:c16="http://schemas.microsoft.com/office/drawing/2014/chart" uri="{C3380CC4-5D6E-409C-BE32-E72D297353CC}">
                <c16:uniqueId val="{00000005-5977-4EB3-8815-36106525B041}"/>
              </c:ext>
            </c:extLst>
          </c:dPt>
          <c:dPt>
            <c:idx val="12"/>
            <c:invertIfNegative val="0"/>
            <c:bubble3D val="0"/>
            <c:spPr>
              <a:solidFill>
                <a:srgbClr val="A6A6A6"/>
              </a:solidFill>
              <a:ln>
                <a:noFill/>
              </a:ln>
              <a:effectLst/>
            </c:spPr>
            <c:extLst>
              <c:ext xmlns:c16="http://schemas.microsoft.com/office/drawing/2014/chart" uri="{C3380CC4-5D6E-409C-BE32-E72D297353CC}">
                <c16:uniqueId val="{00000006-5977-4EB3-8815-36106525B041}"/>
              </c:ext>
            </c:extLst>
          </c:dPt>
          <c:dPt>
            <c:idx val="13"/>
            <c:invertIfNegative val="0"/>
            <c:bubble3D val="0"/>
            <c:spPr>
              <a:solidFill>
                <a:srgbClr val="A6A6A6"/>
              </a:solidFill>
              <a:ln>
                <a:noFill/>
              </a:ln>
              <a:effectLst/>
            </c:spPr>
            <c:extLst>
              <c:ext xmlns:c16="http://schemas.microsoft.com/office/drawing/2014/chart" uri="{C3380CC4-5D6E-409C-BE32-E72D297353CC}">
                <c16:uniqueId val="{00000007-5977-4EB3-8815-36106525B041}"/>
              </c:ext>
            </c:extLst>
          </c:dPt>
          <c:dPt>
            <c:idx val="14"/>
            <c:invertIfNegative val="0"/>
            <c:bubble3D val="0"/>
            <c:spPr>
              <a:solidFill>
                <a:srgbClr val="A6A6A6"/>
              </a:solidFill>
              <a:ln>
                <a:noFill/>
              </a:ln>
              <a:effectLst/>
            </c:spPr>
            <c:extLst>
              <c:ext xmlns:c16="http://schemas.microsoft.com/office/drawing/2014/chart" uri="{C3380CC4-5D6E-409C-BE32-E72D297353CC}">
                <c16:uniqueId val="{00000008-5977-4EB3-8815-36106525B041}"/>
              </c:ext>
            </c:extLst>
          </c:dPt>
          <c:dPt>
            <c:idx val="15"/>
            <c:invertIfNegative val="0"/>
            <c:bubble3D val="0"/>
            <c:spPr>
              <a:solidFill>
                <a:srgbClr val="A4A3A4"/>
              </a:solidFill>
              <a:ln>
                <a:noFill/>
              </a:ln>
              <a:effectLst/>
            </c:spPr>
            <c:extLst>
              <c:ext xmlns:c16="http://schemas.microsoft.com/office/drawing/2014/chart" uri="{C3380CC4-5D6E-409C-BE32-E72D297353CC}">
                <c16:uniqueId val="{00000019-5977-4EB3-8815-36106525B041}"/>
              </c:ext>
            </c:extLst>
          </c:dPt>
          <c:dPt>
            <c:idx val="17"/>
            <c:invertIfNegative val="0"/>
            <c:bubble3D val="0"/>
            <c:spPr>
              <a:solidFill>
                <a:srgbClr val="00B050"/>
              </a:solidFill>
              <a:ln>
                <a:noFill/>
              </a:ln>
              <a:effectLst/>
            </c:spPr>
            <c:extLst>
              <c:ext xmlns:c16="http://schemas.microsoft.com/office/drawing/2014/chart" uri="{C3380CC4-5D6E-409C-BE32-E72D297353CC}">
                <c16:uniqueId val="{0000000B-5977-4EB3-8815-36106525B041}"/>
              </c:ext>
            </c:extLst>
          </c:dPt>
          <c:dPt>
            <c:idx val="18"/>
            <c:invertIfNegative val="0"/>
            <c:bubble3D val="0"/>
            <c:spPr>
              <a:solidFill>
                <a:srgbClr val="00B050"/>
              </a:solidFill>
              <a:ln>
                <a:noFill/>
              </a:ln>
              <a:effectLst/>
            </c:spPr>
            <c:extLst>
              <c:ext xmlns:c16="http://schemas.microsoft.com/office/drawing/2014/chart" uri="{C3380CC4-5D6E-409C-BE32-E72D297353CC}">
                <c16:uniqueId val="{0000000A-5977-4EB3-8815-36106525B041}"/>
              </c:ext>
            </c:extLst>
          </c:dPt>
          <c:dPt>
            <c:idx val="19"/>
            <c:invertIfNegative val="0"/>
            <c:bubble3D val="0"/>
            <c:spPr>
              <a:solidFill>
                <a:srgbClr val="00B050"/>
              </a:solidFill>
              <a:ln>
                <a:noFill/>
              </a:ln>
              <a:effectLst/>
            </c:spPr>
            <c:extLst>
              <c:ext xmlns:c16="http://schemas.microsoft.com/office/drawing/2014/chart" uri="{C3380CC4-5D6E-409C-BE32-E72D297353CC}">
                <c16:uniqueId val="{00000009-5977-4EB3-8815-36106525B041}"/>
              </c:ext>
            </c:extLst>
          </c:dPt>
          <c:dPt>
            <c:idx val="20"/>
            <c:invertIfNegative val="0"/>
            <c:bubble3D val="0"/>
            <c:spPr>
              <a:solidFill>
                <a:srgbClr val="00B050"/>
              </a:solidFill>
              <a:ln>
                <a:noFill/>
              </a:ln>
              <a:effectLst/>
            </c:spPr>
            <c:extLst>
              <c:ext xmlns:c16="http://schemas.microsoft.com/office/drawing/2014/chart" uri="{C3380CC4-5D6E-409C-BE32-E72D297353CC}">
                <c16:uniqueId val="{00000013-F4E9-2442-A449-862B55EF3710}"/>
              </c:ext>
            </c:extLst>
          </c:dPt>
          <c:dPt>
            <c:idx val="22"/>
            <c:invertIfNegative val="0"/>
            <c:bubble3D val="0"/>
            <c:spPr>
              <a:solidFill>
                <a:srgbClr val="92D050"/>
              </a:solidFill>
              <a:ln>
                <a:noFill/>
              </a:ln>
              <a:effectLst/>
            </c:spPr>
            <c:extLst>
              <c:ext xmlns:c16="http://schemas.microsoft.com/office/drawing/2014/chart" uri="{C3380CC4-5D6E-409C-BE32-E72D297353CC}">
                <c16:uniqueId val="{0000000D-5977-4EB3-8815-36106525B041}"/>
              </c:ext>
            </c:extLst>
          </c:dPt>
          <c:dPt>
            <c:idx val="24"/>
            <c:invertIfNegative val="0"/>
            <c:bubble3D val="0"/>
            <c:spPr>
              <a:solidFill>
                <a:srgbClr val="92D050"/>
              </a:solidFill>
              <a:ln>
                <a:noFill/>
              </a:ln>
              <a:effectLst/>
            </c:spPr>
            <c:extLst>
              <c:ext xmlns:c16="http://schemas.microsoft.com/office/drawing/2014/chart" uri="{C3380CC4-5D6E-409C-BE32-E72D297353CC}">
                <c16:uniqueId val="{00000017-5977-4EB3-8815-36106525B041}"/>
              </c:ext>
            </c:extLst>
          </c:dPt>
          <c:dPt>
            <c:idx val="25"/>
            <c:invertIfNegative val="0"/>
            <c:bubble3D val="0"/>
            <c:spPr>
              <a:solidFill>
                <a:srgbClr val="92D050"/>
              </a:solidFill>
              <a:ln>
                <a:noFill/>
              </a:ln>
              <a:effectLst/>
            </c:spPr>
            <c:extLst>
              <c:ext xmlns:c16="http://schemas.microsoft.com/office/drawing/2014/chart" uri="{C3380CC4-5D6E-409C-BE32-E72D297353CC}">
                <c16:uniqueId val="{00000019-F4E9-2442-A449-862B55EF3710}"/>
              </c:ext>
            </c:extLst>
          </c:dPt>
          <c:dPt>
            <c:idx val="27"/>
            <c:invertIfNegative val="0"/>
            <c:bubble3D val="0"/>
            <c:spPr>
              <a:solidFill>
                <a:srgbClr val="7F7F7F"/>
              </a:solidFill>
              <a:ln>
                <a:noFill/>
              </a:ln>
              <a:effectLst/>
            </c:spPr>
            <c:extLst>
              <c:ext xmlns:c16="http://schemas.microsoft.com/office/drawing/2014/chart" uri="{C3380CC4-5D6E-409C-BE32-E72D297353CC}">
                <c16:uniqueId val="{00000014-5977-4EB3-8815-36106525B041}"/>
              </c:ext>
            </c:extLst>
          </c:dPt>
          <c:dPt>
            <c:idx val="28"/>
            <c:invertIfNegative val="0"/>
            <c:bubble3D val="0"/>
            <c:spPr>
              <a:solidFill>
                <a:srgbClr val="7F7F7F"/>
              </a:solidFill>
              <a:ln>
                <a:noFill/>
              </a:ln>
              <a:effectLst/>
            </c:spPr>
            <c:extLst>
              <c:ext xmlns:c16="http://schemas.microsoft.com/office/drawing/2014/chart" uri="{C3380CC4-5D6E-409C-BE32-E72D297353CC}">
                <c16:uniqueId val="{00000013-5977-4EB3-8815-36106525B041}"/>
              </c:ext>
            </c:extLst>
          </c:dPt>
          <c:dPt>
            <c:idx val="29"/>
            <c:invertIfNegative val="0"/>
            <c:bubble3D val="0"/>
            <c:spPr>
              <a:solidFill>
                <a:srgbClr val="7F7F7F"/>
              </a:solidFill>
              <a:ln>
                <a:noFill/>
              </a:ln>
              <a:effectLst/>
            </c:spPr>
            <c:extLst>
              <c:ext xmlns:c16="http://schemas.microsoft.com/office/drawing/2014/chart" uri="{C3380CC4-5D6E-409C-BE32-E72D297353CC}">
                <c16:uniqueId val="{0000001F-F4E9-2442-A449-862B55EF3710}"/>
              </c:ext>
            </c:extLst>
          </c:dPt>
          <c:dPt>
            <c:idx val="31"/>
            <c:invertIfNegative val="0"/>
            <c:bubble3D val="0"/>
            <c:spPr>
              <a:solidFill>
                <a:srgbClr val="D9D9D9"/>
              </a:solidFill>
              <a:ln>
                <a:noFill/>
              </a:ln>
              <a:effectLst/>
            </c:spPr>
            <c:extLst>
              <c:ext xmlns:c16="http://schemas.microsoft.com/office/drawing/2014/chart" uri="{C3380CC4-5D6E-409C-BE32-E72D297353CC}">
                <c16:uniqueId val="{00000010-5977-4EB3-8815-36106525B041}"/>
              </c:ext>
            </c:extLst>
          </c:dPt>
          <c:dPt>
            <c:idx val="32"/>
            <c:invertIfNegative val="0"/>
            <c:bubble3D val="0"/>
            <c:spPr>
              <a:solidFill>
                <a:srgbClr val="D9D9D9"/>
              </a:solidFill>
              <a:ln>
                <a:noFill/>
              </a:ln>
              <a:effectLst/>
            </c:spPr>
            <c:extLst>
              <c:ext xmlns:c16="http://schemas.microsoft.com/office/drawing/2014/chart" uri="{C3380CC4-5D6E-409C-BE32-E72D297353CC}">
                <c16:uniqueId val="{0000000F-5977-4EB3-8815-36106525B041}"/>
              </c:ext>
            </c:extLst>
          </c:dPt>
          <c:dPt>
            <c:idx val="33"/>
            <c:invertIfNegative val="0"/>
            <c:bubble3D val="0"/>
            <c:spPr>
              <a:solidFill>
                <a:srgbClr val="D9D9D9"/>
              </a:solidFill>
              <a:ln>
                <a:noFill/>
              </a:ln>
              <a:effectLst/>
            </c:spPr>
            <c:extLst>
              <c:ext xmlns:c16="http://schemas.microsoft.com/office/drawing/2014/chart" uri="{C3380CC4-5D6E-409C-BE32-E72D297353CC}">
                <c16:uniqueId val="{0000000E-5977-4EB3-8815-36106525B041}"/>
              </c:ext>
            </c:extLst>
          </c:dPt>
          <c:dPt>
            <c:idx val="34"/>
            <c:invertIfNegative val="0"/>
            <c:bubble3D val="0"/>
            <c:spPr>
              <a:solidFill>
                <a:srgbClr val="D9D9D9"/>
              </a:solidFill>
              <a:ln>
                <a:noFill/>
              </a:ln>
              <a:effectLst/>
            </c:spPr>
            <c:extLst>
              <c:ext xmlns:c16="http://schemas.microsoft.com/office/drawing/2014/chart" uri="{C3380CC4-5D6E-409C-BE32-E72D297353CC}">
                <c16:uniqueId val="{00000012-5977-4EB3-8815-36106525B041}"/>
              </c:ext>
            </c:extLst>
          </c:dPt>
          <c:dPt>
            <c:idx val="35"/>
            <c:invertIfNegative val="0"/>
            <c:bubble3D val="0"/>
            <c:spPr>
              <a:solidFill>
                <a:srgbClr val="D9D9D9"/>
              </a:solidFill>
              <a:ln>
                <a:noFill/>
              </a:ln>
              <a:effectLst/>
            </c:spPr>
            <c:extLst>
              <c:ext xmlns:c16="http://schemas.microsoft.com/office/drawing/2014/chart" uri="{C3380CC4-5D6E-409C-BE32-E72D297353CC}">
                <c16:uniqueId val="{00000029-F4E9-2442-A449-862B55EF3710}"/>
              </c:ext>
            </c:extLst>
          </c:dPt>
          <c:dLbls>
            <c:dLbl>
              <c:idx val="2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5977-4EB3-8815-36106525B041}"/>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Value'!$AJ$38:$AJ$73</c:f>
              <c:numCache>
                <c:formatCode>0.0\x</c:formatCode>
                <c:ptCount val="36"/>
                <c:pt idx="0">
                  <c:v>5.964820104792663</c:v>
                </c:pt>
                <c:pt idx="1">
                  <c:v>17.651101733096102</c:v>
                </c:pt>
                <c:pt idx="2">
                  <c:v>47.858796931082473</c:v>
                </c:pt>
                <c:pt idx="3">
                  <c:v>6.2251636427397257</c:v>
                </c:pt>
                <c:pt idx="4">
                  <c:v>28.130155869269192</c:v>
                </c:pt>
                <c:pt idx="5">
                  <c:v>0.6544759835684536</c:v>
                </c:pt>
                <c:pt idx="6">
                  <c:v>5.2580318280654215</c:v>
                </c:pt>
                <c:pt idx="7">
                  <c:v>10.658966970725665</c:v>
                </c:pt>
                <c:pt idx="8">
                  <c:v>7.1649320259712743</c:v>
                </c:pt>
                <c:pt idx="10">
                  <c:v>9.1722856839622064</c:v>
                </c:pt>
                <c:pt idx="11">
                  <c:v>38.069372979504685</c:v>
                </c:pt>
                <c:pt idx="12">
                  <c:v>18.956753042323566</c:v>
                </c:pt>
                <c:pt idx="13">
                  <c:v>13.251755501220474</c:v>
                </c:pt>
                <c:pt idx="14">
                  <c:v>15.469466850582762</c:v>
                </c:pt>
                <c:pt idx="15">
                  <c:v>25.446108759361771</c:v>
                </c:pt>
                <c:pt idx="17">
                  <c:v>1.4595586746239011</c:v>
                </c:pt>
                <c:pt idx="18">
                  <c:v>1.0851246775257064</c:v>
                </c:pt>
                <c:pt idx="19">
                  <c:v>7.3606409204106331</c:v>
                </c:pt>
                <c:pt idx="20">
                  <c:v>14.165564005786745</c:v>
                </c:pt>
                <c:pt idx="22">
                  <c:v>30.535981299460584</c:v>
                </c:pt>
                <c:pt idx="23">
                  <c:v>0</c:v>
                </c:pt>
                <c:pt idx="24">
                  <c:v>5.4080274468327785</c:v>
                </c:pt>
                <c:pt idx="25">
                  <c:v>7.1810438514959296</c:v>
                </c:pt>
                <c:pt idx="27">
                  <c:v>8.9320772259271592</c:v>
                </c:pt>
                <c:pt idx="28">
                  <c:v>9.3593362587178994</c:v>
                </c:pt>
                <c:pt idx="29">
                  <c:v>36.746722385296451</c:v>
                </c:pt>
                <c:pt idx="31">
                  <c:v>8.1630381410031276</c:v>
                </c:pt>
                <c:pt idx="32">
                  <c:v>12.696606079100578</c:v>
                </c:pt>
                <c:pt idx="33">
                  <c:v>14.142256965015157</c:v>
                </c:pt>
                <c:pt idx="34">
                  <c:v>28.145798445351161</c:v>
                </c:pt>
                <c:pt idx="35">
                  <c:v>5.8048804915302226</c:v>
                </c:pt>
              </c:numCache>
            </c:numRef>
          </c:val>
          <c:extLst>
            <c:ext xmlns:c16="http://schemas.microsoft.com/office/drawing/2014/chart" uri="{C3380CC4-5D6E-409C-BE32-E72D297353CC}">
              <c16:uniqueId val="{00000000-5977-4EB3-8815-36106525B041}"/>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Value'!$AK$38:$AK$73</c:f>
              <c:numCache>
                <c:formatCode>0.0\x</c:formatCode>
                <c:ptCount val="36"/>
                <c:pt idx="0">
                  <c:v>7.1649320259712743</c:v>
                </c:pt>
                <c:pt idx="1">
                  <c:v>7.1649320259712743</c:v>
                </c:pt>
                <c:pt idx="2">
                  <c:v>7.1649320259712743</c:v>
                </c:pt>
                <c:pt idx="3">
                  <c:v>7.1649320259712743</c:v>
                </c:pt>
                <c:pt idx="4">
                  <c:v>7.1649320259712743</c:v>
                </c:pt>
                <c:pt idx="5">
                  <c:v>7.1649320259712743</c:v>
                </c:pt>
                <c:pt idx="6">
                  <c:v>7.1649320259712743</c:v>
                </c:pt>
                <c:pt idx="7">
                  <c:v>7.1649320259712743</c:v>
                </c:pt>
                <c:pt idx="8">
                  <c:v>7.1649320259712743</c:v>
                </c:pt>
                <c:pt idx="10">
                  <c:v>17.213109946453166</c:v>
                </c:pt>
                <c:pt idx="11">
                  <c:v>17.213109946453166</c:v>
                </c:pt>
                <c:pt idx="12">
                  <c:v>17.213109946453166</c:v>
                </c:pt>
                <c:pt idx="13">
                  <c:v>17.213109946453166</c:v>
                </c:pt>
                <c:pt idx="14">
                  <c:v>17.213109946453166</c:v>
                </c:pt>
                <c:pt idx="15">
                  <c:v>17.213109946453166</c:v>
                </c:pt>
                <c:pt idx="17">
                  <c:v>4.4100997975172671</c:v>
                </c:pt>
                <c:pt idx="18">
                  <c:v>4.4100997975172671</c:v>
                </c:pt>
                <c:pt idx="19">
                  <c:v>4.4100997975172671</c:v>
                </c:pt>
                <c:pt idx="20">
                  <c:v>4.4100997975172671</c:v>
                </c:pt>
                <c:pt idx="22">
                  <c:v>7.1810438514959296</c:v>
                </c:pt>
                <c:pt idx="23">
                  <c:v>7.1810438514959296</c:v>
                </c:pt>
                <c:pt idx="24">
                  <c:v>7.1810438514959296</c:v>
                </c:pt>
                <c:pt idx="25">
                  <c:v>7.1810438514959296</c:v>
                </c:pt>
                <c:pt idx="27">
                  <c:v>9.3593362587178994</c:v>
                </c:pt>
                <c:pt idx="28">
                  <c:v>9.3593362587178994</c:v>
                </c:pt>
                <c:pt idx="29">
                  <c:v>9.3593362587178994</c:v>
                </c:pt>
                <c:pt idx="31">
                  <c:v>12.696606079100578</c:v>
                </c:pt>
                <c:pt idx="32">
                  <c:v>12.696606079100578</c:v>
                </c:pt>
                <c:pt idx="33">
                  <c:v>12.696606079100578</c:v>
                </c:pt>
                <c:pt idx="34">
                  <c:v>12.696606079100578</c:v>
                </c:pt>
                <c:pt idx="35">
                  <c:v>12.696606079100578</c:v>
                </c:pt>
              </c:numCache>
            </c:numRef>
          </c:val>
          <c:smooth val="0"/>
          <c:extLst>
            <c:ext xmlns:c16="http://schemas.microsoft.com/office/drawing/2014/chart" uri="{C3380CC4-5D6E-409C-BE32-E72D297353CC}">
              <c16:uniqueId val="{00000001-5977-4EB3-8815-36106525B041}"/>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8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rgbClr val="D17C43"/>
            </a:solidFill>
            <a:ln>
              <a:noFill/>
            </a:ln>
            <a:effectLst/>
          </c:spPr>
          <c:invertIfNegative val="0"/>
          <c:dPt>
            <c:idx val="10"/>
            <c:invertIfNegative val="0"/>
            <c:bubble3D val="0"/>
            <c:spPr>
              <a:solidFill>
                <a:srgbClr val="A6A6A6"/>
              </a:solidFill>
              <a:ln>
                <a:noFill/>
              </a:ln>
              <a:effectLst/>
            </c:spPr>
            <c:extLst>
              <c:ext xmlns:c16="http://schemas.microsoft.com/office/drawing/2014/chart" uri="{C3380CC4-5D6E-409C-BE32-E72D297353CC}">
                <c16:uniqueId val="{0000000B-6628-441B-9A64-335AE66D24FA}"/>
              </c:ext>
            </c:extLst>
          </c:dPt>
          <c:dPt>
            <c:idx val="11"/>
            <c:invertIfNegative val="0"/>
            <c:bubble3D val="0"/>
            <c:spPr>
              <a:solidFill>
                <a:srgbClr val="A6A6A6"/>
              </a:solidFill>
              <a:ln>
                <a:noFill/>
              </a:ln>
              <a:effectLst/>
            </c:spPr>
            <c:extLst>
              <c:ext xmlns:c16="http://schemas.microsoft.com/office/drawing/2014/chart" uri="{C3380CC4-5D6E-409C-BE32-E72D297353CC}">
                <c16:uniqueId val="{0000000A-6628-441B-9A64-335AE66D24FA}"/>
              </c:ext>
            </c:extLst>
          </c:dPt>
          <c:dPt>
            <c:idx val="12"/>
            <c:invertIfNegative val="0"/>
            <c:bubble3D val="0"/>
            <c:spPr>
              <a:solidFill>
                <a:srgbClr val="A6A6A6"/>
              </a:solidFill>
              <a:ln>
                <a:noFill/>
              </a:ln>
              <a:effectLst/>
            </c:spPr>
            <c:extLst>
              <c:ext xmlns:c16="http://schemas.microsoft.com/office/drawing/2014/chart" uri="{C3380CC4-5D6E-409C-BE32-E72D297353CC}">
                <c16:uniqueId val="{0000000C-6628-441B-9A64-335AE66D24FA}"/>
              </c:ext>
            </c:extLst>
          </c:dPt>
          <c:dPt>
            <c:idx val="13"/>
            <c:invertIfNegative val="0"/>
            <c:bubble3D val="0"/>
            <c:spPr>
              <a:solidFill>
                <a:srgbClr val="A6A6A6"/>
              </a:solidFill>
              <a:ln>
                <a:noFill/>
              </a:ln>
              <a:effectLst/>
            </c:spPr>
            <c:extLst>
              <c:ext xmlns:c16="http://schemas.microsoft.com/office/drawing/2014/chart" uri="{C3380CC4-5D6E-409C-BE32-E72D297353CC}">
                <c16:uniqueId val="{0000000D-6628-441B-9A64-335AE66D24FA}"/>
              </c:ext>
            </c:extLst>
          </c:dPt>
          <c:dPt>
            <c:idx val="14"/>
            <c:invertIfNegative val="0"/>
            <c:bubble3D val="0"/>
            <c:spPr>
              <a:solidFill>
                <a:srgbClr val="A6A6A6"/>
              </a:solidFill>
              <a:ln>
                <a:noFill/>
              </a:ln>
              <a:effectLst/>
            </c:spPr>
            <c:extLst>
              <c:ext xmlns:c16="http://schemas.microsoft.com/office/drawing/2014/chart" uri="{C3380CC4-5D6E-409C-BE32-E72D297353CC}">
                <c16:uniqueId val="{0000000E-6628-441B-9A64-335AE66D24FA}"/>
              </c:ext>
            </c:extLst>
          </c:dPt>
          <c:dPt>
            <c:idx val="15"/>
            <c:invertIfNegative val="0"/>
            <c:bubble3D val="0"/>
            <c:spPr>
              <a:solidFill>
                <a:srgbClr val="A4A3A4"/>
              </a:solidFill>
              <a:ln>
                <a:noFill/>
              </a:ln>
              <a:effectLst/>
            </c:spPr>
            <c:extLst>
              <c:ext xmlns:c16="http://schemas.microsoft.com/office/drawing/2014/chart" uri="{C3380CC4-5D6E-409C-BE32-E72D297353CC}">
                <c16:uniqueId val="{00000020-6628-441B-9A64-335AE66D24FA}"/>
              </c:ext>
            </c:extLst>
          </c:dPt>
          <c:dPt>
            <c:idx val="17"/>
            <c:invertIfNegative val="0"/>
            <c:bubble3D val="0"/>
            <c:spPr>
              <a:solidFill>
                <a:srgbClr val="00B050"/>
              </a:solidFill>
              <a:ln>
                <a:noFill/>
              </a:ln>
              <a:effectLst/>
            </c:spPr>
            <c:extLst>
              <c:ext xmlns:c16="http://schemas.microsoft.com/office/drawing/2014/chart" uri="{C3380CC4-5D6E-409C-BE32-E72D297353CC}">
                <c16:uniqueId val="{00000011-6628-441B-9A64-335AE66D24FA}"/>
              </c:ext>
            </c:extLst>
          </c:dPt>
          <c:dPt>
            <c:idx val="18"/>
            <c:invertIfNegative val="0"/>
            <c:bubble3D val="0"/>
            <c:spPr>
              <a:solidFill>
                <a:srgbClr val="00B050"/>
              </a:solidFill>
              <a:ln>
                <a:noFill/>
              </a:ln>
              <a:effectLst/>
            </c:spPr>
            <c:extLst>
              <c:ext xmlns:c16="http://schemas.microsoft.com/office/drawing/2014/chart" uri="{C3380CC4-5D6E-409C-BE32-E72D297353CC}">
                <c16:uniqueId val="{00000012-6628-441B-9A64-335AE66D24FA}"/>
              </c:ext>
            </c:extLst>
          </c:dPt>
          <c:dPt>
            <c:idx val="19"/>
            <c:invertIfNegative val="0"/>
            <c:bubble3D val="0"/>
            <c:spPr>
              <a:solidFill>
                <a:srgbClr val="00B050"/>
              </a:solidFill>
              <a:ln>
                <a:noFill/>
              </a:ln>
              <a:effectLst/>
            </c:spPr>
            <c:extLst>
              <c:ext xmlns:c16="http://schemas.microsoft.com/office/drawing/2014/chart" uri="{C3380CC4-5D6E-409C-BE32-E72D297353CC}">
                <c16:uniqueId val="{0000000F-6628-441B-9A64-335AE66D24FA}"/>
              </c:ext>
            </c:extLst>
          </c:dPt>
          <c:dPt>
            <c:idx val="20"/>
            <c:invertIfNegative val="0"/>
            <c:bubble3D val="0"/>
            <c:spPr>
              <a:solidFill>
                <a:srgbClr val="00B050"/>
              </a:solidFill>
              <a:ln>
                <a:noFill/>
              </a:ln>
              <a:effectLst/>
            </c:spPr>
            <c:extLst>
              <c:ext xmlns:c16="http://schemas.microsoft.com/office/drawing/2014/chart" uri="{C3380CC4-5D6E-409C-BE32-E72D297353CC}">
                <c16:uniqueId val="{00000013-A08B-9848-9E68-D643F41C9C38}"/>
              </c:ext>
            </c:extLst>
          </c:dPt>
          <c:dPt>
            <c:idx val="23"/>
            <c:invertIfNegative val="0"/>
            <c:bubble3D val="0"/>
            <c:spPr>
              <a:solidFill>
                <a:srgbClr val="92D050"/>
              </a:solidFill>
              <a:ln>
                <a:noFill/>
              </a:ln>
              <a:effectLst/>
            </c:spPr>
            <c:extLst>
              <c:ext xmlns:c16="http://schemas.microsoft.com/office/drawing/2014/chart" uri="{C3380CC4-5D6E-409C-BE32-E72D297353CC}">
                <c16:uniqueId val="{00000014-6628-441B-9A64-335AE66D24FA}"/>
              </c:ext>
            </c:extLst>
          </c:dPt>
          <c:dPt>
            <c:idx val="24"/>
            <c:invertIfNegative val="0"/>
            <c:bubble3D val="0"/>
            <c:spPr>
              <a:solidFill>
                <a:srgbClr val="92D050"/>
              </a:solidFill>
              <a:ln>
                <a:noFill/>
              </a:ln>
              <a:effectLst/>
            </c:spPr>
            <c:extLst>
              <c:ext xmlns:c16="http://schemas.microsoft.com/office/drawing/2014/chart" uri="{C3380CC4-5D6E-409C-BE32-E72D297353CC}">
                <c16:uniqueId val="{00000015-6628-441B-9A64-335AE66D24FA}"/>
              </c:ext>
            </c:extLst>
          </c:dPt>
          <c:dPt>
            <c:idx val="25"/>
            <c:invertIfNegative val="0"/>
            <c:bubble3D val="0"/>
            <c:spPr>
              <a:solidFill>
                <a:srgbClr val="92D050"/>
              </a:solidFill>
              <a:ln>
                <a:noFill/>
              </a:ln>
              <a:effectLst/>
            </c:spPr>
            <c:extLst>
              <c:ext xmlns:c16="http://schemas.microsoft.com/office/drawing/2014/chart" uri="{C3380CC4-5D6E-409C-BE32-E72D297353CC}">
                <c16:uniqueId val="{00000019-A08B-9848-9E68-D643F41C9C38}"/>
              </c:ext>
            </c:extLst>
          </c:dPt>
          <c:dPt>
            <c:idx val="27"/>
            <c:invertIfNegative val="0"/>
            <c:bubble3D val="0"/>
            <c:spPr>
              <a:solidFill>
                <a:srgbClr val="7F7F7F"/>
              </a:solidFill>
              <a:ln>
                <a:noFill/>
              </a:ln>
              <a:effectLst/>
            </c:spPr>
            <c:extLst>
              <c:ext xmlns:c16="http://schemas.microsoft.com/office/drawing/2014/chart" uri="{C3380CC4-5D6E-409C-BE32-E72D297353CC}">
                <c16:uniqueId val="{00000019-6628-441B-9A64-335AE66D24FA}"/>
              </c:ext>
            </c:extLst>
          </c:dPt>
          <c:dPt>
            <c:idx val="28"/>
            <c:invertIfNegative val="0"/>
            <c:bubble3D val="0"/>
            <c:spPr>
              <a:solidFill>
                <a:srgbClr val="7F7F7F"/>
              </a:solidFill>
              <a:ln>
                <a:noFill/>
              </a:ln>
              <a:effectLst/>
            </c:spPr>
            <c:extLst>
              <c:ext xmlns:c16="http://schemas.microsoft.com/office/drawing/2014/chart" uri="{C3380CC4-5D6E-409C-BE32-E72D297353CC}">
                <c16:uniqueId val="{00000018-6628-441B-9A64-335AE66D24FA}"/>
              </c:ext>
            </c:extLst>
          </c:dPt>
          <c:dPt>
            <c:idx val="29"/>
            <c:invertIfNegative val="0"/>
            <c:bubble3D val="0"/>
            <c:spPr>
              <a:solidFill>
                <a:srgbClr val="7F7F7F"/>
              </a:solidFill>
              <a:ln>
                <a:noFill/>
              </a:ln>
              <a:effectLst/>
            </c:spPr>
            <c:extLst>
              <c:ext xmlns:c16="http://schemas.microsoft.com/office/drawing/2014/chart" uri="{C3380CC4-5D6E-409C-BE32-E72D297353CC}">
                <c16:uniqueId val="{0000001F-A08B-9848-9E68-D643F41C9C38}"/>
              </c:ext>
            </c:extLst>
          </c:dPt>
          <c:dPt>
            <c:idx val="31"/>
            <c:invertIfNegative val="0"/>
            <c:bubble3D val="0"/>
            <c:spPr>
              <a:solidFill>
                <a:srgbClr val="D9D9D9"/>
              </a:solidFill>
              <a:ln>
                <a:noFill/>
              </a:ln>
              <a:effectLst/>
            </c:spPr>
            <c:extLst>
              <c:ext xmlns:c16="http://schemas.microsoft.com/office/drawing/2014/chart" uri="{C3380CC4-5D6E-409C-BE32-E72D297353CC}">
                <c16:uniqueId val="{0000001B-6628-441B-9A64-335AE66D24FA}"/>
              </c:ext>
            </c:extLst>
          </c:dPt>
          <c:dPt>
            <c:idx val="32"/>
            <c:invertIfNegative val="0"/>
            <c:bubble3D val="0"/>
            <c:spPr>
              <a:solidFill>
                <a:srgbClr val="D9D9D9"/>
              </a:solidFill>
              <a:ln>
                <a:noFill/>
              </a:ln>
              <a:effectLst/>
            </c:spPr>
            <c:extLst>
              <c:ext xmlns:c16="http://schemas.microsoft.com/office/drawing/2014/chart" uri="{C3380CC4-5D6E-409C-BE32-E72D297353CC}">
                <c16:uniqueId val="{0000001C-6628-441B-9A64-335AE66D24FA}"/>
              </c:ext>
            </c:extLst>
          </c:dPt>
          <c:dPt>
            <c:idx val="33"/>
            <c:invertIfNegative val="0"/>
            <c:bubble3D val="0"/>
            <c:spPr>
              <a:solidFill>
                <a:srgbClr val="D9D9D9"/>
              </a:solidFill>
              <a:ln>
                <a:noFill/>
              </a:ln>
              <a:effectLst/>
            </c:spPr>
            <c:extLst>
              <c:ext xmlns:c16="http://schemas.microsoft.com/office/drawing/2014/chart" uri="{C3380CC4-5D6E-409C-BE32-E72D297353CC}">
                <c16:uniqueId val="{0000001D-6628-441B-9A64-335AE66D24FA}"/>
              </c:ext>
            </c:extLst>
          </c:dPt>
          <c:dPt>
            <c:idx val="34"/>
            <c:invertIfNegative val="0"/>
            <c:bubble3D val="0"/>
            <c:spPr>
              <a:solidFill>
                <a:srgbClr val="D9D9D9"/>
              </a:solidFill>
              <a:ln>
                <a:noFill/>
              </a:ln>
              <a:effectLst/>
            </c:spPr>
            <c:extLst>
              <c:ext xmlns:c16="http://schemas.microsoft.com/office/drawing/2014/chart" uri="{C3380CC4-5D6E-409C-BE32-E72D297353CC}">
                <c16:uniqueId val="{0000001E-6628-441B-9A64-335AE66D24FA}"/>
              </c:ext>
            </c:extLst>
          </c:dPt>
          <c:dPt>
            <c:idx val="35"/>
            <c:invertIfNegative val="0"/>
            <c:bubble3D val="0"/>
            <c:spPr>
              <a:solidFill>
                <a:srgbClr val="D9D9D9"/>
              </a:solidFill>
              <a:ln>
                <a:noFill/>
              </a:ln>
              <a:effectLst/>
            </c:spPr>
            <c:extLst>
              <c:ext xmlns:c16="http://schemas.microsoft.com/office/drawing/2014/chart" uri="{C3380CC4-5D6E-409C-BE32-E72D297353CC}">
                <c16:uniqueId val="{00000029-A08B-9848-9E68-D643F41C9C38}"/>
              </c:ext>
            </c:extLst>
          </c:dPt>
          <c:dLbls>
            <c:dLbl>
              <c:idx val="22"/>
              <c:tx>
                <c:rich>
                  <a:bodyPr/>
                  <a:lstStyle/>
                  <a:p>
                    <a:r>
                      <a:rPr lang="en-US" dirty="0"/>
                      <a:t>NM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6628-441B-9A64-335AE66D24F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Value'!$AH$38:$AH$73</c:f>
              <c:numCache>
                <c:formatCode>0.0\x</c:formatCode>
                <c:ptCount val="36"/>
                <c:pt idx="0">
                  <c:v>6.9581247056678039</c:v>
                </c:pt>
                <c:pt idx="1">
                  <c:v>21.261956131931427</c:v>
                </c:pt>
                <c:pt idx="2">
                  <c:v>55.181528616139651</c:v>
                </c:pt>
                <c:pt idx="3">
                  <c:v>6.7182440759582844</c:v>
                </c:pt>
                <c:pt idx="4">
                  <c:v>32.32610821502913</c:v>
                </c:pt>
                <c:pt idx="5">
                  <c:v>0.72260804762138242</c:v>
                </c:pt>
                <c:pt idx="6">
                  <c:v>8.4897496015972767</c:v>
                </c:pt>
                <c:pt idx="7">
                  <c:v>14.37682085601832</c:v>
                </c:pt>
                <c:pt idx="8">
                  <c:v>8.5345033944129796</c:v>
                </c:pt>
                <c:pt idx="10">
                  <c:v>10.438921358828805</c:v>
                </c:pt>
                <c:pt idx="11">
                  <c:v>57.806417962960836</c:v>
                </c:pt>
                <c:pt idx="12">
                  <c:v>21.21641016405345</c:v>
                </c:pt>
                <c:pt idx="13">
                  <c:v>15.097118015128402</c:v>
                </c:pt>
                <c:pt idx="14">
                  <c:v>17.679135045870037</c:v>
                </c:pt>
                <c:pt idx="15">
                  <c:v>29.656546489563567</c:v>
                </c:pt>
                <c:pt idx="17">
                  <c:v>2.2647227187991623</c:v>
                </c:pt>
                <c:pt idx="18">
                  <c:v>3.6464977718751448</c:v>
                </c:pt>
                <c:pt idx="19">
                  <c:v>8.5017654552233495</c:v>
                </c:pt>
                <c:pt idx="20">
                  <c:v>16.107924750255027</c:v>
                </c:pt>
                <c:pt idx="22">
                  <c:v>0</c:v>
                </c:pt>
                <c:pt idx="23">
                  <c:v>11.441102243968032</c:v>
                </c:pt>
                <c:pt idx="24">
                  <c:v>6.5149340005565586</c:v>
                </c:pt>
                <c:pt idx="25">
                  <c:v>10.770877218171487</c:v>
                </c:pt>
                <c:pt idx="27">
                  <c:v>10.490749492634222</c:v>
                </c:pt>
                <c:pt idx="28">
                  <c:v>10.064054826710837</c:v>
                </c:pt>
                <c:pt idx="29">
                  <c:v>71.38440097818463</c:v>
                </c:pt>
                <c:pt idx="31">
                  <c:v>9.5535841118783722</c:v>
                </c:pt>
                <c:pt idx="32">
                  <c:v>14.243243994930394</c:v>
                </c:pt>
                <c:pt idx="33">
                  <c:v>20.636834580565559</c:v>
                </c:pt>
                <c:pt idx="34">
                  <c:v>34.670802065904738</c:v>
                </c:pt>
                <c:pt idx="35">
                  <c:v>6.5780860269314045</c:v>
                </c:pt>
              </c:numCache>
            </c:numRef>
          </c:val>
          <c:extLst>
            <c:ext xmlns:c16="http://schemas.microsoft.com/office/drawing/2014/chart" uri="{C3380CC4-5D6E-409C-BE32-E72D297353CC}">
              <c16:uniqueId val="{00000000-6628-441B-9A64-335AE66D24FA}"/>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Value'!$AI$38:$AI$73</c:f>
              <c:numCache>
                <c:formatCode>0.0\x</c:formatCode>
                <c:ptCount val="36"/>
                <c:pt idx="0">
                  <c:v>8.5345033944129796</c:v>
                </c:pt>
                <c:pt idx="1">
                  <c:v>8.5345033944129796</c:v>
                </c:pt>
                <c:pt idx="2">
                  <c:v>8.5345033944129796</c:v>
                </c:pt>
                <c:pt idx="3">
                  <c:v>8.5345033944129796</c:v>
                </c:pt>
                <c:pt idx="4">
                  <c:v>8.5345033944129796</c:v>
                </c:pt>
                <c:pt idx="5">
                  <c:v>8.5345033944129796</c:v>
                </c:pt>
                <c:pt idx="6">
                  <c:v>8.5345033944129796</c:v>
                </c:pt>
                <c:pt idx="7">
                  <c:v>8.5345033944129796</c:v>
                </c:pt>
                <c:pt idx="8">
                  <c:v>8.5345033944129796</c:v>
                </c:pt>
                <c:pt idx="10">
                  <c:v>19.447772604961742</c:v>
                </c:pt>
                <c:pt idx="11">
                  <c:v>19.447772604961742</c:v>
                </c:pt>
                <c:pt idx="12">
                  <c:v>19.447772604961742</c:v>
                </c:pt>
                <c:pt idx="13">
                  <c:v>19.447772604961742</c:v>
                </c:pt>
                <c:pt idx="14">
                  <c:v>19.447772604961742</c:v>
                </c:pt>
                <c:pt idx="15">
                  <c:v>19.447772604961742</c:v>
                </c:pt>
                <c:pt idx="17">
                  <c:v>6.0741316135492465</c:v>
                </c:pt>
                <c:pt idx="18">
                  <c:v>6.0741316135492465</c:v>
                </c:pt>
                <c:pt idx="19">
                  <c:v>6.0741316135492465</c:v>
                </c:pt>
                <c:pt idx="20">
                  <c:v>6.0741316135492465</c:v>
                </c:pt>
                <c:pt idx="22">
                  <c:v>10.770877218171487</c:v>
                </c:pt>
                <c:pt idx="23">
                  <c:v>10.770877218171487</c:v>
                </c:pt>
                <c:pt idx="24">
                  <c:v>10.770877218171487</c:v>
                </c:pt>
                <c:pt idx="25">
                  <c:v>10.770877218171487</c:v>
                </c:pt>
                <c:pt idx="27">
                  <c:v>10.490749492634222</c:v>
                </c:pt>
                <c:pt idx="28">
                  <c:v>10.490749492634222</c:v>
                </c:pt>
                <c:pt idx="29">
                  <c:v>10.490749492634222</c:v>
                </c:pt>
                <c:pt idx="31">
                  <c:v>14.243243994930394</c:v>
                </c:pt>
                <c:pt idx="32">
                  <c:v>14.243243994930394</c:v>
                </c:pt>
                <c:pt idx="33">
                  <c:v>14.243243994930394</c:v>
                </c:pt>
                <c:pt idx="34">
                  <c:v>14.243243994930394</c:v>
                </c:pt>
                <c:pt idx="35">
                  <c:v>14.243243994930394</c:v>
                </c:pt>
              </c:numCache>
            </c:numRef>
          </c:val>
          <c:smooth val="0"/>
          <c:extLst>
            <c:ext xmlns:c16="http://schemas.microsoft.com/office/drawing/2014/chart" uri="{C3380CC4-5D6E-409C-BE32-E72D297353CC}">
              <c16:uniqueId val="{00000001-6628-441B-9A64-335AE66D24FA}"/>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10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59991073354909E-3"/>
          <c:y val="5.092576108889646E-2"/>
          <c:w val="0.99019465503806581"/>
          <c:h val="0.8416746864975212"/>
        </c:manualLayout>
      </c:layout>
      <c:barChart>
        <c:barDir val="col"/>
        <c:grouping val="clustered"/>
        <c:varyColors val="0"/>
        <c:ser>
          <c:idx val="0"/>
          <c:order val="0"/>
          <c:spPr>
            <a:solidFill>
              <a:srgbClr val="D17C43"/>
            </a:solidFill>
            <a:ln>
              <a:noFill/>
            </a:ln>
            <a:effectLst/>
          </c:spPr>
          <c:invertIfNegative val="0"/>
          <c:dPt>
            <c:idx val="10"/>
            <c:invertIfNegative val="0"/>
            <c:bubble3D val="0"/>
            <c:spPr>
              <a:solidFill>
                <a:srgbClr val="A6A6A6"/>
              </a:solidFill>
              <a:ln>
                <a:noFill/>
              </a:ln>
              <a:effectLst/>
            </c:spPr>
            <c:extLst>
              <c:ext xmlns:c16="http://schemas.microsoft.com/office/drawing/2014/chart" uri="{C3380CC4-5D6E-409C-BE32-E72D297353CC}">
                <c16:uniqueId val="{00000005-2C69-4EB0-A480-C05E090F85BA}"/>
              </c:ext>
            </c:extLst>
          </c:dPt>
          <c:dPt>
            <c:idx val="11"/>
            <c:invertIfNegative val="0"/>
            <c:bubble3D val="0"/>
            <c:spPr>
              <a:solidFill>
                <a:srgbClr val="A6A6A6"/>
              </a:solidFill>
              <a:ln>
                <a:noFill/>
              </a:ln>
              <a:effectLst/>
            </c:spPr>
            <c:extLst>
              <c:ext xmlns:c16="http://schemas.microsoft.com/office/drawing/2014/chart" uri="{C3380CC4-5D6E-409C-BE32-E72D297353CC}">
                <c16:uniqueId val="{00000006-2C69-4EB0-A480-C05E090F85BA}"/>
              </c:ext>
            </c:extLst>
          </c:dPt>
          <c:dPt>
            <c:idx val="12"/>
            <c:invertIfNegative val="0"/>
            <c:bubble3D val="0"/>
            <c:spPr>
              <a:solidFill>
                <a:srgbClr val="A6A6A6"/>
              </a:solidFill>
              <a:ln>
                <a:noFill/>
              </a:ln>
              <a:effectLst/>
            </c:spPr>
            <c:extLst>
              <c:ext xmlns:c16="http://schemas.microsoft.com/office/drawing/2014/chart" uri="{C3380CC4-5D6E-409C-BE32-E72D297353CC}">
                <c16:uniqueId val="{00000007-2C69-4EB0-A480-C05E090F85BA}"/>
              </c:ext>
            </c:extLst>
          </c:dPt>
          <c:dPt>
            <c:idx val="13"/>
            <c:invertIfNegative val="0"/>
            <c:bubble3D val="0"/>
            <c:spPr>
              <a:solidFill>
                <a:srgbClr val="A6A6A6"/>
              </a:solidFill>
              <a:ln>
                <a:noFill/>
              </a:ln>
              <a:effectLst/>
            </c:spPr>
            <c:extLst>
              <c:ext xmlns:c16="http://schemas.microsoft.com/office/drawing/2014/chart" uri="{C3380CC4-5D6E-409C-BE32-E72D297353CC}">
                <c16:uniqueId val="{00000008-2C69-4EB0-A480-C05E090F85BA}"/>
              </c:ext>
            </c:extLst>
          </c:dPt>
          <c:dPt>
            <c:idx val="14"/>
            <c:invertIfNegative val="0"/>
            <c:bubble3D val="0"/>
            <c:spPr>
              <a:solidFill>
                <a:srgbClr val="A6A6A6"/>
              </a:solidFill>
              <a:ln>
                <a:noFill/>
              </a:ln>
              <a:effectLst/>
            </c:spPr>
            <c:extLst>
              <c:ext xmlns:c16="http://schemas.microsoft.com/office/drawing/2014/chart" uri="{C3380CC4-5D6E-409C-BE32-E72D297353CC}">
                <c16:uniqueId val="{00000009-2C69-4EB0-A480-C05E090F85BA}"/>
              </c:ext>
            </c:extLst>
          </c:dPt>
          <c:dPt>
            <c:idx val="15"/>
            <c:invertIfNegative val="0"/>
            <c:bubble3D val="0"/>
            <c:spPr>
              <a:solidFill>
                <a:srgbClr val="A4A3A4"/>
              </a:solidFill>
              <a:ln>
                <a:noFill/>
              </a:ln>
              <a:effectLst/>
            </c:spPr>
            <c:extLst>
              <c:ext xmlns:c16="http://schemas.microsoft.com/office/drawing/2014/chart" uri="{C3380CC4-5D6E-409C-BE32-E72D297353CC}">
                <c16:uniqueId val="{00000015-2C69-4EB0-A480-C05E090F85BA}"/>
              </c:ext>
            </c:extLst>
          </c:dPt>
          <c:dPt>
            <c:idx val="19"/>
            <c:invertIfNegative val="0"/>
            <c:bubble3D val="0"/>
            <c:spPr>
              <a:solidFill>
                <a:srgbClr val="00B050"/>
              </a:solidFill>
              <a:ln>
                <a:noFill/>
              </a:ln>
              <a:effectLst/>
            </c:spPr>
            <c:extLst>
              <c:ext xmlns:c16="http://schemas.microsoft.com/office/drawing/2014/chart" uri="{C3380CC4-5D6E-409C-BE32-E72D297353CC}">
                <c16:uniqueId val="{00000003-2C69-4EB0-A480-C05E090F85BA}"/>
              </c:ext>
            </c:extLst>
          </c:dPt>
          <c:dPt>
            <c:idx val="22"/>
            <c:invertIfNegative val="0"/>
            <c:bubble3D val="0"/>
            <c:spPr>
              <a:solidFill>
                <a:srgbClr val="92D050"/>
              </a:solidFill>
              <a:ln>
                <a:noFill/>
              </a:ln>
              <a:effectLst/>
            </c:spPr>
            <c:extLst>
              <c:ext xmlns:c16="http://schemas.microsoft.com/office/drawing/2014/chart" uri="{C3380CC4-5D6E-409C-BE32-E72D297353CC}">
                <c16:uniqueId val="{00000004-2C69-4EB0-A480-C05E090F85BA}"/>
              </c:ext>
            </c:extLst>
          </c:dPt>
          <c:dPt>
            <c:idx val="24"/>
            <c:invertIfNegative val="0"/>
            <c:bubble3D val="0"/>
            <c:spPr>
              <a:solidFill>
                <a:srgbClr val="92D050"/>
              </a:solidFill>
              <a:ln>
                <a:noFill/>
              </a:ln>
              <a:effectLst/>
            </c:spPr>
            <c:extLst>
              <c:ext xmlns:c16="http://schemas.microsoft.com/office/drawing/2014/chart" uri="{C3380CC4-5D6E-409C-BE32-E72D297353CC}">
                <c16:uniqueId val="{0000000C-2C69-4EB0-A480-C05E090F85BA}"/>
              </c:ext>
            </c:extLst>
          </c:dPt>
          <c:dPt>
            <c:idx val="25"/>
            <c:invertIfNegative val="0"/>
            <c:bubble3D val="0"/>
            <c:spPr>
              <a:solidFill>
                <a:srgbClr val="92D050"/>
              </a:solidFill>
              <a:ln>
                <a:noFill/>
              </a:ln>
              <a:effectLst/>
            </c:spPr>
            <c:extLst>
              <c:ext xmlns:c16="http://schemas.microsoft.com/office/drawing/2014/chart" uri="{C3380CC4-5D6E-409C-BE32-E72D297353CC}">
                <c16:uniqueId val="{00000013-8914-8E42-99FB-F14A5560A029}"/>
              </c:ext>
            </c:extLst>
          </c:dPt>
          <c:dPt>
            <c:idx val="27"/>
            <c:invertIfNegative val="0"/>
            <c:bubble3D val="0"/>
            <c:spPr>
              <a:solidFill>
                <a:srgbClr val="7F7F7F"/>
              </a:solidFill>
              <a:ln>
                <a:noFill/>
              </a:ln>
              <a:effectLst/>
            </c:spPr>
            <c:extLst>
              <c:ext xmlns:c16="http://schemas.microsoft.com/office/drawing/2014/chart" uri="{C3380CC4-5D6E-409C-BE32-E72D297353CC}">
                <c16:uniqueId val="{0000000F-2C69-4EB0-A480-C05E090F85BA}"/>
              </c:ext>
            </c:extLst>
          </c:dPt>
          <c:dPt>
            <c:idx val="28"/>
            <c:invertIfNegative val="0"/>
            <c:bubble3D val="0"/>
            <c:spPr>
              <a:solidFill>
                <a:srgbClr val="7F7F7F"/>
              </a:solidFill>
              <a:ln>
                <a:noFill/>
              </a:ln>
              <a:effectLst/>
            </c:spPr>
            <c:extLst>
              <c:ext xmlns:c16="http://schemas.microsoft.com/office/drawing/2014/chart" uri="{C3380CC4-5D6E-409C-BE32-E72D297353CC}">
                <c16:uniqueId val="{00000010-2C69-4EB0-A480-C05E090F85BA}"/>
              </c:ext>
            </c:extLst>
          </c:dPt>
          <c:dPt>
            <c:idx val="29"/>
            <c:invertIfNegative val="0"/>
            <c:bubble3D val="0"/>
            <c:spPr>
              <a:solidFill>
                <a:srgbClr val="7F7F7F"/>
              </a:solidFill>
              <a:ln>
                <a:noFill/>
              </a:ln>
              <a:effectLst/>
            </c:spPr>
            <c:extLst>
              <c:ext xmlns:c16="http://schemas.microsoft.com/office/drawing/2014/chart" uri="{C3380CC4-5D6E-409C-BE32-E72D297353CC}">
                <c16:uniqueId val="{00000019-8914-8E42-99FB-F14A5560A029}"/>
              </c:ext>
            </c:extLst>
          </c:dPt>
          <c:dPt>
            <c:idx val="32"/>
            <c:invertIfNegative val="0"/>
            <c:bubble3D val="0"/>
            <c:spPr>
              <a:solidFill>
                <a:srgbClr val="D9D9D9"/>
              </a:solidFill>
              <a:ln>
                <a:noFill/>
              </a:ln>
              <a:effectLst/>
            </c:spPr>
            <c:extLst>
              <c:ext xmlns:c16="http://schemas.microsoft.com/office/drawing/2014/chart" uri="{C3380CC4-5D6E-409C-BE32-E72D297353CC}">
                <c16:uniqueId val="{00000012-2C69-4EB0-A480-C05E090F85BA}"/>
              </c:ext>
            </c:extLst>
          </c:dPt>
          <c:dPt>
            <c:idx val="33"/>
            <c:invertIfNegative val="0"/>
            <c:bubble3D val="0"/>
            <c:spPr>
              <a:solidFill>
                <a:srgbClr val="D9D9D9"/>
              </a:solidFill>
              <a:ln>
                <a:noFill/>
              </a:ln>
              <a:effectLst/>
            </c:spPr>
            <c:extLst>
              <c:ext xmlns:c16="http://schemas.microsoft.com/office/drawing/2014/chart" uri="{C3380CC4-5D6E-409C-BE32-E72D297353CC}">
                <c16:uniqueId val="{00000013-2C69-4EB0-A480-C05E090F85BA}"/>
              </c:ext>
            </c:extLst>
          </c:dPt>
          <c:dPt>
            <c:idx val="34"/>
            <c:invertIfNegative val="0"/>
            <c:bubble3D val="0"/>
            <c:spPr>
              <a:solidFill>
                <a:srgbClr val="D9D9D9"/>
              </a:solidFill>
              <a:ln>
                <a:noFill/>
              </a:ln>
              <a:effectLst/>
            </c:spPr>
            <c:extLst>
              <c:ext xmlns:c16="http://schemas.microsoft.com/office/drawing/2014/chart" uri="{C3380CC4-5D6E-409C-BE32-E72D297353CC}">
                <c16:uniqueId val="{00000014-2C69-4EB0-A480-C05E090F85BA}"/>
              </c:ext>
            </c:extLst>
          </c:dPt>
          <c:dPt>
            <c:idx val="35"/>
            <c:invertIfNegative val="0"/>
            <c:bubble3D val="0"/>
            <c:spPr>
              <a:solidFill>
                <a:srgbClr val="D9D9D9"/>
              </a:solidFill>
              <a:ln>
                <a:noFill/>
              </a:ln>
              <a:effectLst/>
            </c:spPr>
            <c:extLst>
              <c:ext xmlns:c16="http://schemas.microsoft.com/office/drawing/2014/chart" uri="{C3380CC4-5D6E-409C-BE32-E72D297353CC}">
                <c16:uniqueId val="{00000021-8914-8E42-99FB-F14A5560A029}"/>
              </c:ext>
            </c:extLst>
          </c:dPt>
          <c:dLbls>
            <c:dLbl>
              <c:idx val="20"/>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8914-8E42-99FB-F14A5560A029}"/>
                </c:ext>
              </c:extLst>
            </c:dLbl>
            <c:dLbl>
              <c:idx val="2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C69-4EB0-A480-C05E090F85BA}"/>
                </c:ext>
              </c:extLst>
            </c:dLbl>
            <c:dLbl>
              <c:idx val="3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C69-4EB0-A480-C05E090F85B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Value'!$AL$38:$AL$73</c:f>
              <c:numCache>
                <c:formatCode>0.0\x</c:formatCode>
                <c:ptCount val="36"/>
                <c:pt idx="0">
                  <c:v>6.5156541004965582</c:v>
                </c:pt>
                <c:pt idx="1">
                  <c:v>15.104715838867355</c:v>
                </c:pt>
                <c:pt idx="2">
                  <c:v>40.673088201552318</c:v>
                </c:pt>
                <c:pt idx="3">
                  <c:v>5.1754156953130854</c:v>
                </c:pt>
                <c:pt idx="4">
                  <c:v>25.892690541910884</c:v>
                </c:pt>
                <c:pt idx="5">
                  <c:v>0.54664952436043213</c:v>
                </c:pt>
                <c:pt idx="6">
                  <c:v>4.4861287248824517</c:v>
                </c:pt>
                <c:pt idx="7">
                  <c:v>8.3006630273516517</c:v>
                </c:pt>
                <c:pt idx="8">
                  <c:v>6.4624591372377598</c:v>
                </c:pt>
                <c:pt idx="10">
                  <c:v>8.3667585325373022</c:v>
                </c:pt>
                <c:pt idx="11">
                  <c:v>27.765474504428358</c:v>
                </c:pt>
                <c:pt idx="12">
                  <c:v>17.046374105441039</c:v>
                </c:pt>
                <c:pt idx="13">
                  <c:v>11.906469929340362</c:v>
                </c:pt>
                <c:pt idx="14">
                  <c:v>13.800279711516657</c:v>
                </c:pt>
                <c:pt idx="15">
                  <c:v>22.548439686638869</c:v>
                </c:pt>
                <c:pt idx="17">
                  <c:v>1.1962657744158407</c:v>
                </c:pt>
                <c:pt idx="18">
                  <c:v>1.0057554054623949</c:v>
                </c:pt>
                <c:pt idx="19">
                  <c:v>6.0001663821486835</c:v>
                </c:pt>
                <c:pt idx="20">
                  <c:v>0</c:v>
                </c:pt>
                <c:pt idx="22">
                  <c:v>17.275734073777073</c:v>
                </c:pt>
                <c:pt idx="23">
                  <c:v>0</c:v>
                </c:pt>
                <c:pt idx="24">
                  <c:v>4.5381466061064843</c:v>
                </c:pt>
                <c:pt idx="25">
                  <c:v>4.7542554848705567</c:v>
                </c:pt>
                <c:pt idx="27">
                  <c:v>6.4028864883125145</c:v>
                </c:pt>
                <c:pt idx="28">
                  <c:v>9.2485399496372764</c:v>
                </c:pt>
                <c:pt idx="29">
                  <c:v>20.519627868771494</c:v>
                </c:pt>
                <c:pt idx="31">
                  <c:v>0</c:v>
                </c:pt>
                <c:pt idx="32">
                  <c:v>11.262974793373859</c:v>
                </c:pt>
                <c:pt idx="33">
                  <c:v>10.509363223570544</c:v>
                </c:pt>
                <c:pt idx="34">
                  <c:v>23.120722111137965</c:v>
                </c:pt>
                <c:pt idx="35">
                  <c:v>5.0136315587339606</c:v>
                </c:pt>
              </c:numCache>
            </c:numRef>
          </c:val>
          <c:extLst>
            <c:ext xmlns:c16="http://schemas.microsoft.com/office/drawing/2014/chart" uri="{C3380CC4-5D6E-409C-BE32-E72D297353CC}">
              <c16:uniqueId val="{00000000-2C69-4EB0-A480-C05E090F85BA}"/>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round/>
            </a:ln>
            <a:effectLst/>
          </c:spPr>
          <c:marker>
            <c:symbol val="none"/>
          </c:marker>
          <c:val>
            <c:numRef>
              <c:f>'BBG Sheet_ANZ Value'!$AM$38:$AM$73</c:f>
              <c:numCache>
                <c:formatCode>0.0\x</c:formatCode>
                <c:ptCount val="36"/>
                <c:pt idx="0">
                  <c:v>6.5156541004965582</c:v>
                </c:pt>
                <c:pt idx="1">
                  <c:v>6.5156541004965582</c:v>
                </c:pt>
                <c:pt idx="2">
                  <c:v>6.5156541004965582</c:v>
                </c:pt>
                <c:pt idx="3">
                  <c:v>6.5156541004965582</c:v>
                </c:pt>
                <c:pt idx="4">
                  <c:v>6.5156541004965582</c:v>
                </c:pt>
                <c:pt idx="5">
                  <c:v>6.5156541004965582</c:v>
                </c:pt>
                <c:pt idx="6">
                  <c:v>6.5156541004965582</c:v>
                </c:pt>
                <c:pt idx="7">
                  <c:v>6.5156541004965582</c:v>
                </c:pt>
                <c:pt idx="8">
                  <c:v>6.5156541004965582</c:v>
                </c:pt>
                <c:pt idx="10">
                  <c:v>15.423326908478849</c:v>
                </c:pt>
                <c:pt idx="11">
                  <c:v>15.423326908478849</c:v>
                </c:pt>
                <c:pt idx="12">
                  <c:v>15.423326908478849</c:v>
                </c:pt>
                <c:pt idx="13">
                  <c:v>15.423326908478849</c:v>
                </c:pt>
                <c:pt idx="14">
                  <c:v>15.423326908478849</c:v>
                </c:pt>
                <c:pt idx="15">
                  <c:v>15.423326908478849</c:v>
                </c:pt>
                <c:pt idx="17">
                  <c:v>1.1962657744158407</c:v>
                </c:pt>
                <c:pt idx="18">
                  <c:v>1.1962657744158407</c:v>
                </c:pt>
                <c:pt idx="19">
                  <c:v>1.1962657744158407</c:v>
                </c:pt>
                <c:pt idx="20">
                  <c:v>1.1962657744158407</c:v>
                </c:pt>
                <c:pt idx="22">
                  <c:v>4.7542554848705567</c:v>
                </c:pt>
                <c:pt idx="23">
                  <c:v>4.7542554848705567</c:v>
                </c:pt>
                <c:pt idx="24">
                  <c:v>4.7542554848705567</c:v>
                </c:pt>
                <c:pt idx="25">
                  <c:v>4.7542554848705567</c:v>
                </c:pt>
                <c:pt idx="27">
                  <c:v>9.2485399496372764</c:v>
                </c:pt>
                <c:pt idx="28">
                  <c:v>9.2485399496372764</c:v>
                </c:pt>
                <c:pt idx="29">
                  <c:v>9.2485399496372764</c:v>
                </c:pt>
                <c:pt idx="31">
                  <c:v>10.886169008472201</c:v>
                </c:pt>
                <c:pt idx="32">
                  <c:v>10.886169008472201</c:v>
                </c:pt>
                <c:pt idx="33">
                  <c:v>10.886169008472201</c:v>
                </c:pt>
                <c:pt idx="34">
                  <c:v>10.886169008472201</c:v>
                </c:pt>
                <c:pt idx="35">
                  <c:v>10.886169008472201</c:v>
                </c:pt>
              </c:numCache>
            </c:numRef>
          </c:val>
          <c:smooth val="0"/>
          <c:extLst>
            <c:ext xmlns:c16="http://schemas.microsoft.com/office/drawing/2014/chart" uri="{C3380CC4-5D6E-409C-BE32-E72D297353CC}">
              <c16:uniqueId val="{00000001-2C69-4EB0-A480-C05E090F85BA}"/>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8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108175448967E-2"/>
          <c:y val="7.8107933109104119E-2"/>
          <c:w val="0.93700535461788192"/>
          <c:h val="0.73107942949473637"/>
        </c:manualLayout>
      </c:layout>
      <c:lineChart>
        <c:grouping val="standard"/>
        <c:varyColors val="0"/>
        <c:ser>
          <c:idx val="0"/>
          <c:order val="0"/>
          <c:tx>
            <c:strRef>
              <c:f>'BBG Share Global ANZ _SP Value '!$JA$3</c:f>
              <c:strCache>
                <c:ptCount val="1"/>
                <c:pt idx="0">
                  <c:v>Saas Australia</c:v>
                </c:pt>
              </c:strCache>
            </c:strRef>
          </c:tx>
          <c:spPr>
            <a:ln w="28575" cap="rnd">
              <a:solidFill>
                <a:schemeClr val="bg2">
                  <a:lumMod val="60000"/>
                  <a:lumOff val="40000"/>
                </a:schemeClr>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'!$JA$4:$JA$339</c:f>
              <c:numCache>
                <c:formatCode>0.0</c:formatCode>
                <c:ptCount val="336"/>
                <c:pt idx="0">
                  <c:v>100</c:v>
                </c:pt>
                <c:pt idx="1">
                  <c:v>100.27245740311497</c:v>
                </c:pt>
                <c:pt idx="2">
                  <c:v>100.81127241673784</c:v>
                </c:pt>
                <c:pt idx="3">
                  <c:v>101.42970713443094</c:v>
                </c:pt>
                <c:pt idx="4">
                  <c:v>101.42051198693271</c:v>
                </c:pt>
                <c:pt idx="5">
                  <c:v>101.42970713443094</c:v>
                </c:pt>
                <c:pt idx="6">
                  <c:v>101.42970713443094</c:v>
                </c:pt>
                <c:pt idx="7">
                  <c:v>100.44677401759188</c:v>
                </c:pt>
                <c:pt idx="8">
                  <c:v>98.538914498971224</c:v>
                </c:pt>
                <c:pt idx="9">
                  <c:v>98.52445683745789</c:v>
                </c:pt>
                <c:pt idx="10">
                  <c:v>102.53901286026534</c:v>
                </c:pt>
                <c:pt idx="11">
                  <c:v>100.06629788468311</c:v>
                </c:pt>
                <c:pt idx="12">
                  <c:v>98.334265647336693</c:v>
                </c:pt>
                <c:pt idx="13">
                  <c:v>99.840246311142096</c:v>
                </c:pt>
                <c:pt idx="14">
                  <c:v>98.897676585399807</c:v>
                </c:pt>
                <c:pt idx="15">
                  <c:v>98.985708242526144</c:v>
                </c:pt>
                <c:pt idx="16">
                  <c:v>98.102858729800573</c:v>
                </c:pt>
                <c:pt idx="17">
                  <c:v>96.218575682008307</c:v>
                </c:pt>
                <c:pt idx="18">
                  <c:v>96.04698862576916</c:v>
                </c:pt>
                <c:pt idx="19">
                  <c:v>95.957509589849508</c:v>
                </c:pt>
                <c:pt idx="20">
                  <c:v>95.957509589849508</c:v>
                </c:pt>
                <c:pt idx="21">
                  <c:v>97.951851144706907</c:v>
                </c:pt>
                <c:pt idx="22">
                  <c:v>97.392785045327727</c:v>
                </c:pt>
                <c:pt idx="23">
                  <c:v>95.52279043582719</c:v>
                </c:pt>
                <c:pt idx="24">
                  <c:v>94.691736076050532</c:v>
                </c:pt>
                <c:pt idx="25">
                  <c:v>93.898498610411792</c:v>
                </c:pt>
                <c:pt idx="26">
                  <c:v>94.399214530176906</c:v>
                </c:pt>
                <c:pt idx="27">
                  <c:v>94.399214530176906</c:v>
                </c:pt>
                <c:pt idx="28">
                  <c:v>94.176731324468292</c:v>
                </c:pt>
                <c:pt idx="29">
                  <c:v>95.068472072626548</c:v>
                </c:pt>
                <c:pt idx="30">
                  <c:v>91.041020688252942</c:v>
                </c:pt>
                <c:pt idx="31">
                  <c:v>89.838662175838422</c:v>
                </c:pt>
                <c:pt idx="32">
                  <c:v>90.529312201877204</c:v>
                </c:pt>
                <c:pt idx="33">
                  <c:v>90.529312201877204</c:v>
                </c:pt>
                <c:pt idx="34">
                  <c:v>90.529312201877204</c:v>
                </c:pt>
                <c:pt idx="35">
                  <c:v>89.010318710923599</c:v>
                </c:pt>
                <c:pt idx="36">
                  <c:v>88.337370605749427</c:v>
                </c:pt>
                <c:pt idx="37">
                  <c:v>89.293224598656209</c:v>
                </c:pt>
                <c:pt idx="38">
                  <c:v>85.153013285335376</c:v>
                </c:pt>
                <c:pt idx="39">
                  <c:v>84.94640201056572</c:v>
                </c:pt>
                <c:pt idx="40">
                  <c:v>86.029980216704388</c:v>
                </c:pt>
                <c:pt idx="41">
                  <c:v>86.029980216704388</c:v>
                </c:pt>
                <c:pt idx="42">
                  <c:v>84.743048848675855</c:v>
                </c:pt>
                <c:pt idx="43">
                  <c:v>82.132720077900018</c:v>
                </c:pt>
                <c:pt idx="44">
                  <c:v>79.959799074665085</c:v>
                </c:pt>
                <c:pt idx="45">
                  <c:v>83.309479727077743</c:v>
                </c:pt>
                <c:pt idx="46">
                  <c:v>84.764777665865793</c:v>
                </c:pt>
                <c:pt idx="47">
                  <c:v>81.836635174620284</c:v>
                </c:pt>
                <c:pt idx="48">
                  <c:v>81.836635174620284</c:v>
                </c:pt>
                <c:pt idx="49">
                  <c:v>84.125921681811604</c:v>
                </c:pt>
                <c:pt idx="50">
                  <c:v>84.613522819154923</c:v>
                </c:pt>
                <c:pt idx="51">
                  <c:v>81.088528394140937</c:v>
                </c:pt>
                <c:pt idx="52">
                  <c:v>81.571396314685188</c:v>
                </c:pt>
                <c:pt idx="53">
                  <c:v>84.241638526584453</c:v>
                </c:pt>
                <c:pt idx="54">
                  <c:v>84.241638526584453</c:v>
                </c:pt>
                <c:pt idx="55">
                  <c:v>84.241638526584453</c:v>
                </c:pt>
                <c:pt idx="56">
                  <c:v>78.685230074377941</c:v>
                </c:pt>
                <c:pt idx="57">
                  <c:v>78.383115062968372</c:v>
                </c:pt>
                <c:pt idx="58">
                  <c:v>82.823429123779988</c:v>
                </c:pt>
                <c:pt idx="59">
                  <c:v>85.317147240844776</c:v>
                </c:pt>
                <c:pt idx="60">
                  <c:v>82.985969322015734</c:v>
                </c:pt>
                <c:pt idx="61">
                  <c:v>84.961127211744682</c:v>
                </c:pt>
                <c:pt idx="62">
                  <c:v>84.961127211744682</c:v>
                </c:pt>
                <c:pt idx="63">
                  <c:v>82.245489764282937</c:v>
                </c:pt>
                <c:pt idx="64">
                  <c:v>82.416331178073278</c:v>
                </c:pt>
                <c:pt idx="65">
                  <c:v>82.416331178073278</c:v>
                </c:pt>
                <c:pt idx="66">
                  <c:v>82.416331178073278</c:v>
                </c:pt>
                <c:pt idx="67">
                  <c:v>82.416331178073278</c:v>
                </c:pt>
                <c:pt idx="68">
                  <c:v>82.416331178073278</c:v>
                </c:pt>
                <c:pt idx="69">
                  <c:v>82.416331178073278</c:v>
                </c:pt>
                <c:pt idx="70">
                  <c:v>83.132262630187157</c:v>
                </c:pt>
                <c:pt idx="71">
                  <c:v>82.200805172624129</c:v>
                </c:pt>
                <c:pt idx="72">
                  <c:v>82.416331178073278</c:v>
                </c:pt>
                <c:pt idx="73">
                  <c:v>81.356321192620698</c:v>
                </c:pt>
                <c:pt idx="74">
                  <c:v>82.416331178073278</c:v>
                </c:pt>
                <c:pt idx="75">
                  <c:v>82.416331178073278</c:v>
                </c:pt>
                <c:pt idx="76">
                  <c:v>82.416331178073278</c:v>
                </c:pt>
                <c:pt idx="77">
                  <c:v>82.416331178073278</c:v>
                </c:pt>
                <c:pt idx="78">
                  <c:v>81.789074967208663</c:v>
                </c:pt>
                <c:pt idx="79">
                  <c:v>84.28603685314809</c:v>
                </c:pt>
                <c:pt idx="80">
                  <c:v>86.426289898239034</c:v>
                </c:pt>
                <c:pt idx="81">
                  <c:v>82.389904016676667</c:v>
                </c:pt>
                <c:pt idx="82">
                  <c:v>84.965711806656714</c:v>
                </c:pt>
                <c:pt idx="83">
                  <c:v>84.965711806656714</c:v>
                </c:pt>
                <c:pt idx="84">
                  <c:v>83.178380575101656</c:v>
                </c:pt>
                <c:pt idx="85">
                  <c:v>85.200896085082405</c:v>
                </c:pt>
                <c:pt idx="86">
                  <c:v>81.17271827565655</c:v>
                </c:pt>
                <c:pt idx="87">
                  <c:v>85.638029323191915</c:v>
                </c:pt>
                <c:pt idx="88">
                  <c:v>83.33667377885574</c:v>
                </c:pt>
                <c:pt idx="89">
                  <c:v>83.593029257632807</c:v>
                </c:pt>
                <c:pt idx="90">
                  <c:v>83.577185856469086</c:v>
                </c:pt>
                <c:pt idx="91">
                  <c:v>82.596109691774117</c:v>
                </c:pt>
                <c:pt idx="92">
                  <c:v>83.577185856469086</c:v>
                </c:pt>
                <c:pt idx="93">
                  <c:v>80.638777752125407</c:v>
                </c:pt>
                <c:pt idx="94">
                  <c:v>81.04749606123417</c:v>
                </c:pt>
                <c:pt idx="95">
                  <c:v>85.281320482343418</c:v>
                </c:pt>
                <c:pt idx="96">
                  <c:v>81.04749606123417</c:v>
                </c:pt>
                <c:pt idx="97">
                  <c:v>81.04749606123417</c:v>
                </c:pt>
                <c:pt idx="98">
                  <c:v>83.168974956806764</c:v>
                </c:pt>
                <c:pt idx="99">
                  <c:v>84.792431480696877</c:v>
                </c:pt>
                <c:pt idx="100">
                  <c:v>84.07216377147293</c:v>
                </c:pt>
                <c:pt idx="101">
                  <c:v>86.790477685079267</c:v>
                </c:pt>
                <c:pt idx="102">
                  <c:v>86.737368302292879</c:v>
                </c:pt>
                <c:pt idx="103">
                  <c:v>84.792431480696877</c:v>
                </c:pt>
                <c:pt idx="104">
                  <c:v>86.737368302292879</c:v>
                </c:pt>
                <c:pt idx="105">
                  <c:v>89.742547708183835</c:v>
                </c:pt>
                <c:pt idx="106">
                  <c:v>88.49565202298092</c:v>
                </c:pt>
                <c:pt idx="107">
                  <c:v>86.879697290542055</c:v>
                </c:pt>
                <c:pt idx="108">
                  <c:v>86.626282262683773</c:v>
                </c:pt>
                <c:pt idx="109">
                  <c:v>87.643413812854746</c:v>
                </c:pt>
                <c:pt idx="110">
                  <c:v>86.879697290542055</c:v>
                </c:pt>
                <c:pt idx="111">
                  <c:v>86.879697290542055</c:v>
                </c:pt>
                <c:pt idx="112">
                  <c:v>91.399510527137977</c:v>
                </c:pt>
                <c:pt idx="113">
                  <c:v>88.393244580216276</c:v>
                </c:pt>
                <c:pt idx="114">
                  <c:v>88.372057160014833</c:v>
                </c:pt>
                <c:pt idx="115">
                  <c:v>87.650073159956776</c:v>
                </c:pt>
                <c:pt idx="116">
                  <c:v>88.7083298938024</c:v>
                </c:pt>
                <c:pt idx="117">
                  <c:v>87.650073159956776</c:v>
                </c:pt>
                <c:pt idx="118">
                  <c:v>88.372057160014833</c:v>
                </c:pt>
                <c:pt idx="119">
                  <c:v>94.050473625308555</c:v>
                </c:pt>
                <c:pt idx="120">
                  <c:v>93.144454380431696</c:v>
                </c:pt>
                <c:pt idx="121">
                  <c:v>89.716870838204642</c:v>
                </c:pt>
                <c:pt idx="122">
                  <c:v>85.891831444111219</c:v>
                </c:pt>
                <c:pt idx="123">
                  <c:v>91.178092754523405</c:v>
                </c:pt>
                <c:pt idx="124">
                  <c:v>89.716870838204642</c:v>
                </c:pt>
                <c:pt idx="125">
                  <c:v>89.716870838204642</c:v>
                </c:pt>
                <c:pt idx="126">
                  <c:v>90.827679637592311</c:v>
                </c:pt>
                <c:pt idx="127">
                  <c:v>91.000355817618043</c:v>
                </c:pt>
                <c:pt idx="128">
                  <c:v>88.728206170894126</c:v>
                </c:pt>
                <c:pt idx="129">
                  <c:v>89.442382961419213</c:v>
                </c:pt>
                <c:pt idx="130">
                  <c:v>89.909096599263961</c:v>
                </c:pt>
                <c:pt idx="131">
                  <c:v>89.442382961419213</c:v>
                </c:pt>
                <c:pt idx="132">
                  <c:v>89.088689098758238</c:v>
                </c:pt>
                <c:pt idx="133">
                  <c:v>89.217592134828408</c:v>
                </c:pt>
                <c:pt idx="134">
                  <c:v>89.346313745091294</c:v>
                </c:pt>
                <c:pt idx="135">
                  <c:v>88.79936969450516</c:v>
                </c:pt>
                <c:pt idx="136">
                  <c:v>90.453921618461848</c:v>
                </c:pt>
                <c:pt idx="137">
                  <c:v>89.889865463692615</c:v>
                </c:pt>
                <c:pt idx="138">
                  <c:v>89.346313745091294</c:v>
                </c:pt>
                <c:pt idx="139">
                  <c:v>89.889865463692615</c:v>
                </c:pt>
                <c:pt idx="140">
                  <c:v>89.889865463692615</c:v>
                </c:pt>
                <c:pt idx="141">
                  <c:v>88.822243684237293</c:v>
                </c:pt>
                <c:pt idx="142">
                  <c:v>88.491841610328876</c:v>
                </c:pt>
                <c:pt idx="143">
                  <c:v>87.683335358339264</c:v>
                </c:pt>
                <c:pt idx="144">
                  <c:v>89.035734255070409</c:v>
                </c:pt>
                <c:pt idx="145">
                  <c:v>88.491841610328876</c:v>
                </c:pt>
                <c:pt idx="146">
                  <c:v>88.491841610328876</c:v>
                </c:pt>
                <c:pt idx="147">
                  <c:v>88.500859181087606</c:v>
                </c:pt>
                <c:pt idx="148">
                  <c:v>85.8816586534289</c:v>
                </c:pt>
                <c:pt idx="149">
                  <c:v>87.188024195598032</c:v>
                </c:pt>
                <c:pt idx="150">
                  <c:v>86.777505739858967</c:v>
                </c:pt>
                <c:pt idx="151">
                  <c:v>84.981299534914939</c:v>
                </c:pt>
                <c:pt idx="152">
                  <c:v>85.271692166929284</c:v>
                </c:pt>
                <c:pt idx="153">
                  <c:v>86.777505739858967</c:v>
                </c:pt>
                <c:pt idx="154">
                  <c:v>83.938373281784223</c:v>
                </c:pt>
                <c:pt idx="155">
                  <c:v>84.655640210853065</c:v>
                </c:pt>
                <c:pt idx="156">
                  <c:v>86.321773915387752</c:v>
                </c:pt>
                <c:pt idx="157">
                  <c:v>87.490138086610386</c:v>
                </c:pt>
                <c:pt idx="158">
                  <c:v>87.251469871111226</c:v>
                </c:pt>
                <c:pt idx="159">
                  <c:v>86.321773915387752</c:v>
                </c:pt>
                <c:pt idx="160">
                  <c:v>87.251469871111226</c:v>
                </c:pt>
                <c:pt idx="161">
                  <c:v>90.976373469968692</c:v>
                </c:pt>
                <c:pt idx="162">
                  <c:v>96.163768868707535</c:v>
                </c:pt>
                <c:pt idx="163">
                  <c:v>92.550080053118847</c:v>
                </c:pt>
                <c:pt idx="164">
                  <c:v>89.272239506080268</c:v>
                </c:pt>
                <c:pt idx="165">
                  <c:v>89.691621463874355</c:v>
                </c:pt>
                <c:pt idx="166">
                  <c:v>92.550080053118847</c:v>
                </c:pt>
                <c:pt idx="167">
                  <c:v>89.691621463874355</c:v>
                </c:pt>
                <c:pt idx="168">
                  <c:v>89.602625956487515</c:v>
                </c:pt>
                <c:pt idx="169">
                  <c:v>92.062050537881987</c:v>
                </c:pt>
                <c:pt idx="170">
                  <c:v>94.283082821510988</c:v>
                </c:pt>
                <c:pt idx="171">
                  <c:v>98.851197583948675</c:v>
                </c:pt>
                <c:pt idx="172">
                  <c:v>107.41257116300686</c:v>
                </c:pt>
                <c:pt idx="173">
                  <c:v>94.283082821510988</c:v>
                </c:pt>
                <c:pt idx="174">
                  <c:v>98.640007282424179</c:v>
                </c:pt>
                <c:pt idx="175">
                  <c:v>99.082142442198204</c:v>
                </c:pt>
                <c:pt idx="176">
                  <c:v>93.707021649147805</c:v>
                </c:pt>
                <c:pt idx="177">
                  <c:v>94.93678748708173</c:v>
                </c:pt>
                <c:pt idx="178">
                  <c:v>109.91963619322027</c:v>
                </c:pt>
                <c:pt idx="179">
                  <c:v>106.41174734868866</c:v>
                </c:pt>
                <c:pt idx="180">
                  <c:v>94.368115833382419</c:v>
                </c:pt>
                <c:pt idx="181">
                  <c:v>109.91963619322027</c:v>
                </c:pt>
                <c:pt idx="182">
                  <c:v>107.20323538090362</c:v>
                </c:pt>
                <c:pt idx="183">
                  <c:v>105.9448388384566</c:v>
                </c:pt>
                <c:pt idx="184">
                  <c:v>103.14685921580198</c:v>
                </c:pt>
                <c:pt idx="185">
                  <c:v>108.73413986426672</c:v>
                </c:pt>
                <c:pt idx="186">
                  <c:v>102.9142728203704</c:v>
                </c:pt>
                <c:pt idx="187">
                  <c:v>105.9448388384566</c:v>
                </c:pt>
                <c:pt idx="188">
                  <c:v>103.14685921580198</c:v>
                </c:pt>
                <c:pt idx="189">
                  <c:v>102.71987225105444</c:v>
                </c:pt>
                <c:pt idx="190">
                  <c:v>97.462378282679239</c:v>
                </c:pt>
                <c:pt idx="191">
                  <c:v>96.082481384409775</c:v>
                </c:pt>
                <c:pt idx="192">
                  <c:v>92.826271848367554</c:v>
                </c:pt>
                <c:pt idx="193">
                  <c:v>92.876607710065429</c:v>
                </c:pt>
                <c:pt idx="194">
                  <c:v>89.753414975020206</c:v>
                </c:pt>
                <c:pt idx="195">
                  <c:v>90.535122281429523</c:v>
                </c:pt>
                <c:pt idx="196">
                  <c:v>90.898576178976285</c:v>
                </c:pt>
                <c:pt idx="197">
                  <c:v>91.064572612730316</c:v>
                </c:pt>
                <c:pt idx="198">
                  <c:v>91.823026053147728</c:v>
                </c:pt>
                <c:pt idx="199">
                  <c:v>89.967787847918004</c:v>
                </c:pt>
                <c:pt idx="200">
                  <c:v>88.786161565124146</c:v>
                </c:pt>
                <c:pt idx="201">
                  <c:v>89.217514230178168</c:v>
                </c:pt>
                <c:pt idx="202">
                  <c:v>89.17478353529566</c:v>
                </c:pt>
                <c:pt idx="203">
                  <c:v>89.160111592441254</c:v>
                </c:pt>
                <c:pt idx="204">
                  <c:v>96.758452422446865</c:v>
                </c:pt>
                <c:pt idx="205">
                  <c:v>96.979202974323229</c:v>
                </c:pt>
                <c:pt idx="206">
                  <c:v>97.75763913093995</c:v>
                </c:pt>
                <c:pt idx="207">
                  <c:v>97.048913674915767</c:v>
                </c:pt>
                <c:pt idx="208">
                  <c:v>96.758452422446865</c:v>
                </c:pt>
                <c:pt idx="209">
                  <c:v>91.91122109546717</c:v>
                </c:pt>
                <c:pt idx="210">
                  <c:v>93.830602997560135</c:v>
                </c:pt>
                <c:pt idx="211">
                  <c:v>92.036404902488158</c:v>
                </c:pt>
                <c:pt idx="212">
                  <c:v>92.599699484207051</c:v>
                </c:pt>
                <c:pt idx="213">
                  <c:v>93.656326246078777</c:v>
                </c:pt>
                <c:pt idx="214">
                  <c:v>97.322713522814226</c:v>
                </c:pt>
                <c:pt idx="215">
                  <c:v>94.153025179100268</c:v>
                </c:pt>
                <c:pt idx="216">
                  <c:v>91.283059710664332</c:v>
                </c:pt>
                <c:pt idx="217">
                  <c:v>91.507058949463399</c:v>
                </c:pt>
                <c:pt idx="218">
                  <c:v>92.041485451943245</c:v>
                </c:pt>
                <c:pt idx="219">
                  <c:v>91.413297967395962</c:v>
                </c:pt>
                <c:pt idx="220">
                  <c:v>92.887925053422833</c:v>
                </c:pt>
                <c:pt idx="221">
                  <c:v>89.331346115990968</c:v>
                </c:pt>
                <c:pt idx="222">
                  <c:v>90.72061423521312</c:v>
                </c:pt>
                <c:pt idx="223">
                  <c:v>92.084029176898312</c:v>
                </c:pt>
                <c:pt idx="224">
                  <c:v>91.10550908535086</c:v>
                </c:pt>
                <c:pt idx="225">
                  <c:v>88.88676217525915</c:v>
                </c:pt>
                <c:pt idx="226">
                  <c:v>89.466961906930379</c:v>
                </c:pt>
                <c:pt idx="227">
                  <c:v>87.562172356331175</c:v>
                </c:pt>
                <c:pt idx="228">
                  <c:v>89.155181657125169</c:v>
                </c:pt>
                <c:pt idx="229">
                  <c:v>89.148015337737746</c:v>
                </c:pt>
                <c:pt idx="230">
                  <c:v>88.095836368435897</c:v>
                </c:pt>
                <c:pt idx="231">
                  <c:v>88.259210307888651</c:v>
                </c:pt>
                <c:pt idx="232">
                  <c:v>87.979995990489655</c:v>
                </c:pt>
                <c:pt idx="233">
                  <c:v>90.563680911918681</c:v>
                </c:pt>
                <c:pt idx="234">
                  <c:v>86.608144748766065</c:v>
                </c:pt>
                <c:pt idx="235">
                  <c:v>85.481490485577098</c:v>
                </c:pt>
                <c:pt idx="236">
                  <c:v>86.419008344680009</c:v>
                </c:pt>
                <c:pt idx="237">
                  <c:v>86.526503135491524</c:v>
                </c:pt>
                <c:pt idx="238">
                  <c:v>86.046359736533446</c:v>
                </c:pt>
                <c:pt idx="239">
                  <c:v>86.090718346412629</c:v>
                </c:pt>
                <c:pt idx="240">
                  <c:v>88.442903937756441</c:v>
                </c:pt>
                <c:pt idx="241">
                  <c:v>87.545481182061707</c:v>
                </c:pt>
                <c:pt idx="242">
                  <c:v>87.711939360238176</c:v>
                </c:pt>
                <c:pt idx="243">
                  <c:v>87.183627409448107</c:v>
                </c:pt>
                <c:pt idx="244">
                  <c:v>86.410209193027072</c:v>
                </c:pt>
                <c:pt idx="245">
                  <c:v>84.724854156329172</c:v>
                </c:pt>
                <c:pt idx="246">
                  <c:v>83.613983938373281</c:v>
                </c:pt>
                <c:pt idx="247">
                  <c:v>83.599560586694778</c:v>
                </c:pt>
                <c:pt idx="248">
                  <c:v>83.460044140898901</c:v>
                </c:pt>
                <c:pt idx="249">
                  <c:v>82.984617812930026</c:v>
                </c:pt>
                <c:pt idx="250">
                  <c:v>81.929898882326313</c:v>
                </c:pt>
                <c:pt idx="251">
                  <c:v>89.450626999639212</c:v>
                </c:pt>
                <c:pt idx="252">
                  <c:v>89.709911074284477</c:v>
                </c:pt>
                <c:pt idx="253">
                  <c:v>90.250680918040061</c:v>
                </c:pt>
                <c:pt idx="254">
                  <c:v>90.734360690314091</c:v>
                </c:pt>
                <c:pt idx="255">
                  <c:v>90.222135882299298</c:v>
                </c:pt>
                <c:pt idx="256">
                  <c:v>85.995884757347369</c:v>
                </c:pt>
                <c:pt idx="257">
                  <c:v>91.233898815777465</c:v>
                </c:pt>
                <c:pt idx="258">
                  <c:v>90.632867229902502</c:v>
                </c:pt>
                <c:pt idx="259">
                  <c:v>90.222135882299298</c:v>
                </c:pt>
                <c:pt idx="260">
                  <c:v>90.632867229902502</c:v>
                </c:pt>
                <c:pt idx="261">
                  <c:v>93.550458905670538</c:v>
                </c:pt>
                <c:pt idx="262">
                  <c:v>90.074256738808955</c:v>
                </c:pt>
                <c:pt idx="263">
                  <c:v>91.007124365170299</c:v>
                </c:pt>
                <c:pt idx="264">
                  <c:v>88.081411898662111</c:v>
                </c:pt>
                <c:pt idx="265">
                  <c:v>88.210107321405204</c:v>
                </c:pt>
                <c:pt idx="266">
                  <c:v>90.074256738808955</c:v>
                </c:pt>
                <c:pt idx="267">
                  <c:v>88.210107321405204</c:v>
                </c:pt>
                <c:pt idx="268">
                  <c:v>88.135496726444643</c:v>
                </c:pt>
                <c:pt idx="269">
                  <c:v>89.669797893538288</c:v>
                </c:pt>
                <c:pt idx="270">
                  <c:v>93.559526310990222</c:v>
                </c:pt>
                <c:pt idx="271">
                  <c:v>91.387724841713805</c:v>
                </c:pt>
                <c:pt idx="272">
                  <c:v>92.828456228962892</c:v>
                </c:pt>
                <c:pt idx="273">
                  <c:v>91.387724841713805</c:v>
                </c:pt>
                <c:pt idx="274">
                  <c:v>92.828456228962892</c:v>
                </c:pt>
                <c:pt idx="275">
                  <c:v>92.172713324584805</c:v>
                </c:pt>
                <c:pt idx="276">
                  <c:v>91.040823365697577</c:v>
                </c:pt>
                <c:pt idx="277">
                  <c:v>91.22117847993168</c:v>
                </c:pt>
                <c:pt idx="278">
                  <c:v>91.514375177910608</c:v>
                </c:pt>
                <c:pt idx="279">
                  <c:v>92.84190026311974</c:v>
                </c:pt>
                <c:pt idx="280">
                  <c:v>91.22117847993168</c:v>
                </c:pt>
                <c:pt idx="281">
                  <c:v>91.514375177910608</c:v>
                </c:pt>
                <c:pt idx="282">
                  <c:v>91.961286649587251</c:v>
                </c:pt>
                <c:pt idx="283">
                  <c:v>104.67814448795242</c:v>
                </c:pt>
                <c:pt idx="284">
                  <c:v>104.25342366420121</c:v>
                </c:pt>
                <c:pt idx="285">
                  <c:v>97.157478194211365</c:v>
                </c:pt>
                <c:pt idx="286">
                  <c:v>103.67331717322395</c:v>
                </c:pt>
                <c:pt idx="287">
                  <c:v>104.25342366420121</c:v>
                </c:pt>
                <c:pt idx="288">
                  <c:v>103.67331717322395</c:v>
                </c:pt>
                <c:pt idx="289">
                  <c:v>105.6249611535832</c:v>
                </c:pt>
                <c:pt idx="290">
                  <c:v>108.00699442885609</c:v>
                </c:pt>
                <c:pt idx="291">
                  <c:v>110.72343540319632</c:v>
                </c:pt>
                <c:pt idx="292">
                  <c:v>110.19072018218048</c:v>
                </c:pt>
                <c:pt idx="293">
                  <c:v>108.30385100239926</c:v>
                </c:pt>
                <c:pt idx="294">
                  <c:v>110.19072018218048</c:v>
                </c:pt>
                <c:pt idx="295">
                  <c:v>110.19072018218048</c:v>
                </c:pt>
                <c:pt idx="296">
                  <c:v>107.99072831523728</c:v>
                </c:pt>
                <c:pt idx="297">
                  <c:v>105.21328941482658</c:v>
                </c:pt>
                <c:pt idx="298">
                  <c:v>105.62807531210605</c:v>
                </c:pt>
                <c:pt idx="299">
                  <c:v>121.88412554293147</c:v>
                </c:pt>
                <c:pt idx="300">
                  <c:v>119.78969841230891</c:v>
                </c:pt>
                <c:pt idx="301">
                  <c:v>119.78969841230891</c:v>
                </c:pt>
                <c:pt idx="302">
                  <c:v>119.78969841230891</c:v>
                </c:pt>
                <c:pt idx="303">
                  <c:v>119.25351525115948</c:v>
                </c:pt>
                <c:pt idx="304">
                  <c:v>127.61804246509656</c:v>
                </c:pt>
                <c:pt idx="305">
                  <c:v>123.2975877892567</c:v>
                </c:pt>
                <c:pt idx="306">
                  <c:v>123.53439179406639</c:v>
                </c:pt>
                <c:pt idx="307">
                  <c:v>125.65949301857621</c:v>
                </c:pt>
                <c:pt idx="308">
                  <c:v>123.53439179406639</c:v>
                </c:pt>
                <c:pt idx="309">
                  <c:v>123.53439179406639</c:v>
                </c:pt>
                <c:pt idx="310">
                  <c:v>123.53439179406639</c:v>
                </c:pt>
                <c:pt idx="311">
                  <c:v>123.53439179406639</c:v>
                </c:pt>
                <c:pt idx="312">
                  <c:v>123.03869843684818</c:v>
                </c:pt>
                <c:pt idx="313">
                  <c:v>123.05710289318053</c:v>
                </c:pt>
                <c:pt idx="314">
                  <c:v>120.762680670413</c:v>
                </c:pt>
                <c:pt idx="315">
                  <c:v>123.03869843684818</c:v>
                </c:pt>
                <c:pt idx="316">
                  <c:v>123.03869843684818</c:v>
                </c:pt>
                <c:pt idx="317">
                  <c:v>123.03869843684818</c:v>
                </c:pt>
                <c:pt idx="318">
                  <c:v>119.252288287404</c:v>
                </c:pt>
                <c:pt idx="319">
                  <c:v>115.43275011656155</c:v>
                </c:pt>
                <c:pt idx="320">
                  <c:v>115.55176560084415</c:v>
                </c:pt>
                <c:pt idx="321">
                  <c:v>113.30568094018136</c:v>
                </c:pt>
                <c:pt idx="322">
                  <c:v>115.43275011656155</c:v>
                </c:pt>
                <c:pt idx="323">
                  <c:v>115.43275011656155</c:v>
                </c:pt>
                <c:pt idx="324">
                  <c:v>115.2953301759466</c:v>
                </c:pt>
                <c:pt idx="325">
                  <c:v>114.04505410910161</c:v>
                </c:pt>
                <c:pt idx="326">
                  <c:v>116.04580892482474</c:v>
                </c:pt>
                <c:pt idx="327">
                  <c:v>111.69950483767377</c:v>
                </c:pt>
                <c:pt idx="328">
                  <c:v>112.21952887065696</c:v>
                </c:pt>
                <c:pt idx="329">
                  <c:v>112.21952887065696</c:v>
                </c:pt>
                <c:pt idx="330">
                  <c:v>112.21952887065696</c:v>
                </c:pt>
                <c:pt idx="331">
                  <c:v>115.74263178057586</c:v>
                </c:pt>
                <c:pt idx="332">
                  <c:v>114.22014973652763</c:v>
                </c:pt>
                <c:pt idx="333">
                  <c:v>113.81689352974081</c:v>
                </c:pt>
                <c:pt idx="334">
                  <c:v>114.1131622019185</c:v>
                </c:pt>
                <c:pt idx="335">
                  <c:v>112.40828445927708</c:v>
                </c:pt>
              </c:numCache>
            </c:numRef>
          </c:val>
          <c:smooth val="0"/>
          <c:extLst>
            <c:ext xmlns:c16="http://schemas.microsoft.com/office/drawing/2014/chart" uri="{C3380CC4-5D6E-409C-BE32-E72D297353CC}">
              <c16:uniqueId val="{00000000-6340-4482-917E-7E18B97C6902}"/>
            </c:ext>
          </c:extLst>
        </c:ser>
        <c:ser>
          <c:idx val="1"/>
          <c:order val="1"/>
          <c:tx>
            <c:strRef>
              <c:f>'BBG Share Global ANZ _SP Value '!$JB$3</c:f>
              <c:strCache>
                <c:ptCount val="1"/>
                <c:pt idx="0">
                  <c:v>Software Australia</c:v>
                </c:pt>
              </c:strCache>
            </c:strRef>
          </c:tx>
          <c:spPr>
            <a:ln w="28575" cap="rnd">
              <a:solidFill>
                <a:schemeClr val="accent2"/>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'!$JB$4:$JB$339</c:f>
              <c:numCache>
                <c:formatCode>0.0</c:formatCode>
                <c:ptCount val="336"/>
                <c:pt idx="0">
                  <c:v>100</c:v>
                </c:pt>
                <c:pt idx="1">
                  <c:v>101.19350799334401</c:v>
                </c:pt>
                <c:pt idx="2">
                  <c:v>100.81491404331324</c:v>
                </c:pt>
                <c:pt idx="3">
                  <c:v>100.81089179370014</c:v>
                </c:pt>
                <c:pt idx="4">
                  <c:v>101.13862551634101</c:v>
                </c:pt>
                <c:pt idx="5">
                  <c:v>100.81089179370014</c:v>
                </c:pt>
                <c:pt idx="6">
                  <c:v>100.81089179370014</c:v>
                </c:pt>
                <c:pt idx="7">
                  <c:v>101.92311939759328</c:v>
                </c:pt>
                <c:pt idx="8">
                  <c:v>100.32931457914711</c:v>
                </c:pt>
                <c:pt idx="9">
                  <c:v>100.58322453609571</c:v>
                </c:pt>
                <c:pt idx="10">
                  <c:v>101.68350367817487</c:v>
                </c:pt>
                <c:pt idx="11">
                  <c:v>99.738923184463417</c:v>
                </c:pt>
                <c:pt idx="12">
                  <c:v>99.500435756972109</c:v>
                </c:pt>
                <c:pt idx="13">
                  <c:v>99.022430066562507</c:v>
                </c:pt>
                <c:pt idx="14">
                  <c:v>99.080489905988983</c:v>
                </c:pt>
                <c:pt idx="15">
                  <c:v>99.35952657402899</c:v>
                </c:pt>
                <c:pt idx="16">
                  <c:v>98.70513451619118</c:v>
                </c:pt>
                <c:pt idx="17">
                  <c:v>100.10032304018941</c:v>
                </c:pt>
                <c:pt idx="18">
                  <c:v>98.440168507343714</c:v>
                </c:pt>
                <c:pt idx="19">
                  <c:v>99.559103653446911</c:v>
                </c:pt>
                <c:pt idx="20">
                  <c:v>99.559103653446911</c:v>
                </c:pt>
                <c:pt idx="21">
                  <c:v>97.987181970540433</c:v>
                </c:pt>
                <c:pt idx="22">
                  <c:v>96.924588224131085</c:v>
                </c:pt>
                <c:pt idx="23">
                  <c:v>96.504933330479645</c:v>
                </c:pt>
                <c:pt idx="24">
                  <c:v>96.630806320173861</c:v>
                </c:pt>
                <c:pt idx="25">
                  <c:v>95.136521967114859</c:v>
                </c:pt>
                <c:pt idx="26">
                  <c:v>96.420567729083658</c:v>
                </c:pt>
                <c:pt idx="27">
                  <c:v>96.420567729083658</c:v>
                </c:pt>
                <c:pt idx="28">
                  <c:v>95.593899452947412</c:v>
                </c:pt>
                <c:pt idx="29">
                  <c:v>91.831646084369581</c:v>
                </c:pt>
                <c:pt idx="30">
                  <c:v>92.96858663464846</c:v>
                </c:pt>
                <c:pt idx="31">
                  <c:v>90.882523854841295</c:v>
                </c:pt>
                <c:pt idx="32">
                  <c:v>91.024762964706881</c:v>
                </c:pt>
                <c:pt idx="33">
                  <c:v>90.18880397169626</c:v>
                </c:pt>
                <c:pt idx="34">
                  <c:v>90.18880397169626</c:v>
                </c:pt>
                <c:pt idx="35">
                  <c:v>90.092673843717236</c:v>
                </c:pt>
                <c:pt idx="36">
                  <c:v>91.764227468270448</c:v>
                </c:pt>
                <c:pt idx="37">
                  <c:v>92.423122664577406</c:v>
                </c:pt>
                <c:pt idx="38">
                  <c:v>88.987757635425808</c:v>
                </c:pt>
                <c:pt idx="39">
                  <c:v>88.669345836124123</c:v>
                </c:pt>
                <c:pt idx="40">
                  <c:v>89.91404331323956</c:v>
                </c:pt>
                <c:pt idx="41">
                  <c:v>89.91404331323956</c:v>
                </c:pt>
                <c:pt idx="42">
                  <c:v>86.47577584282206</c:v>
                </c:pt>
                <c:pt idx="43">
                  <c:v>85.393787609282597</c:v>
                </c:pt>
                <c:pt idx="44">
                  <c:v>86.453449430676486</c:v>
                </c:pt>
                <c:pt idx="45">
                  <c:v>88.194909578030817</c:v>
                </c:pt>
                <c:pt idx="46">
                  <c:v>86.488987232886643</c:v>
                </c:pt>
                <c:pt idx="47">
                  <c:v>86.47577584282206</c:v>
                </c:pt>
                <c:pt idx="48">
                  <c:v>86.47577584282206</c:v>
                </c:pt>
                <c:pt idx="49">
                  <c:v>85.677606608617978</c:v>
                </c:pt>
                <c:pt idx="50">
                  <c:v>83.835397048170961</c:v>
                </c:pt>
                <c:pt idx="51">
                  <c:v>85.118905685583073</c:v>
                </c:pt>
                <c:pt idx="52">
                  <c:v>83.824768697820943</c:v>
                </c:pt>
                <c:pt idx="53">
                  <c:v>85.603891253169152</c:v>
                </c:pt>
                <c:pt idx="54">
                  <c:v>84.843579448429267</c:v>
                </c:pt>
                <c:pt idx="55">
                  <c:v>84.843579448429267</c:v>
                </c:pt>
                <c:pt idx="56">
                  <c:v>86.138456958615166</c:v>
                </c:pt>
                <c:pt idx="57">
                  <c:v>86.269085114166344</c:v>
                </c:pt>
                <c:pt idx="58">
                  <c:v>87.569770037954896</c:v>
                </c:pt>
                <c:pt idx="59">
                  <c:v>87.932574235320388</c:v>
                </c:pt>
                <c:pt idx="60">
                  <c:v>87.821843631616119</c:v>
                </c:pt>
                <c:pt idx="61">
                  <c:v>87.932574235320388</c:v>
                </c:pt>
                <c:pt idx="62">
                  <c:v>87.932574235320388</c:v>
                </c:pt>
                <c:pt idx="63">
                  <c:v>85.52636046722202</c:v>
                </c:pt>
                <c:pt idx="64">
                  <c:v>86.15457055411683</c:v>
                </c:pt>
                <c:pt idx="65">
                  <c:v>87.932574235320388</c:v>
                </c:pt>
                <c:pt idx="66">
                  <c:v>87.932574235320388</c:v>
                </c:pt>
                <c:pt idx="67">
                  <c:v>89.741013619111413</c:v>
                </c:pt>
                <c:pt idx="68">
                  <c:v>87.932574235320388</c:v>
                </c:pt>
                <c:pt idx="69">
                  <c:v>87.932574235320388</c:v>
                </c:pt>
                <c:pt idx="70">
                  <c:v>90.901987050680958</c:v>
                </c:pt>
                <c:pt idx="71">
                  <c:v>87.702598696124596</c:v>
                </c:pt>
                <c:pt idx="72">
                  <c:v>86.376086562839546</c:v>
                </c:pt>
                <c:pt idx="73">
                  <c:v>85.976831311119156</c:v>
                </c:pt>
                <c:pt idx="74">
                  <c:v>86.49810225496762</c:v>
                </c:pt>
                <c:pt idx="75">
                  <c:v>86.49810225496762</c:v>
                </c:pt>
                <c:pt idx="76">
                  <c:v>86.49810225496762</c:v>
                </c:pt>
                <c:pt idx="77">
                  <c:v>86.49810225496762</c:v>
                </c:pt>
                <c:pt idx="78">
                  <c:v>86.518132017385014</c:v>
                </c:pt>
                <c:pt idx="79">
                  <c:v>87.561119159724726</c:v>
                </c:pt>
                <c:pt idx="80">
                  <c:v>85.328424972711517</c:v>
                </c:pt>
                <c:pt idx="81">
                  <c:v>86.61348922491851</c:v>
                </c:pt>
                <c:pt idx="82">
                  <c:v>87.561119159724726</c:v>
                </c:pt>
                <c:pt idx="83">
                  <c:v>87.561119159724726</c:v>
                </c:pt>
                <c:pt idx="84">
                  <c:v>87.116873415429197</c:v>
                </c:pt>
                <c:pt idx="85">
                  <c:v>86.075018109380665</c:v>
                </c:pt>
                <c:pt idx="86">
                  <c:v>86.556331492212962</c:v>
                </c:pt>
                <c:pt idx="87">
                  <c:v>86.665550346059376</c:v>
                </c:pt>
                <c:pt idx="88">
                  <c:v>84.616930007243752</c:v>
                </c:pt>
                <c:pt idx="89">
                  <c:v>86.075018109380665</c:v>
                </c:pt>
                <c:pt idx="90">
                  <c:v>85.961551521187971</c:v>
                </c:pt>
                <c:pt idx="91">
                  <c:v>85.846371166235045</c:v>
                </c:pt>
                <c:pt idx="92">
                  <c:v>86.066812296269461</c:v>
                </c:pt>
                <c:pt idx="93">
                  <c:v>82.736553731566914</c:v>
                </c:pt>
                <c:pt idx="94">
                  <c:v>82.457248036299049</c:v>
                </c:pt>
                <c:pt idx="95">
                  <c:v>84.442627218399139</c:v>
                </c:pt>
                <c:pt idx="96">
                  <c:v>85.219915159633842</c:v>
                </c:pt>
                <c:pt idx="97">
                  <c:v>84.883328963631598</c:v>
                </c:pt>
                <c:pt idx="98">
                  <c:v>82.641671972733064</c:v>
                </c:pt>
                <c:pt idx="99">
                  <c:v>82.097682083770309</c:v>
                </c:pt>
                <c:pt idx="100">
                  <c:v>83.902656843045321</c:v>
                </c:pt>
                <c:pt idx="101">
                  <c:v>82.097682083770309</c:v>
                </c:pt>
                <c:pt idx="102">
                  <c:v>84.806876534940827</c:v>
                </c:pt>
                <c:pt idx="103">
                  <c:v>82.097682083770309</c:v>
                </c:pt>
                <c:pt idx="104">
                  <c:v>84.142665773610176</c:v>
                </c:pt>
                <c:pt idx="105">
                  <c:v>85.196074759354275</c:v>
                </c:pt>
                <c:pt idx="106">
                  <c:v>85.413742756247743</c:v>
                </c:pt>
                <c:pt idx="107">
                  <c:v>86.693458361241355</c:v>
                </c:pt>
                <c:pt idx="108">
                  <c:v>86.001339584728726</c:v>
                </c:pt>
                <c:pt idx="109">
                  <c:v>83.986291621409038</c:v>
                </c:pt>
                <c:pt idx="110">
                  <c:v>86.436639804418675</c:v>
                </c:pt>
                <c:pt idx="111">
                  <c:v>86.030434689553331</c:v>
                </c:pt>
                <c:pt idx="112">
                  <c:v>87.122249637812388</c:v>
                </c:pt>
                <c:pt idx="113">
                  <c:v>85.459924090198697</c:v>
                </c:pt>
                <c:pt idx="114">
                  <c:v>86.791470481709524</c:v>
                </c:pt>
                <c:pt idx="115">
                  <c:v>84.153443045997832</c:v>
                </c:pt>
                <c:pt idx="116">
                  <c:v>85.577137753962944</c:v>
                </c:pt>
                <c:pt idx="117">
                  <c:v>85.459924090198697</c:v>
                </c:pt>
                <c:pt idx="118">
                  <c:v>85.577137753962944</c:v>
                </c:pt>
                <c:pt idx="119">
                  <c:v>85.459924090198697</c:v>
                </c:pt>
                <c:pt idx="120">
                  <c:v>83.065416387586509</c:v>
                </c:pt>
                <c:pt idx="121">
                  <c:v>83.976593625498012</c:v>
                </c:pt>
                <c:pt idx="122">
                  <c:v>84.039976457805139</c:v>
                </c:pt>
                <c:pt idx="123">
                  <c:v>85.459924090198697</c:v>
                </c:pt>
                <c:pt idx="124">
                  <c:v>84.039976457805139</c:v>
                </c:pt>
                <c:pt idx="125">
                  <c:v>84.039976457805139</c:v>
                </c:pt>
                <c:pt idx="126">
                  <c:v>86.385181024650535</c:v>
                </c:pt>
                <c:pt idx="127">
                  <c:v>87.779038161076983</c:v>
                </c:pt>
                <c:pt idx="128">
                  <c:v>85.097275431800185</c:v>
                </c:pt>
                <c:pt idx="129">
                  <c:v>85.266708314467635</c:v>
                </c:pt>
                <c:pt idx="130">
                  <c:v>85.581072793860585</c:v>
                </c:pt>
                <c:pt idx="131">
                  <c:v>85.266708314467635</c:v>
                </c:pt>
                <c:pt idx="132">
                  <c:v>85.266708314467635</c:v>
                </c:pt>
                <c:pt idx="133">
                  <c:v>89.302912912270187</c:v>
                </c:pt>
                <c:pt idx="134">
                  <c:v>87.530698816700152</c:v>
                </c:pt>
                <c:pt idx="135">
                  <c:v>89.149363697253847</c:v>
                </c:pt>
                <c:pt idx="136">
                  <c:v>89.303298170952559</c:v>
                </c:pt>
                <c:pt idx="137">
                  <c:v>90.602929192321625</c:v>
                </c:pt>
                <c:pt idx="138">
                  <c:v>89.149363697253847</c:v>
                </c:pt>
                <c:pt idx="139">
                  <c:v>90.576896957624058</c:v>
                </c:pt>
                <c:pt idx="140">
                  <c:v>90.576896957624058</c:v>
                </c:pt>
                <c:pt idx="141">
                  <c:v>92.799732083054238</c:v>
                </c:pt>
                <c:pt idx="142">
                  <c:v>94.81642729996986</c:v>
                </c:pt>
                <c:pt idx="143">
                  <c:v>95.403822504899324</c:v>
                </c:pt>
                <c:pt idx="144">
                  <c:v>95.322588192573988</c:v>
                </c:pt>
                <c:pt idx="145">
                  <c:v>95.266800625139538</c:v>
                </c:pt>
                <c:pt idx="146">
                  <c:v>95.322588192573988</c:v>
                </c:pt>
                <c:pt idx="147">
                  <c:v>95.590549117746718</c:v>
                </c:pt>
                <c:pt idx="148">
                  <c:v>94.580263451663299</c:v>
                </c:pt>
                <c:pt idx="149">
                  <c:v>96.491590456356391</c:v>
                </c:pt>
                <c:pt idx="150">
                  <c:v>95.894829771821804</c:v>
                </c:pt>
                <c:pt idx="151">
                  <c:v>93.240678722929218</c:v>
                </c:pt>
                <c:pt idx="152">
                  <c:v>96.491590456356391</c:v>
                </c:pt>
                <c:pt idx="153">
                  <c:v>95.894829771821804</c:v>
                </c:pt>
                <c:pt idx="154">
                  <c:v>95.093770931011377</c:v>
                </c:pt>
                <c:pt idx="155">
                  <c:v>91.415494530029022</c:v>
                </c:pt>
                <c:pt idx="156">
                  <c:v>92.347622237106492</c:v>
                </c:pt>
                <c:pt idx="157">
                  <c:v>95.093770931011377</c:v>
                </c:pt>
                <c:pt idx="158">
                  <c:v>94.920741236883217</c:v>
                </c:pt>
                <c:pt idx="159">
                  <c:v>92.347622237106492</c:v>
                </c:pt>
                <c:pt idx="160">
                  <c:v>94.920741236883217</c:v>
                </c:pt>
                <c:pt idx="161">
                  <c:v>91.253628041973641</c:v>
                </c:pt>
                <c:pt idx="162">
                  <c:v>91.566197812011609</c:v>
                </c:pt>
                <c:pt idx="163">
                  <c:v>92.347622237106492</c:v>
                </c:pt>
                <c:pt idx="164">
                  <c:v>93.298963237957267</c:v>
                </c:pt>
                <c:pt idx="165">
                  <c:v>91.566197812011609</c:v>
                </c:pt>
                <c:pt idx="166">
                  <c:v>92.347622237106492</c:v>
                </c:pt>
                <c:pt idx="167">
                  <c:v>92.347622237106492</c:v>
                </c:pt>
                <c:pt idx="168">
                  <c:v>91.236883232864457</c:v>
                </c:pt>
                <c:pt idx="169">
                  <c:v>94.352702825063389</c:v>
                </c:pt>
                <c:pt idx="170">
                  <c:v>95.338249275624776</c:v>
                </c:pt>
                <c:pt idx="171">
                  <c:v>95.975664210761309</c:v>
                </c:pt>
                <c:pt idx="172">
                  <c:v>97.465952221478005</c:v>
                </c:pt>
                <c:pt idx="173">
                  <c:v>95.338249275624776</c:v>
                </c:pt>
                <c:pt idx="174">
                  <c:v>97.309625135820355</c:v>
                </c:pt>
                <c:pt idx="175">
                  <c:v>97.675491216950377</c:v>
                </c:pt>
                <c:pt idx="176">
                  <c:v>98.273524284354764</c:v>
                </c:pt>
                <c:pt idx="177">
                  <c:v>98.878211876468555</c:v>
                </c:pt>
                <c:pt idx="178">
                  <c:v>96.684324442685224</c:v>
                </c:pt>
                <c:pt idx="179">
                  <c:v>93.900908715754724</c:v>
                </c:pt>
                <c:pt idx="180">
                  <c:v>98.273524284354764</c:v>
                </c:pt>
                <c:pt idx="181">
                  <c:v>96.684324442685224</c:v>
                </c:pt>
                <c:pt idx="182">
                  <c:v>93.015721206084748</c:v>
                </c:pt>
                <c:pt idx="183">
                  <c:v>94.991907370517922</c:v>
                </c:pt>
                <c:pt idx="184">
                  <c:v>97.069675842086198</c:v>
                </c:pt>
                <c:pt idx="185">
                  <c:v>97.77848831944948</c:v>
                </c:pt>
                <c:pt idx="186">
                  <c:v>97.458178649040207</c:v>
                </c:pt>
                <c:pt idx="187">
                  <c:v>97.069675842086198</c:v>
                </c:pt>
                <c:pt idx="188">
                  <c:v>97.458178649040207</c:v>
                </c:pt>
                <c:pt idx="189">
                  <c:v>99.711947663889887</c:v>
                </c:pt>
                <c:pt idx="190">
                  <c:v>96.26522319811663</c:v>
                </c:pt>
                <c:pt idx="191">
                  <c:v>96.019897681999282</c:v>
                </c:pt>
                <c:pt idx="192">
                  <c:v>95.252795635639259</c:v>
                </c:pt>
                <c:pt idx="193">
                  <c:v>97.760661897863102</c:v>
                </c:pt>
                <c:pt idx="194">
                  <c:v>97.372330231531734</c:v>
                </c:pt>
                <c:pt idx="195">
                  <c:v>96.672401303875404</c:v>
                </c:pt>
                <c:pt idx="196">
                  <c:v>96.436413437160454</c:v>
                </c:pt>
                <c:pt idx="197">
                  <c:v>97.023247960971503</c:v>
                </c:pt>
                <c:pt idx="198">
                  <c:v>95.461634273747435</c:v>
                </c:pt>
                <c:pt idx="199">
                  <c:v>96.097743035756849</c:v>
                </c:pt>
                <c:pt idx="200">
                  <c:v>95.0423504774148</c:v>
                </c:pt>
                <c:pt idx="201">
                  <c:v>93.295738925726297</c:v>
                </c:pt>
                <c:pt idx="202">
                  <c:v>88.130394173590616</c:v>
                </c:pt>
                <c:pt idx="203">
                  <c:v>88.720334969874045</c:v>
                </c:pt>
                <c:pt idx="204">
                  <c:v>86.854548765927589</c:v>
                </c:pt>
                <c:pt idx="205">
                  <c:v>86.624530350963582</c:v>
                </c:pt>
                <c:pt idx="206">
                  <c:v>89.058948121066578</c:v>
                </c:pt>
                <c:pt idx="207">
                  <c:v>91.879203232399547</c:v>
                </c:pt>
                <c:pt idx="208">
                  <c:v>92.543991653123044</c:v>
                </c:pt>
                <c:pt idx="209">
                  <c:v>89.006601256044462</c:v>
                </c:pt>
                <c:pt idx="210">
                  <c:v>89.45002909368165</c:v>
                </c:pt>
                <c:pt idx="211">
                  <c:v>97.326604600933948</c:v>
                </c:pt>
                <c:pt idx="212">
                  <c:v>97.625366521841499</c:v>
                </c:pt>
                <c:pt idx="213">
                  <c:v>98.340656915267161</c:v>
                </c:pt>
                <c:pt idx="214">
                  <c:v>97.474477238191042</c:v>
                </c:pt>
                <c:pt idx="215">
                  <c:v>96.709404281787343</c:v>
                </c:pt>
                <c:pt idx="216">
                  <c:v>94.058869559983137</c:v>
                </c:pt>
                <c:pt idx="217">
                  <c:v>95.308894640743191</c:v>
                </c:pt>
                <c:pt idx="218">
                  <c:v>93.4188085635747</c:v>
                </c:pt>
                <c:pt idx="219">
                  <c:v>92.276822977976593</c:v>
                </c:pt>
                <c:pt idx="220">
                  <c:v>92.734841512745319</c:v>
                </c:pt>
                <c:pt idx="221">
                  <c:v>90.282710327253767</c:v>
                </c:pt>
                <c:pt idx="222">
                  <c:v>90.563614839784094</c:v>
                </c:pt>
                <c:pt idx="223">
                  <c:v>98.35600778703369</c:v>
                </c:pt>
                <c:pt idx="224">
                  <c:v>98.37128757696486</c:v>
                </c:pt>
                <c:pt idx="225">
                  <c:v>91.873381418145243</c:v>
                </c:pt>
                <c:pt idx="226">
                  <c:v>96.138946557370033</c:v>
                </c:pt>
                <c:pt idx="227">
                  <c:v>94.648769036296869</c:v>
                </c:pt>
                <c:pt idx="228">
                  <c:v>95.583545577124767</c:v>
                </c:pt>
                <c:pt idx="229">
                  <c:v>91.444451132647117</c:v>
                </c:pt>
                <c:pt idx="230">
                  <c:v>95.525851140890978</c:v>
                </c:pt>
                <c:pt idx="231">
                  <c:v>92.489780193908786</c:v>
                </c:pt>
                <c:pt idx="232">
                  <c:v>92.792628897973174</c:v>
                </c:pt>
                <c:pt idx="233">
                  <c:v>92.017849881214829</c:v>
                </c:pt>
                <c:pt idx="234">
                  <c:v>93.316995912077559</c:v>
                </c:pt>
                <c:pt idx="235">
                  <c:v>90.664126875414681</c:v>
                </c:pt>
                <c:pt idx="236">
                  <c:v>87.384157695353466</c:v>
                </c:pt>
                <c:pt idx="237">
                  <c:v>90.58969883023336</c:v>
                </c:pt>
                <c:pt idx="238">
                  <c:v>91.132846777818216</c:v>
                </c:pt>
                <c:pt idx="239">
                  <c:v>91.800612118228713</c:v>
                </c:pt>
                <c:pt idx="240">
                  <c:v>91.987886051837435</c:v>
                </c:pt>
                <c:pt idx="241">
                  <c:v>92.175159985446143</c:v>
                </c:pt>
                <c:pt idx="242">
                  <c:v>89.512229378599102</c:v>
                </c:pt>
                <c:pt idx="243">
                  <c:v>90.928450655993828</c:v>
                </c:pt>
                <c:pt idx="244">
                  <c:v>88.906962309783182</c:v>
                </c:pt>
                <c:pt idx="245">
                  <c:v>86.245532179012486</c:v>
                </c:pt>
                <c:pt idx="246">
                  <c:v>82.030263467671176</c:v>
                </c:pt>
                <c:pt idx="247">
                  <c:v>85.241743894869771</c:v>
                </c:pt>
                <c:pt idx="248">
                  <c:v>83.513473021852192</c:v>
                </c:pt>
                <c:pt idx="249">
                  <c:v>82.145838238126828</c:v>
                </c:pt>
                <c:pt idx="250">
                  <c:v>83.543436851229586</c:v>
                </c:pt>
                <c:pt idx="251">
                  <c:v>83.526314663013935</c:v>
                </c:pt>
                <c:pt idx="252">
                  <c:v>82.964492862187782</c:v>
                </c:pt>
                <c:pt idx="253">
                  <c:v>81.089613252573685</c:v>
                </c:pt>
                <c:pt idx="254">
                  <c:v>81.524088778545902</c:v>
                </c:pt>
                <c:pt idx="255">
                  <c:v>80.046229908182269</c:v>
                </c:pt>
                <c:pt idx="256">
                  <c:v>81.984247586841605</c:v>
                </c:pt>
                <c:pt idx="257">
                  <c:v>83.92226526550094</c:v>
                </c:pt>
                <c:pt idx="258">
                  <c:v>83.986473471309637</c:v>
                </c:pt>
                <c:pt idx="259">
                  <c:v>81.984247586841605</c:v>
                </c:pt>
                <c:pt idx="260">
                  <c:v>83.92226526550094</c:v>
                </c:pt>
                <c:pt idx="261">
                  <c:v>83.779937075958316</c:v>
                </c:pt>
                <c:pt idx="262">
                  <c:v>83.448194679280022</c:v>
                </c:pt>
                <c:pt idx="263">
                  <c:v>84.780906020768242</c:v>
                </c:pt>
                <c:pt idx="264">
                  <c:v>83.714701993447818</c:v>
                </c:pt>
                <c:pt idx="265">
                  <c:v>83.786287571901411</c:v>
                </c:pt>
                <c:pt idx="266">
                  <c:v>83.714701993447818</c:v>
                </c:pt>
                <c:pt idx="267">
                  <c:v>83.786287571901411</c:v>
                </c:pt>
                <c:pt idx="268">
                  <c:v>87.09943657938841</c:v>
                </c:pt>
                <c:pt idx="269">
                  <c:v>85.878270829297861</c:v>
                </c:pt>
                <c:pt idx="270">
                  <c:v>89.993151124713748</c:v>
                </c:pt>
                <c:pt idx="271">
                  <c:v>90.772210688526002</c:v>
                </c:pt>
                <c:pt idx="272">
                  <c:v>90.382680906619868</c:v>
                </c:pt>
                <c:pt idx="273">
                  <c:v>89.993151124713748</c:v>
                </c:pt>
                <c:pt idx="274">
                  <c:v>90.382680906619868</c:v>
                </c:pt>
                <c:pt idx="275">
                  <c:v>88.30447531194487</c:v>
                </c:pt>
                <c:pt idx="276">
                  <c:v>88.818140958414489</c:v>
                </c:pt>
                <c:pt idx="277">
                  <c:v>89.993151124713748</c:v>
                </c:pt>
                <c:pt idx="278">
                  <c:v>91.275174967360826</c:v>
                </c:pt>
                <c:pt idx="279">
                  <c:v>93.089056781456662</c:v>
                </c:pt>
                <c:pt idx="280">
                  <c:v>89.993151124713748</c:v>
                </c:pt>
                <c:pt idx="281">
                  <c:v>91.275174967360826</c:v>
                </c:pt>
                <c:pt idx="282">
                  <c:v>92.073496992915693</c:v>
                </c:pt>
                <c:pt idx="283">
                  <c:v>91.275174967360826</c:v>
                </c:pt>
                <c:pt idx="284">
                  <c:v>91.275174967360826</c:v>
                </c:pt>
                <c:pt idx="285">
                  <c:v>85.172185005243676</c:v>
                </c:pt>
                <c:pt idx="286">
                  <c:v>87.464417952614355</c:v>
                </c:pt>
                <c:pt idx="287">
                  <c:v>91.275174967360826</c:v>
                </c:pt>
                <c:pt idx="288">
                  <c:v>87.464417952614355</c:v>
                </c:pt>
                <c:pt idx="289">
                  <c:v>87.464417952614355</c:v>
                </c:pt>
                <c:pt idx="290">
                  <c:v>91.233439633585164</c:v>
                </c:pt>
                <c:pt idx="291">
                  <c:v>87.464417952614355</c:v>
                </c:pt>
                <c:pt idx="292">
                  <c:v>92.296085439719207</c:v>
                </c:pt>
                <c:pt idx="293">
                  <c:v>92.188001626607885</c:v>
                </c:pt>
                <c:pt idx="294">
                  <c:v>91.233439633585164</c:v>
                </c:pt>
                <c:pt idx="295">
                  <c:v>92.188001626607885</c:v>
                </c:pt>
                <c:pt idx="296">
                  <c:v>86.698557340048339</c:v>
                </c:pt>
                <c:pt idx="297">
                  <c:v>92.188001626607885</c:v>
                </c:pt>
                <c:pt idx="298">
                  <c:v>89.995704865292794</c:v>
                </c:pt>
                <c:pt idx="299">
                  <c:v>95.531375537944569</c:v>
                </c:pt>
                <c:pt idx="300">
                  <c:v>96.451693227091639</c:v>
                </c:pt>
                <c:pt idx="301">
                  <c:v>95.531375537944569</c:v>
                </c:pt>
                <c:pt idx="302">
                  <c:v>95.531375537944569</c:v>
                </c:pt>
                <c:pt idx="303">
                  <c:v>96.814020667177587</c:v>
                </c:pt>
                <c:pt idx="304">
                  <c:v>99.645440840835775</c:v>
                </c:pt>
                <c:pt idx="305">
                  <c:v>100.58868610987123</c:v>
                </c:pt>
                <c:pt idx="306">
                  <c:v>98.783045166289099</c:v>
                </c:pt>
                <c:pt idx="307">
                  <c:v>100.29307978002173</c:v>
                </c:pt>
                <c:pt idx="308">
                  <c:v>99.969260310428766</c:v>
                </c:pt>
                <c:pt idx="309">
                  <c:v>100.13117004522525</c:v>
                </c:pt>
                <c:pt idx="310">
                  <c:v>100.050215177827</c:v>
                </c:pt>
                <c:pt idx="311">
                  <c:v>100.09069261152612</c:v>
                </c:pt>
                <c:pt idx="312">
                  <c:v>99.730501351704177</c:v>
                </c:pt>
                <c:pt idx="313">
                  <c:v>100.32087182812724</c:v>
                </c:pt>
                <c:pt idx="314">
                  <c:v>100.73522599988209</c:v>
                </c:pt>
                <c:pt idx="315">
                  <c:v>100.07045389467658</c:v>
                </c:pt>
                <c:pt idx="316">
                  <c:v>100.20578221982667</c:v>
                </c:pt>
                <c:pt idx="317">
                  <c:v>100.19566286140189</c:v>
                </c:pt>
                <c:pt idx="318">
                  <c:v>99.822299328779934</c:v>
                </c:pt>
                <c:pt idx="319">
                  <c:v>98.757779668011352</c:v>
                </c:pt>
                <c:pt idx="320">
                  <c:v>98.570984962212677</c:v>
                </c:pt>
                <c:pt idx="321">
                  <c:v>97.537643915164949</c:v>
                </c:pt>
                <c:pt idx="322">
                  <c:v>98.570984962212677</c:v>
                </c:pt>
                <c:pt idx="323">
                  <c:v>98.570984962212677</c:v>
                </c:pt>
                <c:pt idx="324">
                  <c:v>97.375754806731905</c:v>
                </c:pt>
                <c:pt idx="325">
                  <c:v>98.553971315237632</c:v>
                </c:pt>
                <c:pt idx="326">
                  <c:v>97.009407187192082</c:v>
                </c:pt>
                <c:pt idx="327">
                  <c:v>100.90029392196331</c:v>
                </c:pt>
                <c:pt idx="328">
                  <c:v>99.962101752583408</c:v>
                </c:pt>
                <c:pt idx="329">
                  <c:v>99.962101752583408</c:v>
                </c:pt>
                <c:pt idx="330">
                  <c:v>99.962101752583408</c:v>
                </c:pt>
                <c:pt idx="331">
                  <c:v>100.18145147690709</c:v>
                </c:pt>
                <c:pt idx="332">
                  <c:v>98.115193828480969</c:v>
                </c:pt>
                <c:pt idx="333">
                  <c:v>96.663269860787111</c:v>
                </c:pt>
                <c:pt idx="334">
                  <c:v>94.429799813035316</c:v>
                </c:pt>
                <c:pt idx="335">
                  <c:v>94.364109517513214</c:v>
                </c:pt>
              </c:numCache>
            </c:numRef>
          </c:val>
          <c:smooth val="0"/>
          <c:extLst>
            <c:ext xmlns:c16="http://schemas.microsoft.com/office/drawing/2014/chart" uri="{C3380CC4-5D6E-409C-BE32-E72D297353CC}">
              <c16:uniqueId val="{00000001-6340-4482-917E-7E18B97C6902}"/>
            </c:ext>
          </c:extLst>
        </c:ser>
        <c:ser>
          <c:idx val="2"/>
          <c:order val="2"/>
          <c:tx>
            <c:strRef>
              <c:f>'BBG Share Global ANZ _SP Value '!$JC$3</c:f>
              <c:strCache>
                <c:ptCount val="1"/>
                <c:pt idx="0">
                  <c:v>Fintech</c:v>
                </c:pt>
              </c:strCache>
            </c:strRef>
          </c:tx>
          <c:spPr>
            <a:ln w="28575" cap="rnd">
              <a:solidFill>
                <a:schemeClr val="accent4"/>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'!$JC$4:$JC$339</c:f>
              <c:numCache>
                <c:formatCode>0.0</c:formatCode>
                <c:ptCount val="336"/>
                <c:pt idx="0">
                  <c:v>100</c:v>
                </c:pt>
                <c:pt idx="1">
                  <c:v>99.595537494249342</c:v>
                </c:pt>
                <c:pt idx="2">
                  <c:v>97.660480579987336</c:v>
                </c:pt>
                <c:pt idx="3">
                  <c:v>100</c:v>
                </c:pt>
                <c:pt idx="4">
                  <c:v>101.1386152429325</c:v>
                </c:pt>
                <c:pt idx="5">
                  <c:v>100</c:v>
                </c:pt>
                <c:pt idx="6">
                  <c:v>100</c:v>
                </c:pt>
                <c:pt idx="7">
                  <c:v>102.12856353825892</c:v>
                </c:pt>
                <c:pt idx="8">
                  <c:v>100.32778714921025</c:v>
                </c:pt>
                <c:pt idx="9">
                  <c:v>101.0866780529462</c:v>
                </c:pt>
                <c:pt idx="10">
                  <c:v>101.72745792984121</c:v>
                </c:pt>
                <c:pt idx="11">
                  <c:v>98.861372046683755</c:v>
                </c:pt>
                <c:pt idx="12">
                  <c:v>99.794691147167654</c:v>
                </c:pt>
                <c:pt idx="13">
                  <c:v>99.080380017079435</c:v>
                </c:pt>
                <c:pt idx="14">
                  <c:v>100.72801024765157</c:v>
                </c:pt>
                <c:pt idx="15">
                  <c:v>98.366068886991158</c:v>
                </c:pt>
                <c:pt idx="16">
                  <c:v>97.934017546395651</c:v>
                </c:pt>
                <c:pt idx="17">
                  <c:v>97.815040085396916</c:v>
                </c:pt>
                <c:pt idx="18">
                  <c:v>96.971961286649574</c:v>
                </c:pt>
                <c:pt idx="19">
                  <c:v>97.815040085396916</c:v>
                </c:pt>
                <c:pt idx="20">
                  <c:v>97.815040085396916</c:v>
                </c:pt>
                <c:pt idx="21">
                  <c:v>97.672929120409918</c:v>
                </c:pt>
                <c:pt idx="22">
                  <c:v>97.384392287448321</c:v>
                </c:pt>
                <c:pt idx="23">
                  <c:v>92.432461464095823</c:v>
                </c:pt>
                <c:pt idx="24">
                  <c:v>94.019356675206367</c:v>
                </c:pt>
                <c:pt idx="25">
                  <c:v>93.067179049245652</c:v>
                </c:pt>
                <c:pt idx="26">
                  <c:v>93.067179049245652</c:v>
                </c:pt>
                <c:pt idx="27">
                  <c:v>93.067179049245652</c:v>
                </c:pt>
                <c:pt idx="28">
                  <c:v>92.824534078092285</c:v>
                </c:pt>
                <c:pt idx="29">
                  <c:v>93.877152345603221</c:v>
                </c:pt>
                <c:pt idx="30">
                  <c:v>93.302263276867706</c:v>
                </c:pt>
                <c:pt idx="31">
                  <c:v>92.808305193536697</c:v>
                </c:pt>
                <c:pt idx="32">
                  <c:v>90.916595502419582</c:v>
                </c:pt>
                <c:pt idx="33">
                  <c:v>92.255194990036998</c:v>
                </c:pt>
                <c:pt idx="34">
                  <c:v>92.255194990036998</c:v>
                </c:pt>
                <c:pt idx="35">
                  <c:v>92.56830296095778</c:v>
                </c:pt>
                <c:pt idx="36">
                  <c:v>90.447352998632553</c:v>
                </c:pt>
                <c:pt idx="37">
                  <c:v>88.680824937906394</c:v>
                </c:pt>
                <c:pt idx="38">
                  <c:v>83.588893954388269</c:v>
                </c:pt>
                <c:pt idx="39">
                  <c:v>87.193799828761414</c:v>
                </c:pt>
                <c:pt idx="40">
                  <c:v>87.193799828761414</c:v>
                </c:pt>
                <c:pt idx="41">
                  <c:v>87.193799828761414</c:v>
                </c:pt>
                <c:pt idx="42">
                  <c:v>82.390223833298109</c:v>
                </c:pt>
                <c:pt idx="43">
                  <c:v>85.608238216169454</c:v>
                </c:pt>
                <c:pt idx="44">
                  <c:v>76.334663578265847</c:v>
                </c:pt>
                <c:pt idx="45">
                  <c:v>76.530014232690533</c:v>
                </c:pt>
                <c:pt idx="46">
                  <c:v>77.545837635698945</c:v>
                </c:pt>
                <c:pt idx="47">
                  <c:v>76.530014232690533</c:v>
                </c:pt>
                <c:pt idx="48">
                  <c:v>76.530014232690533</c:v>
                </c:pt>
                <c:pt idx="49">
                  <c:v>81.020288560823829</c:v>
                </c:pt>
                <c:pt idx="50">
                  <c:v>73.557893561800569</c:v>
                </c:pt>
                <c:pt idx="51">
                  <c:v>75.586749644182731</c:v>
                </c:pt>
                <c:pt idx="52">
                  <c:v>73.228588172913248</c:v>
                </c:pt>
                <c:pt idx="53">
                  <c:v>78.096843158389945</c:v>
                </c:pt>
                <c:pt idx="54">
                  <c:v>73.228588172913248</c:v>
                </c:pt>
                <c:pt idx="55">
                  <c:v>73.228588172913248</c:v>
                </c:pt>
                <c:pt idx="56">
                  <c:v>73.990745648251249</c:v>
                </c:pt>
                <c:pt idx="57">
                  <c:v>70.169305804515218</c:v>
                </c:pt>
                <c:pt idx="58">
                  <c:v>70.797867887143155</c:v>
                </c:pt>
                <c:pt idx="59">
                  <c:v>69.223899757207036</c:v>
                </c:pt>
                <c:pt idx="60">
                  <c:v>71.395082744955772</c:v>
                </c:pt>
                <c:pt idx="61">
                  <c:v>70.797867887143155</c:v>
                </c:pt>
                <c:pt idx="62">
                  <c:v>70.797867887143155</c:v>
                </c:pt>
                <c:pt idx="63">
                  <c:v>68.593196215778761</c:v>
                </c:pt>
                <c:pt idx="64">
                  <c:v>72.084391482711467</c:v>
                </c:pt>
                <c:pt idx="65">
                  <c:v>76.421176010939632</c:v>
                </c:pt>
                <c:pt idx="66">
                  <c:v>74.858370775542099</c:v>
                </c:pt>
                <c:pt idx="67">
                  <c:v>78.270382801546504</c:v>
                </c:pt>
                <c:pt idx="68">
                  <c:v>74.858370775542099</c:v>
                </c:pt>
                <c:pt idx="69">
                  <c:v>74.858370775542099</c:v>
                </c:pt>
                <c:pt idx="70">
                  <c:v>79.285805327781787</c:v>
                </c:pt>
                <c:pt idx="71">
                  <c:v>75.215583400775827</c:v>
                </c:pt>
                <c:pt idx="72">
                  <c:v>76.961804817946216</c:v>
                </c:pt>
                <c:pt idx="73">
                  <c:v>77.314441092747586</c:v>
                </c:pt>
                <c:pt idx="74">
                  <c:v>76.961804817946216</c:v>
                </c:pt>
                <c:pt idx="75">
                  <c:v>76.961804817946216</c:v>
                </c:pt>
                <c:pt idx="76">
                  <c:v>76.961804817946216</c:v>
                </c:pt>
                <c:pt idx="77">
                  <c:v>76.961804817946216</c:v>
                </c:pt>
                <c:pt idx="78">
                  <c:v>79.073373836937591</c:v>
                </c:pt>
                <c:pt idx="79">
                  <c:v>78.969282406423929</c:v>
                </c:pt>
                <c:pt idx="80">
                  <c:v>84.331053235331609</c:v>
                </c:pt>
                <c:pt idx="81">
                  <c:v>83.176771989752353</c:v>
                </c:pt>
                <c:pt idx="82">
                  <c:v>81.813740068827798</c:v>
                </c:pt>
                <c:pt idx="83">
                  <c:v>81.813740068827798</c:v>
                </c:pt>
                <c:pt idx="84">
                  <c:v>85.734415029888979</c:v>
                </c:pt>
                <c:pt idx="85">
                  <c:v>95.787483536559463</c:v>
                </c:pt>
                <c:pt idx="86">
                  <c:v>92.696785384675266</c:v>
                </c:pt>
                <c:pt idx="87">
                  <c:v>93.923996584116139</c:v>
                </c:pt>
                <c:pt idx="88">
                  <c:v>91.409052092228876</c:v>
                </c:pt>
                <c:pt idx="89">
                  <c:v>93.923996584116139</c:v>
                </c:pt>
                <c:pt idx="90">
                  <c:v>93.055792769712497</c:v>
                </c:pt>
                <c:pt idx="91">
                  <c:v>91.340734415029885</c:v>
                </c:pt>
                <c:pt idx="92">
                  <c:v>93.055792769712497</c:v>
                </c:pt>
                <c:pt idx="93">
                  <c:v>89.818531169940215</c:v>
                </c:pt>
                <c:pt idx="94">
                  <c:v>89.193709080557923</c:v>
                </c:pt>
                <c:pt idx="95">
                  <c:v>88.52832337033874</c:v>
                </c:pt>
                <c:pt idx="96">
                  <c:v>89.818531169940215</c:v>
                </c:pt>
                <c:pt idx="97">
                  <c:v>89.193709080557923</c:v>
                </c:pt>
                <c:pt idx="98">
                  <c:v>88.546114432109306</c:v>
                </c:pt>
                <c:pt idx="99">
                  <c:v>89.012951892968971</c:v>
                </c:pt>
                <c:pt idx="100">
                  <c:v>89.384429262738394</c:v>
                </c:pt>
                <c:pt idx="101">
                  <c:v>90.353686307998856</c:v>
                </c:pt>
                <c:pt idx="102">
                  <c:v>90.828351836037569</c:v>
                </c:pt>
                <c:pt idx="103">
                  <c:v>89.384429262738394</c:v>
                </c:pt>
                <c:pt idx="104">
                  <c:v>90.353686307998856</c:v>
                </c:pt>
                <c:pt idx="105">
                  <c:v>90.601337887845162</c:v>
                </c:pt>
                <c:pt idx="106">
                  <c:v>90.828351836037569</c:v>
                </c:pt>
                <c:pt idx="107">
                  <c:v>91.457443780244802</c:v>
                </c:pt>
                <c:pt idx="108">
                  <c:v>88.909763734699681</c:v>
                </c:pt>
                <c:pt idx="109">
                  <c:v>91.253202391118691</c:v>
                </c:pt>
                <c:pt idx="110">
                  <c:v>90.828351836037569</c:v>
                </c:pt>
                <c:pt idx="111">
                  <c:v>91.253202391118691</c:v>
                </c:pt>
                <c:pt idx="112">
                  <c:v>91.893680614859093</c:v>
                </c:pt>
                <c:pt idx="113">
                  <c:v>87.878593794477638</c:v>
                </c:pt>
                <c:pt idx="114">
                  <c:v>80.431966979789365</c:v>
                </c:pt>
                <c:pt idx="115">
                  <c:v>73.370338741816113</c:v>
                </c:pt>
                <c:pt idx="116">
                  <c:v>76.61258183888414</c:v>
                </c:pt>
                <c:pt idx="117">
                  <c:v>80.431966979789365</c:v>
                </c:pt>
                <c:pt idx="118">
                  <c:v>76.61258183888414</c:v>
                </c:pt>
                <c:pt idx="119">
                  <c:v>77.351978366068892</c:v>
                </c:pt>
                <c:pt idx="120">
                  <c:v>79.309706803302021</c:v>
                </c:pt>
                <c:pt idx="121">
                  <c:v>77.37693605275264</c:v>
                </c:pt>
                <c:pt idx="122">
                  <c:v>72.255022235853389</c:v>
                </c:pt>
                <c:pt idx="123">
                  <c:v>72.734243214230943</c:v>
                </c:pt>
                <c:pt idx="124">
                  <c:v>77.37693605275264</c:v>
                </c:pt>
                <c:pt idx="125">
                  <c:v>72.734243214230943</c:v>
                </c:pt>
                <c:pt idx="126">
                  <c:v>77.246655280387131</c:v>
                </c:pt>
                <c:pt idx="127">
                  <c:v>75.977796754910329</c:v>
                </c:pt>
                <c:pt idx="128">
                  <c:v>72.692143467122122</c:v>
                </c:pt>
                <c:pt idx="129">
                  <c:v>70.90357965948273</c:v>
                </c:pt>
                <c:pt idx="130">
                  <c:v>73.435722750579131</c:v>
                </c:pt>
                <c:pt idx="131">
                  <c:v>73.116661554976218</c:v>
                </c:pt>
                <c:pt idx="132">
                  <c:v>72.244479374329103</c:v>
                </c:pt>
                <c:pt idx="133">
                  <c:v>74.741098492743603</c:v>
                </c:pt>
                <c:pt idx="134">
                  <c:v>74.510632976220961</c:v>
                </c:pt>
                <c:pt idx="135">
                  <c:v>74.904270460514169</c:v>
                </c:pt>
                <c:pt idx="136">
                  <c:v>74.779807171229322</c:v>
                </c:pt>
                <c:pt idx="137">
                  <c:v>74.065185414569939</c:v>
                </c:pt>
                <c:pt idx="138">
                  <c:v>74.779807171229322</c:v>
                </c:pt>
                <c:pt idx="139">
                  <c:v>74.779807171229322</c:v>
                </c:pt>
                <c:pt idx="140">
                  <c:v>74.779807171229322</c:v>
                </c:pt>
                <c:pt idx="141">
                  <c:v>75.818388841446051</c:v>
                </c:pt>
                <c:pt idx="142">
                  <c:v>75.790634785083981</c:v>
                </c:pt>
                <c:pt idx="143">
                  <c:v>75.812695701679473</c:v>
                </c:pt>
                <c:pt idx="144">
                  <c:v>76.501565613435801</c:v>
                </c:pt>
                <c:pt idx="145">
                  <c:v>75.812695701679473</c:v>
                </c:pt>
                <c:pt idx="146">
                  <c:v>75.812695701679473</c:v>
                </c:pt>
                <c:pt idx="147">
                  <c:v>76.466695132365501</c:v>
                </c:pt>
                <c:pt idx="148">
                  <c:v>74.281952746939922</c:v>
                </c:pt>
                <c:pt idx="149">
                  <c:v>74.446342157699959</c:v>
                </c:pt>
                <c:pt idx="150">
                  <c:v>73.265727298605185</c:v>
                </c:pt>
                <c:pt idx="151">
                  <c:v>71.090236265300305</c:v>
                </c:pt>
                <c:pt idx="152">
                  <c:v>74.281952746939922</c:v>
                </c:pt>
                <c:pt idx="153">
                  <c:v>73.265727298605185</c:v>
                </c:pt>
                <c:pt idx="154">
                  <c:v>70.84187304298321</c:v>
                </c:pt>
                <c:pt idx="155">
                  <c:v>68.505550811272414</c:v>
                </c:pt>
                <c:pt idx="156">
                  <c:v>71.586962709934525</c:v>
                </c:pt>
                <c:pt idx="157">
                  <c:v>75.583691151663857</c:v>
                </c:pt>
                <c:pt idx="158">
                  <c:v>73.324793623683462</c:v>
                </c:pt>
                <c:pt idx="159">
                  <c:v>71.586962709934525</c:v>
                </c:pt>
                <c:pt idx="160">
                  <c:v>73.324793623683462</c:v>
                </c:pt>
                <c:pt idx="161">
                  <c:v>75.74295473953886</c:v>
                </c:pt>
                <c:pt idx="162">
                  <c:v>78.148306290919436</c:v>
                </c:pt>
                <c:pt idx="163">
                  <c:v>78.711927127810981</c:v>
                </c:pt>
                <c:pt idx="164">
                  <c:v>74.915585304994607</c:v>
                </c:pt>
                <c:pt idx="165">
                  <c:v>74.412968002810842</c:v>
                </c:pt>
                <c:pt idx="166">
                  <c:v>78.148306290919436</c:v>
                </c:pt>
                <c:pt idx="167">
                  <c:v>74.915585304994607</c:v>
                </c:pt>
                <c:pt idx="168">
                  <c:v>75.293739317893525</c:v>
                </c:pt>
                <c:pt idx="169">
                  <c:v>75.104470173286302</c:v>
                </c:pt>
                <c:pt idx="170">
                  <c:v>79.755788989418789</c:v>
                </c:pt>
                <c:pt idx="171">
                  <c:v>79.782949046399082</c:v>
                </c:pt>
                <c:pt idx="172">
                  <c:v>80.729566017481986</c:v>
                </c:pt>
                <c:pt idx="173">
                  <c:v>79.755788989418789</c:v>
                </c:pt>
                <c:pt idx="174">
                  <c:v>80.729566017481986</c:v>
                </c:pt>
                <c:pt idx="175">
                  <c:v>80.096994326023605</c:v>
                </c:pt>
                <c:pt idx="176">
                  <c:v>83.797538721055048</c:v>
                </c:pt>
                <c:pt idx="177">
                  <c:v>84.997153430116711</c:v>
                </c:pt>
                <c:pt idx="178">
                  <c:v>84.108311984059213</c:v>
                </c:pt>
                <c:pt idx="179">
                  <c:v>84.252118555749433</c:v>
                </c:pt>
                <c:pt idx="180">
                  <c:v>84.251352120694563</c:v>
                </c:pt>
                <c:pt idx="181">
                  <c:v>84.108311984059213</c:v>
                </c:pt>
                <c:pt idx="182">
                  <c:v>84.414695005389433</c:v>
                </c:pt>
                <c:pt idx="183">
                  <c:v>85.218644481631245</c:v>
                </c:pt>
                <c:pt idx="184">
                  <c:v>84.807300533028211</c:v>
                </c:pt>
                <c:pt idx="185">
                  <c:v>86.833882840055196</c:v>
                </c:pt>
                <c:pt idx="186">
                  <c:v>89.072803251035111</c:v>
                </c:pt>
                <c:pt idx="187">
                  <c:v>84.807300533028211</c:v>
                </c:pt>
                <c:pt idx="188">
                  <c:v>86.833882840055196</c:v>
                </c:pt>
                <c:pt idx="189">
                  <c:v>88.209192643652514</c:v>
                </c:pt>
                <c:pt idx="190">
                  <c:v>87.058158257935887</c:v>
                </c:pt>
                <c:pt idx="191">
                  <c:v>82.251571844809078</c:v>
                </c:pt>
                <c:pt idx="192">
                  <c:v>82.703956448397477</c:v>
                </c:pt>
                <c:pt idx="193">
                  <c:v>83.89242447477379</c:v>
                </c:pt>
                <c:pt idx="194">
                  <c:v>79.400432346162773</c:v>
                </c:pt>
                <c:pt idx="195">
                  <c:v>80.925088176660012</c:v>
                </c:pt>
                <c:pt idx="196">
                  <c:v>79.472090170219289</c:v>
                </c:pt>
                <c:pt idx="197">
                  <c:v>79.426084956295043</c:v>
                </c:pt>
                <c:pt idx="198">
                  <c:v>77.766063487195211</c:v>
                </c:pt>
                <c:pt idx="199">
                  <c:v>78.436014414967019</c:v>
                </c:pt>
                <c:pt idx="200">
                  <c:v>77.191956755098914</c:v>
                </c:pt>
                <c:pt idx="201">
                  <c:v>76.762574758472624</c:v>
                </c:pt>
                <c:pt idx="202">
                  <c:v>75.991987425241518</c:v>
                </c:pt>
                <c:pt idx="203">
                  <c:v>71.925318202729642</c:v>
                </c:pt>
                <c:pt idx="204">
                  <c:v>74.291711393957968</c:v>
                </c:pt>
                <c:pt idx="205">
                  <c:v>76.003488728722573</c:v>
                </c:pt>
                <c:pt idx="206">
                  <c:v>75.987195215457746</c:v>
                </c:pt>
                <c:pt idx="207">
                  <c:v>72.664276951387819</c:v>
                </c:pt>
                <c:pt idx="208">
                  <c:v>70.914161938353018</c:v>
                </c:pt>
                <c:pt idx="209">
                  <c:v>69.320272964269279</c:v>
                </c:pt>
                <c:pt idx="210">
                  <c:v>79.883261769667229</c:v>
                </c:pt>
                <c:pt idx="211">
                  <c:v>86.990108879006272</c:v>
                </c:pt>
                <c:pt idx="212">
                  <c:v>87.746319582886059</c:v>
                </c:pt>
                <c:pt idx="213">
                  <c:v>87.288253844221813</c:v>
                </c:pt>
                <c:pt idx="214">
                  <c:v>85.443183560803561</c:v>
                </c:pt>
                <c:pt idx="215">
                  <c:v>85.050222358533958</c:v>
                </c:pt>
                <c:pt idx="216">
                  <c:v>80.096559037758496</c:v>
                </c:pt>
                <c:pt idx="217">
                  <c:v>78.290960846147414</c:v>
                </c:pt>
                <c:pt idx="218">
                  <c:v>74.757904724695123</c:v>
                </c:pt>
                <c:pt idx="219">
                  <c:v>71.833226355594022</c:v>
                </c:pt>
                <c:pt idx="220">
                  <c:v>83.055704646526593</c:v>
                </c:pt>
                <c:pt idx="221">
                  <c:v>82.518907152624692</c:v>
                </c:pt>
                <c:pt idx="222">
                  <c:v>80.649056893114548</c:v>
                </c:pt>
                <c:pt idx="223">
                  <c:v>78.143052493511561</c:v>
                </c:pt>
                <c:pt idx="224">
                  <c:v>79.95144140875729</c:v>
                </c:pt>
                <c:pt idx="225">
                  <c:v>80.163536404989827</c:v>
                </c:pt>
                <c:pt idx="226">
                  <c:v>78.12072670443446</c:v>
                </c:pt>
                <c:pt idx="227">
                  <c:v>77.015600145117631</c:v>
                </c:pt>
                <c:pt idx="228">
                  <c:v>80.088186866854585</c:v>
                </c:pt>
                <c:pt idx="229">
                  <c:v>71.654620042977143</c:v>
                </c:pt>
                <c:pt idx="230">
                  <c:v>72.402533977060259</c:v>
                </c:pt>
                <c:pt idx="231">
                  <c:v>70.940194792509686</c:v>
                </c:pt>
                <c:pt idx="232">
                  <c:v>72.595093907850298</c:v>
                </c:pt>
                <c:pt idx="233">
                  <c:v>71.900203722825324</c:v>
                </c:pt>
                <c:pt idx="234">
                  <c:v>69.276923506265177</c:v>
                </c:pt>
                <c:pt idx="235">
                  <c:v>68.556916808528456</c:v>
                </c:pt>
                <c:pt idx="236">
                  <c:v>69.779253760500097</c:v>
                </c:pt>
                <c:pt idx="237">
                  <c:v>78.08444729718417</c:v>
                </c:pt>
                <c:pt idx="238">
                  <c:v>69.427622582535648</c:v>
                </c:pt>
                <c:pt idx="239">
                  <c:v>70.306700527446765</c:v>
                </c:pt>
                <c:pt idx="240">
                  <c:v>69.053665615494097</c:v>
                </c:pt>
                <c:pt idx="241">
                  <c:v>67.01922808584267</c:v>
                </c:pt>
                <c:pt idx="242">
                  <c:v>70.638796639968746</c:v>
                </c:pt>
                <c:pt idx="243">
                  <c:v>68.503893059470329</c:v>
                </c:pt>
                <c:pt idx="244">
                  <c:v>66.371780202606544</c:v>
                </c:pt>
                <c:pt idx="245">
                  <c:v>68.450869310412187</c:v>
                </c:pt>
                <c:pt idx="246">
                  <c:v>66.182333997853092</c:v>
                </c:pt>
                <c:pt idx="247">
                  <c:v>62.555010987309501</c:v>
                </c:pt>
                <c:pt idx="248">
                  <c:v>62.27869057473454</c:v>
                </c:pt>
                <c:pt idx="249">
                  <c:v>61.203184830962179</c:v>
                </c:pt>
                <c:pt idx="250">
                  <c:v>60.461728118345846</c:v>
                </c:pt>
                <c:pt idx="251">
                  <c:v>60.203967275579963</c:v>
                </c:pt>
                <c:pt idx="252">
                  <c:v>60.042586574022195</c:v>
                </c:pt>
                <c:pt idx="253">
                  <c:v>57.561358287571437</c:v>
                </c:pt>
                <c:pt idx="254">
                  <c:v>58.583436064103999</c:v>
                </c:pt>
                <c:pt idx="255">
                  <c:v>58.25395046509022</c:v>
                </c:pt>
                <c:pt idx="256">
                  <c:v>57.578861488438015</c:v>
                </c:pt>
                <c:pt idx="257">
                  <c:v>60.513280286899032</c:v>
                </c:pt>
                <c:pt idx="258">
                  <c:v>62.041914154432362</c:v>
                </c:pt>
                <c:pt idx="259">
                  <c:v>58.25395046509022</c:v>
                </c:pt>
                <c:pt idx="260">
                  <c:v>60.513280286899032</c:v>
                </c:pt>
                <c:pt idx="261">
                  <c:v>62.617953603048306</c:v>
                </c:pt>
                <c:pt idx="262">
                  <c:v>61.855878067914382</c:v>
                </c:pt>
                <c:pt idx="263">
                  <c:v>61.080354140983971</c:v>
                </c:pt>
                <c:pt idx="264">
                  <c:v>60.372072173035974</c:v>
                </c:pt>
                <c:pt idx="265">
                  <c:v>59.405190921637775</c:v>
                </c:pt>
                <c:pt idx="266">
                  <c:v>61.080354140983971</c:v>
                </c:pt>
                <c:pt idx="267">
                  <c:v>60.372072173035974</c:v>
                </c:pt>
                <c:pt idx="268">
                  <c:v>60.098621539840856</c:v>
                </c:pt>
                <c:pt idx="269">
                  <c:v>64.74083729489341</c:v>
                </c:pt>
                <c:pt idx="270">
                  <c:v>64.29227838171019</c:v>
                </c:pt>
                <c:pt idx="271">
                  <c:v>65.309873360977249</c:v>
                </c:pt>
                <c:pt idx="272">
                  <c:v>66.329709738877057</c:v>
                </c:pt>
                <c:pt idx="273">
                  <c:v>64.29227838171019</c:v>
                </c:pt>
                <c:pt idx="274">
                  <c:v>65.309873360977249</c:v>
                </c:pt>
                <c:pt idx="275">
                  <c:v>66.789196458590169</c:v>
                </c:pt>
                <c:pt idx="276">
                  <c:v>66.912473383391244</c:v>
                </c:pt>
                <c:pt idx="277">
                  <c:v>65.231424408831117</c:v>
                </c:pt>
                <c:pt idx="278">
                  <c:v>65.083959515411735</c:v>
                </c:pt>
                <c:pt idx="279">
                  <c:v>65.731256303933662</c:v>
                </c:pt>
                <c:pt idx="280">
                  <c:v>65.231424408831117</c:v>
                </c:pt>
                <c:pt idx="281">
                  <c:v>65.231424408831117</c:v>
                </c:pt>
                <c:pt idx="282">
                  <c:v>64.283312787179199</c:v>
                </c:pt>
                <c:pt idx="283">
                  <c:v>65.947515718448074</c:v>
                </c:pt>
                <c:pt idx="284">
                  <c:v>66.313640545928536</c:v>
                </c:pt>
                <c:pt idx="285">
                  <c:v>67.103396718294732</c:v>
                </c:pt>
                <c:pt idx="286">
                  <c:v>66.505328937279558</c:v>
                </c:pt>
                <c:pt idx="287">
                  <c:v>66.313640545928536</c:v>
                </c:pt>
                <c:pt idx="288">
                  <c:v>66.505328937279558</c:v>
                </c:pt>
                <c:pt idx="289">
                  <c:v>66.313640545928536</c:v>
                </c:pt>
                <c:pt idx="290">
                  <c:v>63.940378796368947</c:v>
                </c:pt>
                <c:pt idx="291">
                  <c:v>66.028024842815512</c:v>
                </c:pt>
                <c:pt idx="292">
                  <c:v>64.437969292838744</c:v>
                </c:pt>
                <c:pt idx="293">
                  <c:v>64.9181490568931</c:v>
                </c:pt>
                <c:pt idx="294">
                  <c:v>63.940378796368947</c:v>
                </c:pt>
                <c:pt idx="295">
                  <c:v>64.9181490568931</c:v>
                </c:pt>
                <c:pt idx="296">
                  <c:v>63.473777028063175</c:v>
                </c:pt>
                <c:pt idx="297">
                  <c:v>64.033507130808147</c:v>
                </c:pt>
                <c:pt idx="298">
                  <c:v>64.602821653120685</c:v>
                </c:pt>
                <c:pt idx="299">
                  <c:v>68.512306394724732</c:v>
                </c:pt>
                <c:pt idx="300">
                  <c:v>68.170142616163162</c:v>
                </c:pt>
                <c:pt idx="301">
                  <c:v>68.170142616163162</c:v>
                </c:pt>
                <c:pt idx="302">
                  <c:v>68.170142616163162</c:v>
                </c:pt>
                <c:pt idx="303">
                  <c:v>69.383530133415121</c:v>
                </c:pt>
                <c:pt idx="304">
                  <c:v>71.224924352796151</c:v>
                </c:pt>
                <c:pt idx="305">
                  <c:v>73.649987441743633</c:v>
                </c:pt>
                <c:pt idx="306">
                  <c:v>71.424408831110625</c:v>
                </c:pt>
                <c:pt idx="307">
                  <c:v>73.97512047517651</c:v>
                </c:pt>
                <c:pt idx="308">
                  <c:v>71.734842541746062</c:v>
                </c:pt>
                <c:pt idx="309">
                  <c:v>71.890059397063766</c:v>
                </c:pt>
                <c:pt idx="310">
                  <c:v>71.812450969404921</c:v>
                </c:pt>
                <c:pt idx="311">
                  <c:v>71.851255183234343</c:v>
                </c:pt>
                <c:pt idx="312">
                  <c:v>75.455585633354744</c:v>
                </c:pt>
                <c:pt idx="313">
                  <c:v>75.94396226941646</c:v>
                </c:pt>
                <c:pt idx="314">
                  <c:v>75.833239941723633</c:v>
                </c:pt>
                <c:pt idx="315">
                  <c:v>75.05484422279504</c:v>
                </c:pt>
                <c:pt idx="316">
                  <c:v>75.699773951385609</c:v>
                </c:pt>
                <c:pt idx="317">
                  <c:v>75.699773951385609</c:v>
                </c:pt>
                <c:pt idx="318">
                  <c:v>73.716964808974978</c:v>
                </c:pt>
                <c:pt idx="319">
                  <c:v>69.388552451650725</c:v>
                </c:pt>
                <c:pt idx="320">
                  <c:v>69.212736862668507</c:v>
                </c:pt>
                <c:pt idx="321">
                  <c:v>69.327156531688672</c:v>
                </c:pt>
                <c:pt idx="322">
                  <c:v>69.327156531688672</c:v>
                </c:pt>
                <c:pt idx="323">
                  <c:v>69.327156531688672</c:v>
                </c:pt>
                <c:pt idx="324">
                  <c:v>72.115089442692479</c:v>
                </c:pt>
                <c:pt idx="325">
                  <c:v>69.980185862194062</c:v>
                </c:pt>
                <c:pt idx="326">
                  <c:v>68.216448525102564</c:v>
                </c:pt>
                <c:pt idx="327">
                  <c:v>66.871319733206818</c:v>
                </c:pt>
                <c:pt idx="328">
                  <c:v>67.181090056651698</c:v>
                </c:pt>
                <c:pt idx="329">
                  <c:v>67.181090056651698</c:v>
                </c:pt>
                <c:pt idx="330">
                  <c:v>67.181090056651698</c:v>
                </c:pt>
                <c:pt idx="331">
                  <c:v>65.051767923422545</c:v>
                </c:pt>
                <c:pt idx="332">
                  <c:v>63.715304401165461</c:v>
                </c:pt>
                <c:pt idx="333">
                  <c:v>66.617363882454725</c:v>
                </c:pt>
                <c:pt idx="334">
                  <c:v>68.621103452125141</c:v>
                </c:pt>
                <c:pt idx="335">
                  <c:v>72.653699104177733</c:v>
                </c:pt>
              </c:numCache>
            </c:numRef>
          </c:val>
          <c:smooth val="0"/>
          <c:extLst>
            <c:ext xmlns:c16="http://schemas.microsoft.com/office/drawing/2014/chart" uri="{C3380CC4-5D6E-409C-BE32-E72D297353CC}">
              <c16:uniqueId val="{00000002-6340-4482-917E-7E18B97C6902}"/>
            </c:ext>
          </c:extLst>
        </c:ser>
        <c:ser>
          <c:idx val="3"/>
          <c:order val="3"/>
          <c:tx>
            <c:strRef>
              <c:f>'BBG Share Global ANZ _SP Value '!$JD$3</c:f>
              <c:strCache>
                <c:ptCount val="1"/>
                <c:pt idx="0">
                  <c:v>Tech H&amp;E and Online Classifieds</c:v>
                </c:pt>
              </c:strCache>
            </c:strRef>
          </c:tx>
          <c:spPr>
            <a:ln w="28575" cap="rnd">
              <a:solidFill>
                <a:srgbClr val="92D050"/>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'!$JD$4:$JD$339</c:f>
              <c:numCache>
                <c:formatCode>0.0</c:formatCode>
                <c:ptCount val="336"/>
                <c:pt idx="0">
                  <c:v>100</c:v>
                </c:pt>
                <c:pt idx="1">
                  <c:v>100.26286305358882</c:v>
                </c:pt>
                <c:pt idx="2">
                  <c:v>99.371406528735434</c:v>
                </c:pt>
                <c:pt idx="3">
                  <c:v>100</c:v>
                </c:pt>
                <c:pt idx="4">
                  <c:v>100.14259093614581</c:v>
                </c:pt>
                <c:pt idx="5">
                  <c:v>99.729503742728468</c:v>
                </c:pt>
                <c:pt idx="6">
                  <c:v>99.729503742728468</c:v>
                </c:pt>
                <c:pt idx="7">
                  <c:v>101.31007774111704</c:v>
                </c:pt>
                <c:pt idx="8">
                  <c:v>99.554876504434446</c:v>
                </c:pt>
                <c:pt idx="9">
                  <c:v>98.948200860845702</c:v>
                </c:pt>
                <c:pt idx="10">
                  <c:v>102.78336940803925</c:v>
                </c:pt>
                <c:pt idx="11">
                  <c:v>102.53729445949539</c:v>
                </c:pt>
                <c:pt idx="12">
                  <c:v>101.50758874958697</c:v>
                </c:pt>
                <c:pt idx="13">
                  <c:v>101.86225313382994</c:v>
                </c:pt>
                <c:pt idx="14">
                  <c:v>100.47788303967855</c:v>
                </c:pt>
                <c:pt idx="15">
                  <c:v>102.21691751807293</c:v>
                </c:pt>
                <c:pt idx="16">
                  <c:v>100.55691172508563</c:v>
                </c:pt>
                <c:pt idx="17">
                  <c:v>100.85271563974408</c:v>
                </c:pt>
                <c:pt idx="18">
                  <c:v>97.611248204067834</c:v>
                </c:pt>
                <c:pt idx="19">
                  <c:v>100.55691172508563</c:v>
                </c:pt>
                <c:pt idx="20">
                  <c:v>100.55691172508563</c:v>
                </c:pt>
                <c:pt idx="21">
                  <c:v>97.393972011277043</c:v>
                </c:pt>
                <c:pt idx="22">
                  <c:v>99.384757730363788</c:v>
                </c:pt>
                <c:pt idx="23">
                  <c:v>98.402639890186705</c:v>
                </c:pt>
                <c:pt idx="24">
                  <c:v>101.99428477740619</c:v>
                </c:pt>
                <c:pt idx="25">
                  <c:v>99.699169531342974</c:v>
                </c:pt>
                <c:pt idx="26">
                  <c:v>99.186600961558497</c:v>
                </c:pt>
                <c:pt idx="27">
                  <c:v>99.186600961558497</c:v>
                </c:pt>
                <c:pt idx="28">
                  <c:v>99.082094413560029</c:v>
                </c:pt>
                <c:pt idx="29">
                  <c:v>97.609072808268692</c:v>
                </c:pt>
                <c:pt idx="30">
                  <c:v>96.951265804067788</c:v>
                </c:pt>
                <c:pt idx="31">
                  <c:v>96.201571237773408</c:v>
                </c:pt>
                <c:pt idx="32">
                  <c:v>96.817814566038749</c:v>
                </c:pt>
                <c:pt idx="33">
                  <c:v>96.893564619270109</c:v>
                </c:pt>
                <c:pt idx="34">
                  <c:v>96.893564619270109</c:v>
                </c:pt>
                <c:pt idx="35">
                  <c:v>94.891863550267999</c:v>
                </c:pt>
                <c:pt idx="36">
                  <c:v>96.728776581925672</c:v>
                </c:pt>
                <c:pt idx="37">
                  <c:v>94.781264637318429</c:v>
                </c:pt>
                <c:pt idx="38">
                  <c:v>93.323030850353405</c:v>
                </c:pt>
                <c:pt idx="39">
                  <c:v>95.542991541173137</c:v>
                </c:pt>
                <c:pt idx="40">
                  <c:v>94.449482824731888</c:v>
                </c:pt>
                <c:pt idx="41">
                  <c:v>94.449482824731888</c:v>
                </c:pt>
                <c:pt idx="42">
                  <c:v>97.88536154085655</c:v>
                </c:pt>
                <c:pt idx="43">
                  <c:v>97.116447674721883</c:v>
                </c:pt>
                <c:pt idx="44">
                  <c:v>95.911247021106078</c:v>
                </c:pt>
                <c:pt idx="45">
                  <c:v>97.800640705566792</c:v>
                </c:pt>
                <c:pt idx="46">
                  <c:v>96.921126469272394</c:v>
                </c:pt>
                <c:pt idx="47">
                  <c:v>96.653353851000574</c:v>
                </c:pt>
                <c:pt idx="48">
                  <c:v>96.653353851000574</c:v>
                </c:pt>
                <c:pt idx="49">
                  <c:v>97.008013603315533</c:v>
                </c:pt>
                <c:pt idx="50">
                  <c:v>96.373569428467363</c:v>
                </c:pt>
                <c:pt idx="51">
                  <c:v>94.901105956552712</c:v>
                </c:pt>
                <c:pt idx="52">
                  <c:v>94.669213894115629</c:v>
                </c:pt>
                <c:pt idx="53">
                  <c:v>96.680557980501661</c:v>
                </c:pt>
                <c:pt idx="54">
                  <c:v>94.901105956552712</c:v>
                </c:pt>
                <c:pt idx="55">
                  <c:v>94.901105956552712</c:v>
                </c:pt>
                <c:pt idx="56">
                  <c:v>96.164213650389399</c:v>
                </c:pt>
                <c:pt idx="57">
                  <c:v>96.16973341703212</c:v>
                </c:pt>
                <c:pt idx="58">
                  <c:v>98.11580103756711</c:v>
                </c:pt>
                <c:pt idx="59">
                  <c:v>98.049946321572875</c:v>
                </c:pt>
                <c:pt idx="60">
                  <c:v>96.320746974206855</c:v>
                </c:pt>
                <c:pt idx="61">
                  <c:v>97.830207861360662</c:v>
                </c:pt>
                <c:pt idx="62">
                  <c:v>97.830207861360662</c:v>
                </c:pt>
                <c:pt idx="63">
                  <c:v>97.368255338059242</c:v>
                </c:pt>
                <c:pt idx="64">
                  <c:v>97.876584297747939</c:v>
                </c:pt>
                <c:pt idx="65">
                  <c:v>95.756007174324751</c:v>
                </c:pt>
                <c:pt idx="66">
                  <c:v>98.65306186019302</c:v>
                </c:pt>
                <c:pt idx="67">
                  <c:v>97.842552468257153</c:v>
                </c:pt>
                <c:pt idx="68">
                  <c:v>97.714995030848343</c:v>
                </c:pt>
                <c:pt idx="69">
                  <c:v>97.714995030848343</c:v>
                </c:pt>
                <c:pt idx="70">
                  <c:v>99.33061389698284</c:v>
                </c:pt>
                <c:pt idx="71">
                  <c:v>99.696219416479849</c:v>
                </c:pt>
                <c:pt idx="72">
                  <c:v>99.596957941513111</c:v>
                </c:pt>
                <c:pt idx="73">
                  <c:v>98.726004903085226</c:v>
                </c:pt>
                <c:pt idx="74">
                  <c:v>99.195478146541006</c:v>
                </c:pt>
                <c:pt idx="75">
                  <c:v>99.195478146541006</c:v>
                </c:pt>
                <c:pt idx="76">
                  <c:v>99.195478146541006</c:v>
                </c:pt>
                <c:pt idx="77">
                  <c:v>99.195478146541006</c:v>
                </c:pt>
                <c:pt idx="78">
                  <c:v>99.533449957750548</c:v>
                </c:pt>
                <c:pt idx="79">
                  <c:v>101.31766151248274</c:v>
                </c:pt>
                <c:pt idx="80">
                  <c:v>101.89303691791478</c:v>
                </c:pt>
                <c:pt idx="81">
                  <c:v>101.95079488907241</c:v>
                </c:pt>
                <c:pt idx="82">
                  <c:v>101.40342812525572</c:v>
                </c:pt>
                <c:pt idx="83">
                  <c:v>101.40342812525572</c:v>
                </c:pt>
                <c:pt idx="84">
                  <c:v>101.90909933393741</c:v>
                </c:pt>
                <c:pt idx="85">
                  <c:v>102.66689082596898</c:v>
                </c:pt>
                <c:pt idx="86">
                  <c:v>99.784956386654272</c:v>
                </c:pt>
                <c:pt idx="87">
                  <c:v>101.77154685077707</c:v>
                </c:pt>
                <c:pt idx="88">
                  <c:v>101.54656714955047</c:v>
                </c:pt>
                <c:pt idx="89">
                  <c:v>101.82352841721246</c:v>
                </c:pt>
                <c:pt idx="90">
                  <c:v>101.61119888550024</c:v>
                </c:pt>
                <c:pt idx="91">
                  <c:v>101.43939027713719</c:v>
                </c:pt>
                <c:pt idx="92">
                  <c:v>101.82352841721246</c:v>
                </c:pt>
                <c:pt idx="93">
                  <c:v>100.42529326611803</c:v>
                </c:pt>
                <c:pt idx="94">
                  <c:v>100.45887511074945</c:v>
                </c:pt>
                <c:pt idx="95">
                  <c:v>100.56663838392758</c:v>
                </c:pt>
                <c:pt idx="96">
                  <c:v>100.47145421395615</c:v>
                </c:pt>
                <c:pt idx="97">
                  <c:v>100.42529326611803</c:v>
                </c:pt>
                <c:pt idx="98">
                  <c:v>101.16639273844891</c:v>
                </c:pt>
                <c:pt idx="99">
                  <c:v>102.664433751611</c:v>
                </c:pt>
                <c:pt idx="100">
                  <c:v>101.265062128739</c:v>
                </c:pt>
                <c:pt idx="101">
                  <c:v>100.61816901700209</c:v>
                </c:pt>
                <c:pt idx="102">
                  <c:v>102.52415739666259</c:v>
                </c:pt>
                <c:pt idx="103">
                  <c:v>101.265062128739</c:v>
                </c:pt>
                <c:pt idx="104">
                  <c:v>101.41027677714646</c:v>
                </c:pt>
                <c:pt idx="105">
                  <c:v>103.06445305612073</c:v>
                </c:pt>
                <c:pt idx="106">
                  <c:v>100.88974005280411</c:v>
                </c:pt>
                <c:pt idx="107">
                  <c:v>100.11053714777134</c:v>
                </c:pt>
                <c:pt idx="108">
                  <c:v>98.883085013959303</c:v>
                </c:pt>
                <c:pt idx="109">
                  <c:v>100.0764697085712</c:v>
                </c:pt>
                <c:pt idx="110">
                  <c:v>100.02879380264133</c:v>
                </c:pt>
                <c:pt idx="111">
                  <c:v>99.20797477935028</c:v>
                </c:pt>
                <c:pt idx="112">
                  <c:v>100.57886448163519</c:v>
                </c:pt>
                <c:pt idx="113">
                  <c:v>99.748790226818159</c:v>
                </c:pt>
                <c:pt idx="114">
                  <c:v>100.99922716677321</c:v>
                </c:pt>
                <c:pt idx="115">
                  <c:v>99.653480580630429</c:v>
                </c:pt>
                <c:pt idx="116">
                  <c:v>102.48288938554435</c:v>
                </c:pt>
                <c:pt idx="117">
                  <c:v>100.15019304361475</c:v>
                </c:pt>
                <c:pt idx="118">
                  <c:v>100.99922716677321</c:v>
                </c:pt>
                <c:pt idx="119">
                  <c:v>102.15053343698297</c:v>
                </c:pt>
                <c:pt idx="120">
                  <c:v>102.69617223265767</c:v>
                </c:pt>
                <c:pt idx="121">
                  <c:v>101.09468221339277</c:v>
                </c:pt>
                <c:pt idx="122">
                  <c:v>101.35409127857309</c:v>
                </c:pt>
                <c:pt idx="123">
                  <c:v>106.35653976962625</c:v>
                </c:pt>
                <c:pt idx="124">
                  <c:v>101.09468221339277</c:v>
                </c:pt>
                <c:pt idx="125">
                  <c:v>102.3288225696642</c:v>
                </c:pt>
                <c:pt idx="126">
                  <c:v>107.28638015634385</c:v>
                </c:pt>
                <c:pt idx="127">
                  <c:v>109.24468176725907</c:v>
                </c:pt>
                <c:pt idx="128">
                  <c:v>105.49966576658809</c:v>
                </c:pt>
                <c:pt idx="129">
                  <c:v>108.37724435363796</c:v>
                </c:pt>
                <c:pt idx="130">
                  <c:v>108.27675013268242</c:v>
                </c:pt>
                <c:pt idx="131">
                  <c:v>107.51932141553679</c:v>
                </c:pt>
                <c:pt idx="132">
                  <c:v>107.84557932020218</c:v>
                </c:pt>
                <c:pt idx="133">
                  <c:v>108.51135367692859</c:v>
                </c:pt>
                <c:pt idx="134">
                  <c:v>105.40499907652944</c:v>
                </c:pt>
                <c:pt idx="135">
                  <c:v>105.70999055413921</c:v>
                </c:pt>
                <c:pt idx="136">
                  <c:v>104.68795230271326</c:v>
                </c:pt>
                <c:pt idx="137">
                  <c:v>104.38164210263741</c:v>
                </c:pt>
                <c:pt idx="138">
                  <c:v>105.70999055413921</c:v>
                </c:pt>
                <c:pt idx="139">
                  <c:v>104.80625281018118</c:v>
                </c:pt>
                <c:pt idx="140">
                  <c:v>104.80625281018118</c:v>
                </c:pt>
                <c:pt idx="141">
                  <c:v>109.27500566286045</c:v>
                </c:pt>
                <c:pt idx="142">
                  <c:v>111.40702544407412</c:v>
                </c:pt>
                <c:pt idx="143">
                  <c:v>112.10135698055083</c:v>
                </c:pt>
                <c:pt idx="144">
                  <c:v>114.80716920677754</c:v>
                </c:pt>
                <c:pt idx="145">
                  <c:v>111.29655827259185</c:v>
                </c:pt>
                <c:pt idx="146">
                  <c:v>112.21182415203309</c:v>
                </c:pt>
                <c:pt idx="147">
                  <c:v>115.61075823174136</c:v>
                </c:pt>
                <c:pt idx="148">
                  <c:v>112.48985397874137</c:v>
                </c:pt>
                <c:pt idx="149">
                  <c:v>112.66186576450032</c:v>
                </c:pt>
                <c:pt idx="150">
                  <c:v>111.41388661189059</c:v>
                </c:pt>
                <c:pt idx="151">
                  <c:v>108.23877162915356</c:v>
                </c:pt>
                <c:pt idx="152">
                  <c:v>112.29566431939887</c:v>
                </c:pt>
                <c:pt idx="153">
                  <c:v>111.41388661189059</c:v>
                </c:pt>
                <c:pt idx="154">
                  <c:v>108.14299091552559</c:v>
                </c:pt>
                <c:pt idx="155">
                  <c:v>106.95174895873996</c:v>
                </c:pt>
                <c:pt idx="156">
                  <c:v>108.4707166928044</c:v>
                </c:pt>
                <c:pt idx="157">
                  <c:v>111.39253655566621</c:v>
                </c:pt>
                <c:pt idx="158">
                  <c:v>113.2805107216432</c:v>
                </c:pt>
                <c:pt idx="159">
                  <c:v>108.4707166928044</c:v>
                </c:pt>
                <c:pt idx="160">
                  <c:v>111.39253655566621</c:v>
                </c:pt>
                <c:pt idx="161">
                  <c:v>112.40525506156797</c:v>
                </c:pt>
                <c:pt idx="162">
                  <c:v>111.53393417020109</c:v>
                </c:pt>
                <c:pt idx="163">
                  <c:v>108.49746332028064</c:v>
                </c:pt>
                <c:pt idx="164">
                  <c:v>108.89101130679104</c:v>
                </c:pt>
                <c:pt idx="165">
                  <c:v>107.04477021502471</c:v>
                </c:pt>
                <c:pt idx="166">
                  <c:v>110.05635699623079</c:v>
                </c:pt>
                <c:pt idx="167">
                  <c:v>108.89101130679104</c:v>
                </c:pt>
                <c:pt idx="168">
                  <c:v>105.18931477844686</c:v>
                </c:pt>
                <c:pt idx="169">
                  <c:v>107.71073188460858</c:v>
                </c:pt>
                <c:pt idx="170">
                  <c:v>109.53877269994081</c:v>
                </c:pt>
                <c:pt idx="171">
                  <c:v>113.49888746882704</c:v>
                </c:pt>
                <c:pt idx="172">
                  <c:v>114.80188855361703</c:v>
                </c:pt>
                <c:pt idx="173">
                  <c:v>110.5246779766693</c:v>
                </c:pt>
                <c:pt idx="174">
                  <c:v>113.49888746882704</c:v>
                </c:pt>
                <c:pt idx="175">
                  <c:v>116.21409750359035</c:v>
                </c:pt>
                <c:pt idx="176">
                  <c:v>115.71045826097614</c:v>
                </c:pt>
                <c:pt idx="177">
                  <c:v>116.11043399052519</c:v>
                </c:pt>
                <c:pt idx="178">
                  <c:v>115.43890959112832</c:v>
                </c:pt>
                <c:pt idx="179">
                  <c:v>110.65093771946533</c:v>
                </c:pt>
                <c:pt idx="180">
                  <c:v>115.71045826097614</c:v>
                </c:pt>
                <c:pt idx="181">
                  <c:v>115.38542022388427</c:v>
                </c:pt>
                <c:pt idx="182">
                  <c:v>110.99620388728545</c:v>
                </c:pt>
                <c:pt idx="183">
                  <c:v>114.92361671670186</c:v>
                </c:pt>
                <c:pt idx="184">
                  <c:v>117.50088585014407</c:v>
                </c:pt>
                <c:pt idx="185">
                  <c:v>120.17266462197989</c:v>
                </c:pt>
                <c:pt idx="186">
                  <c:v>117.49184934934252</c:v>
                </c:pt>
                <c:pt idx="187">
                  <c:v>117.50088585014407</c:v>
                </c:pt>
                <c:pt idx="188">
                  <c:v>117.56925921522992</c:v>
                </c:pt>
                <c:pt idx="189">
                  <c:v>119.16444702631949</c:v>
                </c:pt>
                <c:pt idx="190">
                  <c:v>117.35495923191058</c:v>
                </c:pt>
                <c:pt idx="191">
                  <c:v>115.50882151451503</c:v>
                </c:pt>
                <c:pt idx="192">
                  <c:v>114.14827532568758</c:v>
                </c:pt>
                <c:pt idx="193">
                  <c:v>117.21326068624219</c:v>
                </c:pt>
                <c:pt idx="194">
                  <c:v>115.34180057722634</c:v>
                </c:pt>
                <c:pt idx="195">
                  <c:v>116.85889110021073</c:v>
                </c:pt>
                <c:pt idx="196">
                  <c:v>119.55585491506132</c:v>
                </c:pt>
                <c:pt idx="197">
                  <c:v>121.44525987723662</c:v>
                </c:pt>
                <c:pt idx="198">
                  <c:v>121.54065196114979</c:v>
                </c:pt>
                <c:pt idx="199">
                  <c:v>119.96647103402717</c:v>
                </c:pt>
                <c:pt idx="200">
                  <c:v>117.47740167959104</c:v>
                </c:pt>
                <c:pt idx="201">
                  <c:v>117.2320017506901</c:v>
                </c:pt>
                <c:pt idx="202">
                  <c:v>113.45984489194402</c:v>
                </c:pt>
                <c:pt idx="203">
                  <c:v>114.09510109133379</c:v>
                </c:pt>
                <c:pt idx="204">
                  <c:v>118.46843542064667</c:v>
                </c:pt>
                <c:pt idx="205">
                  <c:v>125.92772265805488</c:v>
                </c:pt>
                <c:pt idx="206">
                  <c:v>124.25802455428899</c:v>
                </c:pt>
                <c:pt idx="207">
                  <c:v>124.61845456105573</c:v>
                </c:pt>
                <c:pt idx="208">
                  <c:v>126.04934199967322</c:v>
                </c:pt>
                <c:pt idx="209">
                  <c:v>122.07289057483862</c:v>
                </c:pt>
                <c:pt idx="210">
                  <c:v>122.03213111936594</c:v>
                </c:pt>
                <c:pt idx="211">
                  <c:v>122.92745014223576</c:v>
                </c:pt>
                <c:pt idx="212">
                  <c:v>125.99117701904856</c:v>
                </c:pt>
                <c:pt idx="213">
                  <c:v>124.27398738724747</c:v>
                </c:pt>
                <c:pt idx="214">
                  <c:v>125.67519252956589</c:v>
                </c:pt>
                <c:pt idx="215">
                  <c:v>123.00891419146325</c:v>
                </c:pt>
                <c:pt idx="216">
                  <c:v>128.64103788949353</c:v>
                </c:pt>
                <c:pt idx="217">
                  <c:v>124.75416132655673</c:v>
                </c:pt>
                <c:pt idx="218">
                  <c:v>120.68798491707554</c:v>
                </c:pt>
                <c:pt idx="219">
                  <c:v>120.59119923646327</c:v>
                </c:pt>
                <c:pt idx="220">
                  <c:v>122.69774195357471</c:v>
                </c:pt>
                <c:pt idx="221">
                  <c:v>120.34369867723075</c:v>
                </c:pt>
                <c:pt idx="222">
                  <c:v>121.82252886192487</c:v>
                </c:pt>
                <c:pt idx="223">
                  <c:v>127.82019034630322</c:v>
                </c:pt>
                <c:pt idx="224">
                  <c:v>124.91900386780401</c:v>
                </c:pt>
                <c:pt idx="225">
                  <c:v>122.26713499714819</c:v>
                </c:pt>
                <c:pt idx="226">
                  <c:v>123.12412133863765</c:v>
                </c:pt>
                <c:pt idx="227">
                  <c:v>122.97710648712339</c:v>
                </c:pt>
                <c:pt idx="228">
                  <c:v>121.27084664683971</c:v>
                </c:pt>
                <c:pt idx="229">
                  <c:v>120.36798059166415</c:v>
                </c:pt>
                <c:pt idx="230">
                  <c:v>121.66480644486151</c:v>
                </c:pt>
                <c:pt idx="231">
                  <c:v>121.3174061428342</c:v>
                </c:pt>
                <c:pt idx="232">
                  <c:v>123.56240307326729</c:v>
                </c:pt>
                <c:pt idx="233">
                  <c:v>126.19585972981139</c:v>
                </c:pt>
                <c:pt idx="234">
                  <c:v>124.2923498097565</c:v>
                </c:pt>
                <c:pt idx="235">
                  <c:v>122.09474495180993</c:v>
                </c:pt>
                <c:pt idx="236">
                  <c:v>116.97296815200912</c:v>
                </c:pt>
                <c:pt idx="237">
                  <c:v>118.40586024235776</c:v>
                </c:pt>
                <c:pt idx="238">
                  <c:v>117.37245969108815</c:v>
                </c:pt>
                <c:pt idx="239">
                  <c:v>117.68083993681674</c:v>
                </c:pt>
                <c:pt idx="240">
                  <c:v>119.47184270927052</c:v>
                </c:pt>
                <c:pt idx="241">
                  <c:v>118.13421411923487</c:v>
                </c:pt>
                <c:pt idx="242">
                  <c:v>117.71947450677726</c:v>
                </c:pt>
                <c:pt idx="243">
                  <c:v>117.27173455424391</c:v>
                </c:pt>
                <c:pt idx="244">
                  <c:v>113.80008280894219</c:v>
                </c:pt>
                <c:pt idx="245">
                  <c:v>115.82925068379539</c:v>
                </c:pt>
                <c:pt idx="246">
                  <c:v>115.31384324208882</c:v>
                </c:pt>
                <c:pt idx="247">
                  <c:v>114.08789030691604</c:v>
                </c:pt>
                <c:pt idx="248">
                  <c:v>113.36252418711766</c:v>
                </c:pt>
                <c:pt idx="249">
                  <c:v>114.9510275931973</c:v>
                </c:pt>
                <c:pt idx="250">
                  <c:v>114.29659932558737</c:v>
                </c:pt>
                <c:pt idx="251">
                  <c:v>112.33731824329377</c:v>
                </c:pt>
                <c:pt idx="252">
                  <c:v>113.3877243646823</c:v>
                </c:pt>
                <c:pt idx="253">
                  <c:v>113.78661694582732</c:v>
                </c:pt>
                <c:pt idx="254">
                  <c:v>113.92333681200536</c:v>
                </c:pt>
                <c:pt idx="255">
                  <c:v>109.65639153546255</c:v>
                </c:pt>
                <c:pt idx="256">
                  <c:v>110.00238998901493</c:v>
                </c:pt>
                <c:pt idx="257">
                  <c:v>112.44772123693348</c:v>
                </c:pt>
                <c:pt idx="258">
                  <c:v>117.56325623234454</c:v>
                </c:pt>
                <c:pt idx="259">
                  <c:v>110.42360863803785</c:v>
                </c:pt>
                <c:pt idx="260">
                  <c:v>112.44772123693348</c:v>
                </c:pt>
                <c:pt idx="261">
                  <c:v>114.98615773627824</c:v>
                </c:pt>
                <c:pt idx="262">
                  <c:v>113.14364468821523</c:v>
                </c:pt>
                <c:pt idx="263">
                  <c:v>113.1256558245029</c:v>
                </c:pt>
                <c:pt idx="264">
                  <c:v>113.19339629826504</c:v>
                </c:pt>
                <c:pt idx="265">
                  <c:v>113.30386113961154</c:v>
                </c:pt>
                <c:pt idx="266">
                  <c:v>113.14364468821523</c:v>
                </c:pt>
                <c:pt idx="267">
                  <c:v>113.16826335533706</c:v>
                </c:pt>
                <c:pt idx="268">
                  <c:v>116.0110495865321</c:v>
                </c:pt>
                <c:pt idx="269">
                  <c:v>126.77345008212066</c:v>
                </c:pt>
                <c:pt idx="270">
                  <c:v>130.34305446672718</c:v>
                </c:pt>
                <c:pt idx="271">
                  <c:v>126.72170927196034</c:v>
                </c:pt>
                <c:pt idx="272">
                  <c:v>123.43356086952281</c:v>
                </c:pt>
                <c:pt idx="273">
                  <c:v>127.06466548380672</c:v>
                </c:pt>
                <c:pt idx="274">
                  <c:v>126.72170927196034</c:v>
                </c:pt>
                <c:pt idx="275">
                  <c:v>124.45960964975528</c:v>
                </c:pt>
                <c:pt idx="276">
                  <c:v>128.20623236748713</c:v>
                </c:pt>
                <c:pt idx="277">
                  <c:v>128.33034396099742</c:v>
                </c:pt>
                <c:pt idx="278">
                  <c:v>125.42889914202195</c:v>
                </c:pt>
                <c:pt idx="279">
                  <c:v>128.91260581645878</c:v>
                </c:pt>
                <c:pt idx="280">
                  <c:v>128.20623236748713</c:v>
                </c:pt>
                <c:pt idx="281">
                  <c:v>128.68083939085483</c:v>
                </c:pt>
                <c:pt idx="282">
                  <c:v>137.59212378866863</c:v>
                </c:pt>
                <c:pt idx="283">
                  <c:v>137.78377218871685</c:v>
                </c:pt>
                <c:pt idx="284">
                  <c:v>136.63430790703333</c:v>
                </c:pt>
                <c:pt idx="285">
                  <c:v>138.07042430726705</c:v>
                </c:pt>
                <c:pt idx="286">
                  <c:v>143.34620865147079</c:v>
                </c:pt>
                <c:pt idx="287">
                  <c:v>137.71235837633628</c:v>
                </c:pt>
                <c:pt idx="288">
                  <c:v>138.07042430726705</c:v>
                </c:pt>
                <c:pt idx="289">
                  <c:v>143.36369100779547</c:v>
                </c:pt>
                <c:pt idx="290">
                  <c:v>139.36928998835759</c:v>
                </c:pt>
                <c:pt idx="291">
                  <c:v>140.80818309972233</c:v>
                </c:pt>
                <c:pt idx="292">
                  <c:v>144.47098249224709</c:v>
                </c:pt>
                <c:pt idx="293">
                  <c:v>141.05917575747822</c:v>
                </c:pt>
                <c:pt idx="294">
                  <c:v>140.80818309972233</c:v>
                </c:pt>
                <c:pt idx="295">
                  <c:v>144.29212891280918</c:v>
                </c:pt>
                <c:pt idx="296">
                  <c:v>141.60392114497949</c:v>
                </c:pt>
                <c:pt idx="297">
                  <c:v>143.48635438842371</c:v>
                </c:pt>
                <c:pt idx="298">
                  <c:v>144.52337743321337</c:v>
                </c:pt>
                <c:pt idx="299">
                  <c:v>152.50405960706033</c:v>
                </c:pt>
                <c:pt idx="300">
                  <c:v>154.56035381331557</c:v>
                </c:pt>
                <c:pt idx="301">
                  <c:v>152.50405960706033</c:v>
                </c:pt>
                <c:pt idx="302">
                  <c:v>152.50405960706033</c:v>
                </c:pt>
                <c:pt idx="303">
                  <c:v>149.62699529129435</c:v>
                </c:pt>
                <c:pt idx="304">
                  <c:v>149.42073963498973</c:v>
                </c:pt>
                <c:pt idx="305">
                  <c:v>150.36817852377808</c:v>
                </c:pt>
                <c:pt idx="306">
                  <c:v>149.45328496992246</c:v>
                </c:pt>
                <c:pt idx="307">
                  <c:v>149.60587712976837</c:v>
                </c:pt>
                <c:pt idx="308">
                  <c:v>149.74275947779648</c:v>
                </c:pt>
                <c:pt idx="309">
                  <c:v>149.81120065181051</c:v>
                </c:pt>
                <c:pt idx="310">
                  <c:v>149.77698006480347</c:v>
                </c:pt>
                <c:pt idx="311">
                  <c:v>149.75986977129998</c:v>
                </c:pt>
                <c:pt idx="312">
                  <c:v>157.64617932209083</c:v>
                </c:pt>
                <c:pt idx="313">
                  <c:v>156.01521998877419</c:v>
                </c:pt>
                <c:pt idx="314">
                  <c:v>157.29261170983537</c:v>
                </c:pt>
                <c:pt idx="315">
                  <c:v>152.73277311378266</c:v>
                </c:pt>
                <c:pt idx="316">
                  <c:v>156.43496569636187</c:v>
                </c:pt>
                <c:pt idx="317">
                  <c:v>156.43496569636187</c:v>
                </c:pt>
                <c:pt idx="318">
                  <c:v>156.11244940882972</c:v>
                </c:pt>
                <c:pt idx="319">
                  <c:v>149.49949157158494</c:v>
                </c:pt>
                <c:pt idx="320">
                  <c:v>148.47654018215133</c:v>
                </c:pt>
                <c:pt idx="321">
                  <c:v>147.24231836802602</c:v>
                </c:pt>
                <c:pt idx="322">
                  <c:v>148.47654018215133</c:v>
                </c:pt>
                <c:pt idx="323">
                  <c:v>148.47654018215133</c:v>
                </c:pt>
                <c:pt idx="324">
                  <c:v>147.4867713942914</c:v>
                </c:pt>
                <c:pt idx="325">
                  <c:v>149.74565498387756</c:v>
                </c:pt>
                <c:pt idx="326">
                  <c:v>146.46169184506209</c:v>
                </c:pt>
                <c:pt idx="327">
                  <c:v>148.94288919609491</c:v>
                </c:pt>
                <c:pt idx="328">
                  <c:v>149.2911002427843</c:v>
                </c:pt>
                <c:pt idx="329">
                  <c:v>148.04659745890456</c:v>
                </c:pt>
                <c:pt idx="330">
                  <c:v>148.04659745890456</c:v>
                </c:pt>
                <c:pt idx="331">
                  <c:v>149.30051264004712</c:v>
                </c:pt>
                <c:pt idx="332">
                  <c:v>142.92318698024062</c:v>
                </c:pt>
                <c:pt idx="333">
                  <c:v>141.21819040572439</c:v>
                </c:pt>
                <c:pt idx="334">
                  <c:v>142.01838161468922</c:v>
                </c:pt>
                <c:pt idx="335">
                  <c:v>145.0040041981577</c:v>
                </c:pt>
              </c:numCache>
            </c:numRef>
          </c:val>
          <c:smooth val="0"/>
          <c:extLst>
            <c:ext xmlns:c16="http://schemas.microsoft.com/office/drawing/2014/chart" uri="{C3380CC4-5D6E-409C-BE32-E72D297353CC}">
              <c16:uniqueId val="{00000003-6340-4482-917E-7E18B97C6902}"/>
            </c:ext>
          </c:extLst>
        </c:ser>
        <c:ser>
          <c:idx val="4"/>
          <c:order val="4"/>
          <c:tx>
            <c:strRef>
              <c:f>'BBG Share Global ANZ _SP Value '!$JE$3</c:f>
              <c:strCache>
                <c:ptCount val="1"/>
                <c:pt idx="0">
                  <c:v>Tech Enabled IT</c:v>
                </c:pt>
              </c:strCache>
            </c:strRef>
          </c:tx>
          <c:spPr>
            <a:ln w="28575" cap="rnd">
              <a:solidFill>
                <a:srgbClr val="D17C43"/>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'!$JE$4:$JE$339</c:f>
              <c:numCache>
                <c:formatCode>0.0</c:formatCode>
                <c:ptCount val="336"/>
                <c:pt idx="0">
                  <c:v>100</c:v>
                </c:pt>
                <c:pt idx="1">
                  <c:v>98.543963491776623</c:v>
                </c:pt>
                <c:pt idx="2">
                  <c:v>93.682843291671958</c:v>
                </c:pt>
                <c:pt idx="3">
                  <c:v>98.543963491776623</c:v>
                </c:pt>
                <c:pt idx="4">
                  <c:v>98.218072472671992</c:v>
                </c:pt>
                <c:pt idx="5">
                  <c:v>96.584811769601828</c:v>
                </c:pt>
                <c:pt idx="6">
                  <c:v>96.584811769601828</c:v>
                </c:pt>
                <c:pt idx="7">
                  <c:v>101.42463542889341</c:v>
                </c:pt>
                <c:pt idx="8">
                  <c:v>101.94476069100619</c:v>
                </c:pt>
                <c:pt idx="9">
                  <c:v>98.615119247588979</c:v>
                </c:pt>
                <c:pt idx="10">
                  <c:v>97.551108904971059</c:v>
                </c:pt>
                <c:pt idx="11">
                  <c:v>99.684351546110776</c:v>
                </c:pt>
                <c:pt idx="12">
                  <c:v>97.669545335384484</c:v>
                </c:pt>
                <c:pt idx="13">
                  <c:v>97.418844076050604</c:v>
                </c:pt>
                <c:pt idx="14">
                  <c:v>95.654739124658192</c:v>
                </c:pt>
                <c:pt idx="15">
                  <c:v>97.341440298600759</c:v>
                </c:pt>
                <c:pt idx="16">
                  <c:v>96.639019554959361</c:v>
                </c:pt>
                <c:pt idx="17">
                  <c:v>102.60809435199761</c:v>
                </c:pt>
                <c:pt idx="18">
                  <c:v>105.54259488656309</c:v>
                </c:pt>
                <c:pt idx="19">
                  <c:v>102.36328934203462</c:v>
                </c:pt>
                <c:pt idx="20">
                  <c:v>102.36328934203462</c:v>
                </c:pt>
                <c:pt idx="21">
                  <c:v>100.10947557316672</c:v>
                </c:pt>
                <c:pt idx="22">
                  <c:v>97.473579170348557</c:v>
                </c:pt>
                <c:pt idx="23">
                  <c:v>94.7089929007916</c:v>
                </c:pt>
                <c:pt idx="24">
                  <c:v>101.94376762244995</c:v>
                </c:pt>
                <c:pt idx="25">
                  <c:v>95.663380415786435</c:v>
                </c:pt>
                <c:pt idx="26">
                  <c:v>96.274681298223101</c:v>
                </c:pt>
                <c:pt idx="27">
                  <c:v>96.274681298223101</c:v>
                </c:pt>
                <c:pt idx="28">
                  <c:v>95.157592332329912</c:v>
                </c:pt>
                <c:pt idx="29">
                  <c:v>95.065080818389134</c:v>
                </c:pt>
                <c:pt idx="30">
                  <c:v>92.705421861473752</c:v>
                </c:pt>
                <c:pt idx="31">
                  <c:v>94.481807739900063</c:v>
                </c:pt>
                <c:pt idx="32">
                  <c:v>94.069506177723127</c:v>
                </c:pt>
                <c:pt idx="33">
                  <c:v>94.069506177723127</c:v>
                </c:pt>
                <c:pt idx="34">
                  <c:v>94.069506177723127</c:v>
                </c:pt>
                <c:pt idx="35">
                  <c:v>86.978291626845305</c:v>
                </c:pt>
                <c:pt idx="36">
                  <c:v>86.452847593677859</c:v>
                </c:pt>
                <c:pt idx="37">
                  <c:v>85.025767995269575</c:v>
                </c:pt>
                <c:pt idx="38">
                  <c:v>85.570443348094614</c:v>
                </c:pt>
                <c:pt idx="39">
                  <c:v>82.363678005608477</c:v>
                </c:pt>
                <c:pt idx="40">
                  <c:v>84.948910608420732</c:v>
                </c:pt>
                <c:pt idx="41">
                  <c:v>84.948910608420732</c:v>
                </c:pt>
                <c:pt idx="42">
                  <c:v>82.305662870725598</c:v>
                </c:pt>
                <c:pt idx="43">
                  <c:v>87.554602564788439</c:v>
                </c:pt>
                <c:pt idx="44">
                  <c:v>82.638927745624429</c:v>
                </c:pt>
                <c:pt idx="45">
                  <c:v>88.272927757600513</c:v>
                </c:pt>
                <c:pt idx="46">
                  <c:v>87.226773926231317</c:v>
                </c:pt>
                <c:pt idx="47">
                  <c:v>86.762822434514845</c:v>
                </c:pt>
                <c:pt idx="48">
                  <c:v>86.762822434514845</c:v>
                </c:pt>
                <c:pt idx="49">
                  <c:v>91.17950712350077</c:v>
                </c:pt>
                <c:pt idx="50">
                  <c:v>90.61334845824382</c:v>
                </c:pt>
                <c:pt idx="51">
                  <c:v>87.229120207225463</c:v>
                </c:pt>
                <c:pt idx="52">
                  <c:v>87.824462670788392</c:v>
                </c:pt>
                <c:pt idx="53">
                  <c:v>89.238512536044254</c:v>
                </c:pt>
                <c:pt idx="54">
                  <c:v>87.923683258748383</c:v>
                </c:pt>
                <c:pt idx="55">
                  <c:v>87.923683258748383</c:v>
                </c:pt>
                <c:pt idx="56">
                  <c:v>88.364792771963124</c:v>
                </c:pt>
                <c:pt idx="57">
                  <c:v>87.719127368316293</c:v>
                </c:pt>
                <c:pt idx="58">
                  <c:v>89.412984844463608</c:v>
                </c:pt>
                <c:pt idx="59">
                  <c:v>88.932061865452127</c:v>
                </c:pt>
                <c:pt idx="60">
                  <c:v>87.868979509093293</c:v>
                </c:pt>
                <c:pt idx="61">
                  <c:v>89.084827782522055</c:v>
                </c:pt>
                <c:pt idx="62">
                  <c:v>89.084827782522055</c:v>
                </c:pt>
                <c:pt idx="63">
                  <c:v>87.003468984043735</c:v>
                </c:pt>
                <c:pt idx="64">
                  <c:v>88.052554076829807</c:v>
                </c:pt>
                <c:pt idx="65">
                  <c:v>87.552044277406978</c:v>
                </c:pt>
                <c:pt idx="66">
                  <c:v>93.455434868292087</c:v>
                </c:pt>
                <c:pt idx="67">
                  <c:v>89.053999615780839</c:v>
                </c:pt>
                <c:pt idx="68">
                  <c:v>89.181383618058078</c:v>
                </c:pt>
                <c:pt idx="69">
                  <c:v>89.181383618058078</c:v>
                </c:pt>
                <c:pt idx="70">
                  <c:v>86.91482154630134</c:v>
                </c:pt>
                <c:pt idx="71">
                  <c:v>87.562611710024584</c:v>
                </c:pt>
                <c:pt idx="72">
                  <c:v>85.218094549935358</c:v>
                </c:pt>
                <c:pt idx="73">
                  <c:v>81.7164228205082</c:v>
                </c:pt>
                <c:pt idx="74">
                  <c:v>85.218094549935358</c:v>
                </c:pt>
                <c:pt idx="75">
                  <c:v>85.218094549935358</c:v>
                </c:pt>
                <c:pt idx="76">
                  <c:v>85.218094549935358</c:v>
                </c:pt>
                <c:pt idx="77">
                  <c:v>85.218094549935358</c:v>
                </c:pt>
                <c:pt idx="78">
                  <c:v>82.147791035462944</c:v>
                </c:pt>
                <c:pt idx="79">
                  <c:v>84.917153428269316</c:v>
                </c:pt>
                <c:pt idx="80">
                  <c:v>86.697645325080543</c:v>
                </c:pt>
                <c:pt idx="81">
                  <c:v>88.057890655958715</c:v>
                </c:pt>
                <c:pt idx="82">
                  <c:v>87.444158276973525</c:v>
                </c:pt>
                <c:pt idx="83">
                  <c:v>87.444158276973525</c:v>
                </c:pt>
                <c:pt idx="84">
                  <c:v>85.956154317784879</c:v>
                </c:pt>
                <c:pt idx="85">
                  <c:v>85.037937327003505</c:v>
                </c:pt>
                <c:pt idx="86">
                  <c:v>85.462108990122942</c:v>
                </c:pt>
                <c:pt idx="87">
                  <c:v>86.325112957878872</c:v>
                </c:pt>
                <c:pt idx="88">
                  <c:v>84.382254545270825</c:v>
                </c:pt>
                <c:pt idx="89">
                  <c:v>85.91637405779214</c:v>
                </c:pt>
                <c:pt idx="90">
                  <c:v>84.875003951694254</c:v>
                </c:pt>
                <c:pt idx="91">
                  <c:v>83.466882840174065</c:v>
                </c:pt>
                <c:pt idx="92">
                  <c:v>84.875003951694254</c:v>
                </c:pt>
                <c:pt idx="93">
                  <c:v>83.414776430773685</c:v>
                </c:pt>
                <c:pt idx="94">
                  <c:v>87.731099067916716</c:v>
                </c:pt>
                <c:pt idx="95">
                  <c:v>90.037511985621677</c:v>
                </c:pt>
                <c:pt idx="96">
                  <c:v>84.875003951694254</c:v>
                </c:pt>
                <c:pt idx="97">
                  <c:v>87.274936244119402</c:v>
                </c:pt>
                <c:pt idx="98">
                  <c:v>85.897719615422659</c:v>
                </c:pt>
                <c:pt idx="99">
                  <c:v>87.430541866992058</c:v>
                </c:pt>
                <c:pt idx="100">
                  <c:v>91.883309186010109</c:v>
                </c:pt>
                <c:pt idx="101">
                  <c:v>90.034150161170061</c:v>
                </c:pt>
                <c:pt idx="102">
                  <c:v>92.128403739677566</c:v>
                </c:pt>
                <c:pt idx="103">
                  <c:v>89.462701257099468</c:v>
                </c:pt>
                <c:pt idx="104">
                  <c:v>92.128403739677566</c:v>
                </c:pt>
                <c:pt idx="105">
                  <c:v>91.485299025914415</c:v>
                </c:pt>
                <c:pt idx="106">
                  <c:v>93.540125473711043</c:v>
                </c:pt>
                <c:pt idx="107">
                  <c:v>76.845481513374324</c:v>
                </c:pt>
                <c:pt idx="108">
                  <c:v>74.683987102678913</c:v>
                </c:pt>
                <c:pt idx="109">
                  <c:v>75.719939665415765</c:v>
                </c:pt>
                <c:pt idx="110">
                  <c:v>76.845481513374324</c:v>
                </c:pt>
                <c:pt idx="111">
                  <c:v>75.99819187150743</c:v>
                </c:pt>
                <c:pt idx="112">
                  <c:v>76.449667759878906</c:v>
                </c:pt>
                <c:pt idx="113">
                  <c:v>76.665295428538158</c:v>
                </c:pt>
                <c:pt idx="114">
                  <c:v>78.822491491887035</c:v>
                </c:pt>
                <c:pt idx="115">
                  <c:v>80.938751577642378</c:v>
                </c:pt>
                <c:pt idx="116">
                  <c:v>79.776846457639806</c:v>
                </c:pt>
                <c:pt idx="117">
                  <c:v>78.51221537460836</c:v>
                </c:pt>
                <c:pt idx="118">
                  <c:v>80.579934985963177</c:v>
                </c:pt>
                <c:pt idx="119">
                  <c:v>78.545619222447357</c:v>
                </c:pt>
                <c:pt idx="120">
                  <c:v>79.358103198623581</c:v>
                </c:pt>
                <c:pt idx="121">
                  <c:v>75.324891439718002</c:v>
                </c:pt>
                <c:pt idx="122">
                  <c:v>77.003734569338917</c:v>
                </c:pt>
                <c:pt idx="123">
                  <c:v>80.020510624884395</c:v>
                </c:pt>
                <c:pt idx="124">
                  <c:v>78.252210798965166</c:v>
                </c:pt>
                <c:pt idx="125">
                  <c:v>78.588562351860986</c:v>
                </c:pt>
                <c:pt idx="126">
                  <c:v>82.858567974888544</c:v>
                </c:pt>
                <c:pt idx="127">
                  <c:v>83.92245531899664</c:v>
                </c:pt>
                <c:pt idx="128">
                  <c:v>89.715667904576151</c:v>
                </c:pt>
                <c:pt idx="129">
                  <c:v>96.146079658088041</c:v>
                </c:pt>
                <c:pt idx="130">
                  <c:v>107.01315720077154</c:v>
                </c:pt>
                <c:pt idx="131">
                  <c:v>90.16898415849019</c:v>
                </c:pt>
                <c:pt idx="132">
                  <c:v>96.146079658088041</c:v>
                </c:pt>
                <c:pt idx="133">
                  <c:v>99.005331790999747</c:v>
                </c:pt>
                <c:pt idx="134">
                  <c:v>97.817115357180128</c:v>
                </c:pt>
                <c:pt idx="135">
                  <c:v>103.35947357877905</c:v>
                </c:pt>
                <c:pt idx="136">
                  <c:v>101.62368513385474</c:v>
                </c:pt>
                <c:pt idx="137">
                  <c:v>98.146534656479858</c:v>
                </c:pt>
                <c:pt idx="138">
                  <c:v>101.62368513385474</c:v>
                </c:pt>
                <c:pt idx="139">
                  <c:v>101.62368513385474</c:v>
                </c:pt>
                <c:pt idx="140">
                  <c:v>101.62368513385474</c:v>
                </c:pt>
                <c:pt idx="141">
                  <c:v>94.751673743354615</c:v>
                </c:pt>
                <c:pt idx="142">
                  <c:v>89.804129075123143</c:v>
                </c:pt>
                <c:pt idx="143">
                  <c:v>86.025771886346178</c:v>
                </c:pt>
                <c:pt idx="144">
                  <c:v>90.551741342750262</c:v>
                </c:pt>
                <c:pt idx="145">
                  <c:v>89.804129075123143</c:v>
                </c:pt>
                <c:pt idx="146">
                  <c:v>89.947169211758506</c:v>
                </c:pt>
                <c:pt idx="147">
                  <c:v>87.115044708292402</c:v>
                </c:pt>
                <c:pt idx="148">
                  <c:v>85.985002627307153</c:v>
                </c:pt>
                <c:pt idx="149">
                  <c:v>85.786698282991807</c:v>
                </c:pt>
                <c:pt idx="150">
                  <c:v>82.999797242136012</c:v>
                </c:pt>
                <c:pt idx="151">
                  <c:v>81.396513570859241</c:v>
                </c:pt>
                <c:pt idx="152">
                  <c:v>85.094026253837171</c:v>
                </c:pt>
                <c:pt idx="153">
                  <c:v>83.629600828814063</c:v>
                </c:pt>
                <c:pt idx="154">
                  <c:v>75.317547212503513</c:v>
                </c:pt>
                <c:pt idx="155">
                  <c:v>77.49484401265461</c:v>
                </c:pt>
                <c:pt idx="156">
                  <c:v>75.402984800712318</c:v>
                </c:pt>
                <c:pt idx="157">
                  <c:v>76.445601975634503</c:v>
                </c:pt>
                <c:pt idx="158">
                  <c:v>77.026284255247333</c:v>
                </c:pt>
                <c:pt idx="159">
                  <c:v>75.893648453303626</c:v>
                </c:pt>
                <c:pt idx="160">
                  <c:v>76.354493762790739</c:v>
                </c:pt>
                <c:pt idx="161">
                  <c:v>77.120939684889805</c:v>
                </c:pt>
                <c:pt idx="162">
                  <c:v>78.719238279542182</c:v>
                </c:pt>
                <c:pt idx="163">
                  <c:v>79.514002424141609</c:v>
                </c:pt>
                <c:pt idx="164">
                  <c:v>76.191880533905163</c:v>
                </c:pt>
                <c:pt idx="165">
                  <c:v>76.153209898294193</c:v>
                </c:pt>
                <c:pt idx="166">
                  <c:v>78.719238279542182</c:v>
                </c:pt>
                <c:pt idx="167">
                  <c:v>77.34331805169623</c:v>
                </c:pt>
                <c:pt idx="168">
                  <c:v>75.741430962503841</c:v>
                </c:pt>
                <c:pt idx="169">
                  <c:v>75.229796765170477</c:v>
                </c:pt>
                <c:pt idx="170">
                  <c:v>77.296640195959498</c:v>
                </c:pt>
                <c:pt idx="171">
                  <c:v>79.344024198165684</c:v>
                </c:pt>
                <c:pt idx="172">
                  <c:v>76.172478045957007</c:v>
                </c:pt>
                <c:pt idx="173">
                  <c:v>77.296640195959498</c:v>
                </c:pt>
                <c:pt idx="174">
                  <c:v>78.625509642882719</c:v>
                </c:pt>
                <c:pt idx="175">
                  <c:v>73.072125548168174</c:v>
                </c:pt>
                <c:pt idx="176">
                  <c:v>73.023514215495439</c:v>
                </c:pt>
                <c:pt idx="177">
                  <c:v>73.778659029207176</c:v>
                </c:pt>
                <c:pt idx="178">
                  <c:v>72.931545835806702</c:v>
                </c:pt>
                <c:pt idx="179">
                  <c:v>70.788036454601794</c:v>
                </c:pt>
                <c:pt idx="180">
                  <c:v>73.023514215495439</c:v>
                </c:pt>
                <c:pt idx="181">
                  <c:v>72.665391551719011</c:v>
                </c:pt>
                <c:pt idx="182">
                  <c:v>72.401080555256073</c:v>
                </c:pt>
                <c:pt idx="183">
                  <c:v>70.68043961433203</c:v>
                </c:pt>
                <c:pt idx="184">
                  <c:v>70.697481607655419</c:v>
                </c:pt>
                <c:pt idx="185">
                  <c:v>72.630286957452824</c:v>
                </c:pt>
                <c:pt idx="186">
                  <c:v>70.458353550544871</c:v>
                </c:pt>
                <c:pt idx="187">
                  <c:v>70.633394621151197</c:v>
                </c:pt>
                <c:pt idx="188">
                  <c:v>70.947350320642386</c:v>
                </c:pt>
                <c:pt idx="189">
                  <c:v>70.597913882550742</c:v>
                </c:pt>
                <c:pt idx="190">
                  <c:v>69.767586773707635</c:v>
                </c:pt>
                <c:pt idx="191">
                  <c:v>67.141861184836245</c:v>
                </c:pt>
                <c:pt idx="192">
                  <c:v>69.495145290872657</c:v>
                </c:pt>
                <c:pt idx="193">
                  <c:v>70.523722558177894</c:v>
                </c:pt>
                <c:pt idx="194">
                  <c:v>69.700668159578868</c:v>
                </c:pt>
                <c:pt idx="195">
                  <c:v>68.821325896401504</c:v>
                </c:pt>
                <c:pt idx="196">
                  <c:v>67.710580015956054</c:v>
                </c:pt>
                <c:pt idx="197">
                  <c:v>67.465220962782311</c:v>
                </c:pt>
                <c:pt idx="198">
                  <c:v>66.923777780335115</c:v>
                </c:pt>
                <c:pt idx="199">
                  <c:v>67.173514830909042</c:v>
                </c:pt>
                <c:pt idx="200">
                  <c:v>67.178668588945555</c:v>
                </c:pt>
                <c:pt idx="201">
                  <c:v>68.856022099280949</c:v>
                </c:pt>
                <c:pt idx="202">
                  <c:v>65.424455203025502</c:v>
                </c:pt>
                <c:pt idx="203">
                  <c:v>65.607992192807501</c:v>
                </c:pt>
                <c:pt idx="204">
                  <c:v>63.165083632203277</c:v>
                </c:pt>
                <c:pt idx="205">
                  <c:v>66.226028372508381</c:v>
                </c:pt>
                <c:pt idx="206">
                  <c:v>66.104533507105032</c:v>
                </c:pt>
                <c:pt idx="207">
                  <c:v>69.456059408733609</c:v>
                </c:pt>
                <c:pt idx="208">
                  <c:v>68.527047641665021</c:v>
                </c:pt>
                <c:pt idx="209">
                  <c:v>55.866266216354802</c:v>
                </c:pt>
                <c:pt idx="210">
                  <c:v>60.05302262426828</c:v>
                </c:pt>
                <c:pt idx="211">
                  <c:v>58.315717960643077</c:v>
                </c:pt>
                <c:pt idx="212">
                  <c:v>58.106972323957905</c:v>
                </c:pt>
                <c:pt idx="213">
                  <c:v>57.461081995478438</c:v>
                </c:pt>
                <c:pt idx="214">
                  <c:v>55.813079515840371</c:v>
                </c:pt>
                <c:pt idx="215">
                  <c:v>56.66250552395654</c:v>
                </c:pt>
                <c:pt idx="216">
                  <c:v>54.742510106989293</c:v>
                </c:pt>
                <c:pt idx="217">
                  <c:v>51.598033551141441</c:v>
                </c:pt>
                <c:pt idx="218">
                  <c:v>54.55244658950263</c:v>
                </c:pt>
                <c:pt idx="219">
                  <c:v>49.467257662493033</c:v>
                </c:pt>
                <c:pt idx="220">
                  <c:v>48.342125652101942</c:v>
                </c:pt>
                <c:pt idx="221">
                  <c:v>47.312418178479597</c:v>
                </c:pt>
                <c:pt idx="222">
                  <c:v>50.533555862058584</c:v>
                </c:pt>
                <c:pt idx="223">
                  <c:v>48.658819816450006</c:v>
                </c:pt>
                <c:pt idx="224">
                  <c:v>47.934187797766057</c:v>
                </c:pt>
                <c:pt idx="225">
                  <c:v>46.504408888205162</c:v>
                </c:pt>
                <c:pt idx="226">
                  <c:v>44.218570510936118</c:v>
                </c:pt>
                <c:pt idx="227">
                  <c:v>44.049363354944113</c:v>
                </c:pt>
                <c:pt idx="228">
                  <c:v>47.012620439145536</c:v>
                </c:pt>
                <c:pt idx="229">
                  <c:v>44.636680184378662</c:v>
                </c:pt>
                <c:pt idx="230">
                  <c:v>47.341144839678293</c:v>
                </c:pt>
                <c:pt idx="231">
                  <c:v>45.51738639158124</c:v>
                </c:pt>
                <c:pt idx="232">
                  <c:v>46.530826311796361</c:v>
                </c:pt>
                <c:pt idx="233">
                  <c:v>47.116940787282104</c:v>
                </c:pt>
                <c:pt idx="234">
                  <c:v>47.54510142016089</c:v>
                </c:pt>
                <c:pt idx="235">
                  <c:v>44.534801560786946</c:v>
                </c:pt>
                <c:pt idx="236">
                  <c:v>44.293435747083628</c:v>
                </c:pt>
                <c:pt idx="237">
                  <c:v>44.646889306661961</c:v>
                </c:pt>
                <c:pt idx="238">
                  <c:v>42.203956923094509</c:v>
                </c:pt>
                <c:pt idx="239">
                  <c:v>42.955553689739524</c:v>
                </c:pt>
                <c:pt idx="240">
                  <c:v>42.975819226475394</c:v>
                </c:pt>
                <c:pt idx="241">
                  <c:v>43.003721807211654</c:v>
                </c:pt>
                <c:pt idx="242">
                  <c:v>44.09020495550071</c:v>
                </c:pt>
                <c:pt idx="243">
                  <c:v>43.922528855104034</c:v>
                </c:pt>
                <c:pt idx="244">
                  <c:v>46.765487863646996</c:v>
                </c:pt>
                <c:pt idx="245">
                  <c:v>46.260213220585911</c:v>
                </c:pt>
                <c:pt idx="246">
                  <c:v>45.074976929819272</c:v>
                </c:pt>
                <c:pt idx="247">
                  <c:v>44.544316084704413</c:v>
                </c:pt>
                <c:pt idx="248">
                  <c:v>41.849021480670103</c:v>
                </c:pt>
                <c:pt idx="249">
                  <c:v>43.273437294613394</c:v>
                </c:pt>
                <c:pt idx="250">
                  <c:v>41.318218126996115</c:v>
                </c:pt>
                <c:pt idx="251">
                  <c:v>39.792795899087267</c:v>
                </c:pt>
                <c:pt idx="252">
                  <c:v>42.655549828632168</c:v>
                </c:pt>
                <c:pt idx="253">
                  <c:v>40.283748239028938</c:v>
                </c:pt>
                <c:pt idx="254">
                  <c:v>43.555122953761014</c:v>
                </c:pt>
                <c:pt idx="255">
                  <c:v>44.129949876601479</c:v>
                </c:pt>
                <c:pt idx="256">
                  <c:v>43.842536415181243</c:v>
                </c:pt>
                <c:pt idx="257">
                  <c:v>45.300850552302983</c:v>
                </c:pt>
                <c:pt idx="258">
                  <c:v>44.374010060692697</c:v>
                </c:pt>
                <c:pt idx="259">
                  <c:v>44.129949876601479</c:v>
                </c:pt>
                <c:pt idx="260">
                  <c:v>44.463247364144706</c:v>
                </c:pt>
                <c:pt idx="261">
                  <c:v>45.651397234685717</c:v>
                </c:pt>
                <c:pt idx="262">
                  <c:v>43.822622612537899</c:v>
                </c:pt>
                <c:pt idx="263">
                  <c:v>44.222136595971619</c:v>
                </c:pt>
                <c:pt idx="264">
                  <c:v>45.803413931441241</c:v>
                </c:pt>
                <c:pt idx="265">
                  <c:v>45.066390403278135</c:v>
                </c:pt>
                <c:pt idx="266">
                  <c:v>44.257436162210553</c:v>
                </c:pt>
                <c:pt idx="267">
                  <c:v>45.066390403278135</c:v>
                </c:pt>
                <c:pt idx="268">
                  <c:v>43.815746992567796</c:v>
                </c:pt>
                <c:pt idx="269">
                  <c:v>45.677882861977267</c:v>
                </c:pt>
                <c:pt idx="270">
                  <c:v>43.678072148842325</c:v>
                </c:pt>
                <c:pt idx="271">
                  <c:v>43.294900363365954</c:v>
                </c:pt>
                <c:pt idx="272">
                  <c:v>46.108944372221245</c:v>
                </c:pt>
                <c:pt idx="273">
                  <c:v>44.374461991603937</c:v>
                </c:pt>
                <c:pt idx="274">
                  <c:v>44.374461991603937</c:v>
                </c:pt>
                <c:pt idx="275">
                  <c:v>44.881081366265057</c:v>
                </c:pt>
                <c:pt idx="276">
                  <c:v>43.452382578477845</c:v>
                </c:pt>
                <c:pt idx="277">
                  <c:v>44.709222539153714</c:v>
                </c:pt>
                <c:pt idx="278">
                  <c:v>45.593903455544464</c:v>
                </c:pt>
                <c:pt idx="279">
                  <c:v>42.974453823085348</c:v>
                </c:pt>
                <c:pt idx="280">
                  <c:v>44.772479361853875</c:v>
                </c:pt>
                <c:pt idx="281">
                  <c:v>44.709222539153714</c:v>
                </c:pt>
                <c:pt idx="282">
                  <c:v>47.595683822176277</c:v>
                </c:pt>
                <c:pt idx="283">
                  <c:v>47.151917763918263</c:v>
                </c:pt>
                <c:pt idx="284">
                  <c:v>43.530816048254117</c:v>
                </c:pt>
                <c:pt idx="285">
                  <c:v>45.720614143465163</c:v>
                </c:pt>
                <c:pt idx="286">
                  <c:v>45.905259641077024</c:v>
                </c:pt>
                <c:pt idx="287">
                  <c:v>45.720614143465163</c:v>
                </c:pt>
                <c:pt idx="288">
                  <c:v>45.163728186479801</c:v>
                </c:pt>
                <c:pt idx="289">
                  <c:v>45.180403295621048</c:v>
                </c:pt>
                <c:pt idx="290">
                  <c:v>45.209984947083285</c:v>
                </c:pt>
                <c:pt idx="291">
                  <c:v>45.650196008433007</c:v>
                </c:pt>
                <c:pt idx="292">
                  <c:v>47.808906916135868</c:v>
                </c:pt>
                <c:pt idx="293">
                  <c:v>45.713151286623351</c:v>
                </c:pt>
                <c:pt idx="294">
                  <c:v>45.650196008433007</c:v>
                </c:pt>
                <c:pt idx="295">
                  <c:v>46.412365094684077</c:v>
                </c:pt>
                <c:pt idx="296">
                  <c:v>45.581780067209507</c:v>
                </c:pt>
                <c:pt idx="297">
                  <c:v>44.42301660626002</c:v>
                </c:pt>
                <c:pt idx="298">
                  <c:v>44.969883619896443</c:v>
                </c:pt>
                <c:pt idx="299">
                  <c:v>45.604989476746127</c:v>
                </c:pt>
                <c:pt idx="300">
                  <c:v>45.211972542767882</c:v>
                </c:pt>
                <c:pt idx="301">
                  <c:v>45.21980060994693</c:v>
                </c:pt>
                <c:pt idx="302">
                  <c:v>45.21980060994693</c:v>
                </c:pt>
                <c:pt idx="303">
                  <c:v>44.786186228641661</c:v>
                </c:pt>
                <c:pt idx="304">
                  <c:v>43.489143677386551</c:v>
                </c:pt>
                <c:pt idx="305">
                  <c:v>44.151613235474713</c:v>
                </c:pt>
                <c:pt idx="306">
                  <c:v>43.229045492590615</c:v>
                </c:pt>
                <c:pt idx="307">
                  <c:v>43.630580978585186</c:v>
                </c:pt>
                <c:pt idx="308">
                  <c:v>43.524280204444736</c:v>
                </c:pt>
                <c:pt idx="309">
                  <c:v>43.506977986903507</c:v>
                </c:pt>
                <c:pt idx="310">
                  <c:v>43.450113100734669</c:v>
                </c:pt>
                <c:pt idx="311">
                  <c:v>43.478545543819088</c:v>
                </c:pt>
                <c:pt idx="312">
                  <c:v>43.19980737936072</c:v>
                </c:pt>
                <c:pt idx="313">
                  <c:v>44.121616341338147</c:v>
                </c:pt>
                <c:pt idx="314">
                  <c:v>44.329393499006478</c:v>
                </c:pt>
                <c:pt idx="315">
                  <c:v>43.333149739415127</c:v>
                </c:pt>
                <c:pt idx="316">
                  <c:v>43.764600439183596</c:v>
                </c:pt>
                <c:pt idx="317">
                  <c:v>43.764600439183596</c:v>
                </c:pt>
                <c:pt idx="318">
                  <c:v>43.272143849374324</c:v>
                </c:pt>
                <c:pt idx="319">
                  <c:v>43.764600439183596</c:v>
                </c:pt>
                <c:pt idx="320">
                  <c:v>43.269297279491035</c:v>
                </c:pt>
                <c:pt idx="321">
                  <c:v>42.751969602049741</c:v>
                </c:pt>
                <c:pt idx="322">
                  <c:v>43.307725972915456</c:v>
                </c:pt>
                <c:pt idx="323">
                  <c:v>43.307725972915456</c:v>
                </c:pt>
                <c:pt idx="324">
                  <c:v>41.601712024260003</c:v>
                </c:pt>
                <c:pt idx="325">
                  <c:v>43.489641621327593</c:v>
                </c:pt>
                <c:pt idx="326">
                  <c:v>41.789119268294179</c:v>
                </c:pt>
                <c:pt idx="327">
                  <c:v>41.532578331218602</c:v>
                </c:pt>
                <c:pt idx="328">
                  <c:v>41.964409361958317</c:v>
                </c:pt>
                <c:pt idx="329">
                  <c:v>41.76087961530304</c:v>
                </c:pt>
                <c:pt idx="330">
                  <c:v>41.76087961530304</c:v>
                </c:pt>
                <c:pt idx="331">
                  <c:v>41.042067986460552</c:v>
                </c:pt>
                <c:pt idx="332">
                  <c:v>42.282500234470312</c:v>
                </c:pt>
                <c:pt idx="333">
                  <c:v>40.808613500273104</c:v>
                </c:pt>
                <c:pt idx="334">
                  <c:v>42.766932036124743</c:v>
                </c:pt>
                <c:pt idx="335">
                  <c:v>43.989144217581455</c:v>
                </c:pt>
              </c:numCache>
            </c:numRef>
          </c:val>
          <c:smooth val="0"/>
          <c:extLst>
            <c:ext xmlns:c16="http://schemas.microsoft.com/office/drawing/2014/chart" uri="{C3380CC4-5D6E-409C-BE32-E72D297353CC}">
              <c16:uniqueId val="{00000004-6340-4482-917E-7E18B97C6902}"/>
            </c:ext>
          </c:extLst>
        </c:ser>
        <c:ser>
          <c:idx val="5"/>
          <c:order val="5"/>
          <c:tx>
            <c:strRef>
              <c:f>'BBG Share Global ANZ _SP Value '!$JF$3</c:f>
              <c:strCache>
                <c:ptCount val="1"/>
                <c:pt idx="0">
                  <c:v>Marketplace</c:v>
                </c:pt>
              </c:strCache>
            </c:strRef>
          </c:tx>
          <c:spPr>
            <a:ln w="28575" cap="rnd">
              <a:solidFill>
                <a:srgbClr val="00B050"/>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'!$JF$4:$JF$339</c:f>
              <c:numCache>
                <c:formatCode>0.0</c:formatCode>
                <c:ptCount val="336"/>
                <c:pt idx="0">
                  <c:v>100</c:v>
                </c:pt>
                <c:pt idx="1">
                  <c:v>100.1346760123657</c:v>
                </c:pt>
                <c:pt idx="2">
                  <c:v>101.35240914865807</c:v>
                </c:pt>
                <c:pt idx="3">
                  <c:v>100</c:v>
                </c:pt>
                <c:pt idx="4">
                  <c:v>100.5693122340914</c:v>
                </c:pt>
                <c:pt idx="5">
                  <c:v>100.40508583440385</c:v>
                </c:pt>
                <c:pt idx="6">
                  <c:v>100.40508583440385</c:v>
                </c:pt>
                <c:pt idx="7">
                  <c:v>99.771969024517162</c:v>
                </c:pt>
                <c:pt idx="8">
                  <c:v>97.645190573569295</c:v>
                </c:pt>
                <c:pt idx="9">
                  <c:v>102.06628431869399</c:v>
                </c:pt>
                <c:pt idx="10">
                  <c:v>98.284977057050412</c:v>
                </c:pt>
                <c:pt idx="11">
                  <c:v>96.451885605729956</c:v>
                </c:pt>
                <c:pt idx="12">
                  <c:v>95.586185594394635</c:v>
                </c:pt>
                <c:pt idx="13">
                  <c:v>96.084253971600276</c:v>
                </c:pt>
                <c:pt idx="14">
                  <c:v>94.878032654331435</c:v>
                </c:pt>
                <c:pt idx="15">
                  <c:v>96.895466249059211</c:v>
                </c:pt>
                <c:pt idx="16">
                  <c:v>95.097600069818313</c:v>
                </c:pt>
                <c:pt idx="17">
                  <c:v>93.899324404820277</c:v>
                </c:pt>
                <c:pt idx="18">
                  <c:v>94.661509731156798</c:v>
                </c:pt>
                <c:pt idx="19">
                  <c:v>94.273755094998961</c:v>
                </c:pt>
                <c:pt idx="20">
                  <c:v>94.273755094998961</c:v>
                </c:pt>
                <c:pt idx="21">
                  <c:v>94.582677422924021</c:v>
                </c:pt>
                <c:pt idx="22">
                  <c:v>94.170934410041554</c:v>
                </c:pt>
                <c:pt idx="23">
                  <c:v>94.837205065018566</c:v>
                </c:pt>
                <c:pt idx="24">
                  <c:v>93.282914746102776</c:v>
                </c:pt>
                <c:pt idx="25">
                  <c:v>94.576455745858283</c:v>
                </c:pt>
                <c:pt idx="26">
                  <c:v>94.705095991095874</c:v>
                </c:pt>
                <c:pt idx="27">
                  <c:v>94.705095991095874</c:v>
                </c:pt>
                <c:pt idx="28">
                  <c:v>92.210895655306217</c:v>
                </c:pt>
                <c:pt idx="29">
                  <c:v>93.511723193013381</c:v>
                </c:pt>
                <c:pt idx="30">
                  <c:v>83.081688238063919</c:v>
                </c:pt>
                <c:pt idx="31">
                  <c:v>87.926568280062639</c:v>
                </c:pt>
                <c:pt idx="32">
                  <c:v>86.375934415027842</c:v>
                </c:pt>
                <c:pt idx="33">
                  <c:v>86.375934415027842</c:v>
                </c:pt>
                <c:pt idx="34">
                  <c:v>86.375934415027842</c:v>
                </c:pt>
                <c:pt idx="35">
                  <c:v>84.79646364414387</c:v>
                </c:pt>
                <c:pt idx="36">
                  <c:v>83.410202236052513</c:v>
                </c:pt>
                <c:pt idx="37">
                  <c:v>81.422023377728635</c:v>
                </c:pt>
                <c:pt idx="38">
                  <c:v>79.606805224027553</c:v>
                </c:pt>
                <c:pt idx="39">
                  <c:v>81.164009327075433</c:v>
                </c:pt>
                <c:pt idx="40">
                  <c:v>81.164009327075433</c:v>
                </c:pt>
                <c:pt idx="41">
                  <c:v>81.164009327075433</c:v>
                </c:pt>
                <c:pt idx="42">
                  <c:v>84.255788240488897</c:v>
                </c:pt>
                <c:pt idx="43">
                  <c:v>80.650002591592994</c:v>
                </c:pt>
                <c:pt idx="44">
                  <c:v>81.058920838430311</c:v>
                </c:pt>
                <c:pt idx="45">
                  <c:v>79.340406532594073</c:v>
                </c:pt>
                <c:pt idx="46">
                  <c:v>80.039061232451161</c:v>
                </c:pt>
                <c:pt idx="47">
                  <c:v>79.340406532594073</c:v>
                </c:pt>
                <c:pt idx="48">
                  <c:v>79.340406532594073</c:v>
                </c:pt>
                <c:pt idx="49">
                  <c:v>81.470176728998467</c:v>
                </c:pt>
                <c:pt idx="50">
                  <c:v>82.119154062366135</c:v>
                </c:pt>
                <c:pt idx="51">
                  <c:v>82.570118732036718</c:v>
                </c:pt>
                <c:pt idx="52">
                  <c:v>74.061176259494374</c:v>
                </c:pt>
                <c:pt idx="53">
                  <c:v>74.665488248321196</c:v>
                </c:pt>
                <c:pt idx="54">
                  <c:v>76.272693666982875</c:v>
                </c:pt>
                <c:pt idx="55">
                  <c:v>76.272693666982875</c:v>
                </c:pt>
                <c:pt idx="56">
                  <c:v>74.687757153595754</c:v>
                </c:pt>
                <c:pt idx="57">
                  <c:v>74.824790030465209</c:v>
                </c:pt>
                <c:pt idx="58">
                  <c:v>73.456464248635825</c:v>
                </c:pt>
                <c:pt idx="59">
                  <c:v>75.843704478515633</c:v>
                </c:pt>
                <c:pt idx="60">
                  <c:v>73.321329838292513</c:v>
                </c:pt>
                <c:pt idx="61">
                  <c:v>74.454110405850628</c:v>
                </c:pt>
                <c:pt idx="62">
                  <c:v>74.454110405850628</c:v>
                </c:pt>
                <c:pt idx="63">
                  <c:v>73.334211410726425</c:v>
                </c:pt>
                <c:pt idx="64">
                  <c:v>75.288288830341571</c:v>
                </c:pt>
                <c:pt idx="65">
                  <c:v>75.194683674915183</c:v>
                </c:pt>
                <c:pt idx="66">
                  <c:v>75.989343023120966</c:v>
                </c:pt>
                <c:pt idx="67">
                  <c:v>78.048334091547957</c:v>
                </c:pt>
                <c:pt idx="68">
                  <c:v>75.989343023120966</c:v>
                </c:pt>
                <c:pt idx="69">
                  <c:v>75.989343023120966</c:v>
                </c:pt>
                <c:pt idx="70">
                  <c:v>80.48503209931485</c:v>
                </c:pt>
                <c:pt idx="71">
                  <c:v>81.392465057795846</c:v>
                </c:pt>
                <c:pt idx="72">
                  <c:v>79.020201122191736</c:v>
                </c:pt>
                <c:pt idx="73">
                  <c:v>79.144101513886653</c:v>
                </c:pt>
                <c:pt idx="74">
                  <c:v>79.020201122191736</c:v>
                </c:pt>
                <c:pt idx="75">
                  <c:v>79.020201122191736</c:v>
                </c:pt>
                <c:pt idx="76">
                  <c:v>79.020201122191736</c:v>
                </c:pt>
                <c:pt idx="77">
                  <c:v>79.020201122191736</c:v>
                </c:pt>
                <c:pt idx="78">
                  <c:v>77.804766222074434</c:v>
                </c:pt>
                <c:pt idx="79">
                  <c:v>75.775331875409904</c:v>
                </c:pt>
                <c:pt idx="80">
                  <c:v>78.319296198520476</c:v>
                </c:pt>
                <c:pt idx="81">
                  <c:v>79.259577310543222</c:v>
                </c:pt>
                <c:pt idx="82">
                  <c:v>78.52604350229845</c:v>
                </c:pt>
                <c:pt idx="83">
                  <c:v>78.52604350229845</c:v>
                </c:pt>
                <c:pt idx="84">
                  <c:v>77.001132987690426</c:v>
                </c:pt>
                <c:pt idx="85">
                  <c:v>74.799475574706207</c:v>
                </c:pt>
                <c:pt idx="86">
                  <c:v>74.64579351598519</c:v>
                </c:pt>
                <c:pt idx="87">
                  <c:v>75.231280749353843</c:v>
                </c:pt>
                <c:pt idx="88">
                  <c:v>78.432801451169325</c:v>
                </c:pt>
                <c:pt idx="89">
                  <c:v>74.812752132144595</c:v>
                </c:pt>
                <c:pt idx="90">
                  <c:v>75.531143276583123</c:v>
                </c:pt>
                <c:pt idx="91">
                  <c:v>76.447784491450165</c:v>
                </c:pt>
                <c:pt idx="92">
                  <c:v>75.698101892742514</c:v>
                </c:pt>
                <c:pt idx="93">
                  <c:v>77.589232337680045</c:v>
                </c:pt>
                <c:pt idx="94">
                  <c:v>79.108149275276446</c:v>
                </c:pt>
                <c:pt idx="95">
                  <c:v>78.784064584901088</c:v>
                </c:pt>
                <c:pt idx="96">
                  <c:v>77.589232337680045</c:v>
                </c:pt>
                <c:pt idx="97">
                  <c:v>78.347582215059461</c:v>
                </c:pt>
                <c:pt idx="98">
                  <c:v>80.473533497501407</c:v>
                </c:pt>
                <c:pt idx="99">
                  <c:v>79.474101122833815</c:v>
                </c:pt>
                <c:pt idx="100">
                  <c:v>80.105158349033786</c:v>
                </c:pt>
                <c:pt idx="101">
                  <c:v>79.526714836116838</c:v>
                </c:pt>
                <c:pt idx="102">
                  <c:v>80.834649597065464</c:v>
                </c:pt>
                <c:pt idx="103">
                  <c:v>80.044943766156621</c:v>
                </c:pt>
                <c:pt idx="104">
                  <c:v>80.399462384453244</c:v>
                </c:pt>
                <c:pt idx="105">
                  <c:v>81.340104842785934</c:v>
                </c:pt>
                <c:pt idx="106">
                  <c:v>80.524982681587105</c:v>
                </c:pt>
                <c:pt idx="107">
                  <c:v>80.594489665987766</c:v>
                </c:pt>
                <c:pt idx="108">
                  <c:v>82.204972132895847</c:v>
                </c:pt>
                <c:pt idx="109">
                  <c:v>82.012652791155887</c:v>
                </c:pt>
                <c:pt idx="110">
                  <c:v>81.518523299060291</c:v>
                </c:pt>
                <c:pt idx="111">
                  <c:v>81.849158688621714</c:v>
                </c:pt>
                <c:pt idx="112">
                  <c:v>79.205551610512572</c:v>
                </c:pt>
                <c:pt idx="113">
                  <c:v>80.389389915995309</c:v>
                </c:pt>
                <c:pt idx="114">
                  <c:v>77.563644680826357</c:v>
                </c:pt>
                <c:pt idx="115">
                  <c:v>76.589384475162007</c:v>
                </c:pt>
                <c:pt idx="116">
                  <c:v>77.517659752785448</c:v>
                </c:pt>
                <c:pt idx="117">
                  <c:v>77.962161555753369</c:v>
                </c:pt>
                <c:pt idx="118">
                  <c:v>77.440292007836248</c:v>
                </c:pt>
                <c:pt idx="119">
                  <c:v>76.533606013785175</c:v>
                </c:pt>
                <c:pt idx="120">
                  <c:v>77.130911730209831</c:v>
                </c:pt>
                <c:pt idx="121">
                  <c:v>77.233215557116154</c:v>
                </c:pt>
                <c:pt idx="122">
                  <c:v>76.026264116327297</c:v>
                </c:pt>
                <c:pt idx="123">
                  <c:v>73.043338398666776</c:v>
                </c:pt>
                <c:pt idx="124">
                  <c:v>76.713417861238682</c:v>
                </c:pt>
                <c:pt idx="125">
                  <c:v>76.005827353510512</c:v>
                </c:pt>
                <c:pt idx="126">
                  <c:v>70.889963918515775</c:v>
                </c:pt>
                <c:pt idx="127">
                  <c:v>72.094163196306312</c:v>
                </c:pt>
                <c:pt idx="128">
                  <c:v>70.817799886655706</c:v>
                </c:pt>
                <c:pt idx="129">
                  <c:v>69.586504787592986</c:v>
                </c:pt>
                <c:pt idx="130">
                  <c:v>73.29332513023499</c:v>
                </c:pt>
                <c:pt idx="131">
                  <c:v>70.455777231044365</c:v>
                </c:pt>
                <c:pt idx="132">
                  <c:v>70.455777231044365</c:v>
                </c:pt>
                <c:pt idx="133">
                  <c:v>72.510694540274301</c:v>
                </c:pt>
                <c:pt idx="134">
                  <c:v>69.200757795276061</c:v>
                </c:pt>
                <c:pt idx="135">
                  <c:v>73.041257141303589</c:v>
                </c:pt>
                <c:pt idx="136">
                  <c:v>72.158657130936888</c:v>
                </c:pt>
                <c:pt idx="137">
                  <c:v>71.453354015775417</c:v>
                </c:pt>
                <c:pt idx="138">
                  <c:v>71.867433260797924</c:v>
                </c:pt>
                <c:pt idx="139">
                  <c:v>72.020474183940792</c:v>
                </c:pt>
                <c:pt idx="140">
                  <c:v>72.020474183940792</c:v>
                </c:pt>
                <c:pt idx="141">
                  <c:v>69.334937112726976</c:v>
                </c:pt>
                <c:pt idx="142">
                  <c:v>69.012577785826309</c:v>
                </c:pt>
                <c:pt idx="143">
                  <c:v>69.42310942978618</c:v>
                </c:pt>
                <c:pt idx="144">
                  <c:v>70.210767859267179</c:v>
                </c:pt>
                <c:pt idx="145">
                  <c:v>69.334937112726976</c:v>
                </c:pt>
                <c:pt idx="146">
                  <c:v>69.42310942978618</c:v>
                </c:pt>
                <c:pt idx="147">
                  <c:v>68.532381946442698</c:v>
                </c:pt>
                <c:pt idx="148">
                  <c:v>68.908652103445164</c:v>
                </c:pt>
                <c:pt idx="149">
                  <c:v>74.091060569039996</c:v>
                </c:pt>
                <c:pt idx="150">
                  <c:v>71.590317376026931</c:v>
                </c:pt>
                <c:pt idx="151">
                  <c:v>70.02981238523229</c:v>
                </c:pt>
                <c:pt idx="152">
                  <c:v>71.731115025318346</c:v>
                </c:pt>
                <c:pt idx="153">
                  <c:v>71.743358299169785</c:v>
                </c:pt>
                <c:pt idx="154">
                  <c:v>66.951276595535063</c:v>
                </c:pt>
                <c:pt idx="155">
                  <c:v>66.479174417707441</c:v>
                </c:pt>
                <c:pt idx="156">
                  <c:v>70.663549631028388</c:v>
                </c:pt>
                <c:pt idx="157">
                  <c:v>72.186722214367734</c:v>
                </c:pt>
                <c:pt idx="158">
                  <c:v>75.00008940642509</c:v>
                </c:pt>
                <c:pt idx="159">
                  <c:v>70.325517029269037</c:v>
                </c:pt>
                <c:pt idx="160">
                  <c:v>71.672979737299556</c:v>
                </c:pt>
                <c:pt idx="161">
                  <c:v>72.539336664484182</c:v>
                </c:pt>
                <c:pt idx="162">
                  <c:v>77.342002101095346</c:v>
                </c:pt>
                <c:pt idx="163">
                  <c:v>84.254869132736388</c:v>
                </c:pt>
                <c:pt idx="164">
                  <c:v>82.717362997728742</c:v>
                </c:pt>
                <c:pt idx="165">
                  <c:v>78.903772776766942</c:v>
                </c:pt>
                <c:pt idx="166">
                  <c:v>83.695294496611552</c:v>
                </c:pt>
                <c:pt idx="167">
                  <c:v>82.717362997728742</c:v>
                </c:pt>
                <c:pt idx="168">
                  <c:v>78.574266990107674</c:v>
                </c:pt>
                <c:pt idx="169">
                  <c:v>80.687661943317323</c:v>
                </c:pt>
                <c:pt idx="170">
                  <c:v>84.218561260080335</c:v>
                </c:pt>
                <c:pt idx="171">
                  <c:v>83.710593051344659</c:v>
                </c:pt>
                <c:pt idx="172">
                  <c:v>83.845441708834272</c:v>
                </c:pt>
                <c:pt idx="173">
                  <c:v>82.368335664914667</c:v>
                </c:pt>
                <c:pt idx="174">
                  <c:v>83.710593051344659</c:v>
                </c:pt>
                <c:pt idx="175">
                  <c:v>88.631214041007922</c:v>
                </c:pt>
                <c:pt idx="176">
                  <c:v>90.513034224326844</c:v>
                </c:pt>
                <c:pt idx="177">
                  <c:v>85.466590710739666</c:v>
                </c:pt>
                <c:pt idx="178">
                  <c:v>86.471021294054395</c:v>
                </c:pt>
                <c:pt idx="179">
                  <c:v>84.687217345451984</c:v>
                </c:pt>
                <c:pt idx="180">
                  <c:v>86.471021294054395</c:v>
                </c:pt>
                <c:pt idx="181">
                  <c:v>86.432761063268686</c:v>
                </c:pt>
                <c:pt idx="182">
                  <c:v>87.187223909072088</c:v>
                </c:pt>
                <c:pt idx="183">
                  <c:v>87.600103874806365</c:v>
                </c:pt>
                <c:pt idx="184">
                  <c:v>94.264387419653275</c:v>
                </c:pt>
                <c:pt idx="185">
                  <c:v>93.045326750525163</c:v>
                </c:pt>
                <c:pt idx="186">
                  <c:v>92.447207511881246</c:v>
                </c:pt>
                <c:pt idx="187">
                  <c:v>94.949748858401364</c:v>
                </c:pt>
                <c:pt idx="188">
                  <c:v>93.045326750525163</c:v>
                </c:pt>
                <c:pt idx="189">
                  <c:v>100.31563911815672</c:v>
                </c:pt>
                <c:pt idx="190">
                  <c:v>98.299529516556547</c:v>
                </c:pt>
                <c:pt idx="191">
                  <c:v>90.667578214008103</c:v>
                </c:pt>
                <c:pt idx="192">
                  <c:v>92.017133325581995</c:v>
                </c:pt>
                <c:pt idx="193">
                  <c:v>92.816521499955201</c:v>
                </c:pt>
                <c:pt idx="194">
                  <c:v>93.600759978572754</c:v>
                </c:pt>
                <c:pt idx="195">
                  <c:v>92.98383634827951</c:v>
                </c:pt>
                <c:pt idx="196">
                  <c:v>92.685332812321292</c:v>
                </c:pt>
                <c:pt idx="197">
                  <c:v>92.341203111824285</c:v>
                </c:pt>
                <c:pt idx="198">
                  <c:v>91.258973151019859</c:v>
                </c:pt>
                <c:pt idx="199">
                  <c:v>90.365959204823071</c:v>
                </c:pt>
                <c:pt idx="200">
                  <c:v>89.593209653020352</c:v>
                </c:pt>
                <c:pt idx="201">
                  <c:v>87.686390289660324</c:v>
                </c:pt>
                <c:pt idx="202">
                  <c:v>87.50775240460068</c:v>
                </c:pt>
                <c:pt idx="203">
                  <c:v>88.24548364738061</c:v>
                </c:pt>
                <c:pt idx="204">
                  <c:v>80.53837263200063</c:v>
                </c:pt>
                <c:pt idx="205">
                  <c:v>81.369696884112528</c:v>
                </c:pt>
                <c:pt idx="206">
                  <c:v>88.850647780623433</c:v>
                </c:pt>
                <c:pt idx="207">
                  <c:v>81.422065729242178</c:v>
                </c:pt>
                <c:pt idx="208">
                  <c:v>78.374982525605688</c:v>
                </c:pt>
                <c:pt idx="209">
                  <c:v>77.717172264682276</c:v>
                </c:pt>
                <c:pt idx="210">
                  <c:v>81.405092840782515</c:v>
                </c:pt>
                <c:pt idx="211">
                  <c:v>79.848442983202517</c:v>
                </c:pt>
                <c:pt idx="212">
                  <c:v>84.52948002237234</c:v>
                </c:pt>
                <c:pt idx="213">
                  <c:v>80.077069238696339</c:v>
                </c:pt>
                <c:pt idx="214">
                  <c:v>80.243574453935253</c:v>
                </c:pt>
                <c:pt idx="215">
                  <c:v>82.749512711475973</c:v>
                </c:pt>
                <c:pt idx="216">
                  <c:v>80.381767762275928</c:v>
                </c:pt>
                <c:pt idx="217">
                  <c:v>80.712126668371553</c:v>
                </c:pt>
                <c:pt idx="218">
                  <c:v>81.175890764521455</c:v>
                </c:pt>
                <c:pt idx="219">
                  <c:v>79.902993011188386</c:v>
                </c:pt>
                <c:pt idx="220">
                  <c:v>77.655510698395062</c:v>
                </c:pt>
                <c:pt idx="221">
                  <c:v>77.765175068307713</c:v>
                </c:pt>
                <c:pt idx="222">
                  <c:v>79.517968689209596</c:v>
                </c:pt>
                <c:pt idx="223">
                  <c:v>76.05342581744685</c:v>
                </c:pt>
                <c:pt idx="224">
                  <c:v>77.8861525662997</c:v>
                </c:pt>
                <c:pt idx="225">
                  <c:v>79.794527748468752</c:v>
                </c:pt>
                <c:pt idx="226">
                  <c:v>77.826478484625653</c:v>
                </c:pt>
                <c:pt idx="227">
                  <c:v>78.567768373262822</c:v>
                </c:pt>
                <c:pt idx="228">
                  <c:v>77.041317861731983</c:v>
                </c:pt>
                <c:pt idx="229">
                  <c:v>78.475510155784278</c:v>
                </c:pt>
                <c:pt idx="230">
                  <c:v>75.685566643817509</c:v>
                </c:pt>
                <c:pt idx="231">
                  <c:v>75.084146064738277</c:v>
                </c:pt>
                <c:pt idx="232">
                  <c:v>75.887195807137516</c:v>
                </c:pt>
                <c:pt idx="233">
                  <c:v>75.805616883388353</c:v>
                </c:pt>
                <c:pt idx="234">
                  <c:v>74.856683117422222</c:v>
                </c:pt>
                <c:pt idx="235">
                  <c:v>75.227365299109337</c:v>
                </c:pt>
                <c:pt idx="236">
                  <c:v>75.119633916201821</c:v>
                </c:pt>
                <c:pt idx="237">
                  <c:v>76.001962655439002</c:v>
                </c:pt>
                <c:pt idx="238">
                  <c:v>74.721331595640606</c:v>
                </c:pt>
                <c:pt idx="239">
                  <c:v>72.213351915238363</c:v>
                </c:pt>
                <c:pt idx="240">
                  <c:v>74.938697862218334</c:v>
                </c:pt>
                <c:pt idx="241">
                  <c:v>74.527646936994074</c:v>
                </c:pt>
                <c:pt idx="242">
                  <c:v>74.246045890092788</c:v>
                </c:pt>
                <c:pt idx="243">
                  <c:v>73.845342238713414</c:v>
                </c:pt>
                <c:pt idx="244">
                  <c:v>72.059690076162667</c:v>
                </c:pt>
                <c:pt idx="245">
                  <c:v>78.179508076014912</c:v>
                </c:pt>
                <c:pt idx="246">
                  <c:v>75.225432312104203</c:v>
                </c:pt>
                <c:pt idx="247">
                  <c:v>75.162545908081796</c:v>
                </c:pt>
                <c:pt idx="248">
                  <c:v>68.028734226602296</c:v>
                </c:pt>
                <c:pt idx="249">
                  <c:v>69.513877149439992</c:v>
                </c:pt>
                <c:pt idx="250">
                  <c:v>76.436037062055618</c:v>
                </c:pt>
                <c:pt idx="251">
                  <c:v>82.45440784452569</c:v>
                </c:pt>
                <c:pt idx="252">
                  <c:v>80.795917140213064</c:v>
                </c:pt>
                <c:pt idx="253">
                  <c:v>75.207094746006106</c:v>
                </c:pt>
                <c:pt idx="254">
                  <c:v>75.610900286164537</c:v>
                </c:pt>
                <c:pt idx="255">
                  <c:v>77.74495677537405</c:v>
                </c:pt>
                <c:pt idx="256">
                  <c:v>74.844458952350521</c:v>
                </c:pt>
                <c:pt idx="257">
                  <c:v>77.881149653921966</c:v>
                </c:pt>
                <c:pt idx="258">
                  <c:v>78.911008372341257</c:v>
                </c:pt>
                <c:pt idx="259">
                  <c:v>76.388101701217778</c:v>
                </c:pt>
                <c:pt idx="260">
                  <c:v>77.881149653921966</c:v>
                </c:pt>
                <c:pt idx="261">
                  <c:v>80.140500139347679</c:v>
                </c:pt>
                <c:pt idx="262">
                  <c:v>78.521437415611814</c:v>
                </c:pt>
                <c:pt idx="263">
                  <c:v>72.598494501821037</c:v>
                </c:pt>
                <c:pt idx="264">
                  <c:v>77.557260141292062</c:v>
                </c:pt>
                <c:pt idx="265">
                  <c:v>71.744899426630184</c:v>
                </c:pt>
                <c:pt idx="266">
                  <c:v>77.557260141292062</c:v>
                </c:pt>
                <c:pt idx="267">
                  <c:v>72.598494501821037</c:v>
                </c:pt>
                <c:pt idx="268">
                  <c:v>74.573162268420958</c:v>
                </c:pt>
                <c:pt idx="269">
                  <c:v>69.864913822437032</c:v>
                </c:pt>
                <c:pt idx="270">
                  <c:v>76.606215352146847</c:v>
                </c:pt>
                <c:pt idx="271">
                  <c:v>78.392598677620185</c:v>
                </c:pt>
                <c:pt idx="272">
                  <c:v>72.616906862290222</c:v>
                </c:pt>
                <c:pt idx="273">
                  <c:v>76.606215352146847</c:v>
                </c:pt>
                <c:pt idx="274">
                  <c:v>76.606215352146847</c:v>
                </c:pt>
                <c:pt idx="275">
                  <c:v>76.761680726431564</c:v>
                </c:pt>
                <c:pt idx="276">
                  <c:v>73.685983242071842</c:v>
                </c:pt>
                <c:pt idx="277">
                  <c:v>76.43415617540299</c:v>
                </c:pt>
                <c:pt idx="278">
                  <c:v>75.720874701119783</c:v>
                </c:pt>
                <c:pt idx="279">
                  <c:v>71.547276396857768</c:v>
                </c:pt>
                <c:pt idx="280">
                  <c:v>75.586760402893361</c:v>
                </c:pt>
                <c:pt idx="281">
                  <c:v>75.734926933314938</c:v>
                </c:pt>
                <c:pt idx="282">
                  <c:v>72.904469803671304</c:v>
                </c:pt>
                <c:pt idx="283">
                  <c:v>75.545886877259818</c:v>
                </c:pt>
                <c:pt idx="284">
                  <c:v>71.400384567085439</c:v>
                </c:pt>
                <c:pt idx="285">
                  <c:v>74.606525672074724</c:v>
                </c:pt>
                <c:pt idx="286">
                  <c:v>72.327861138483854</c:v>
                </c:pt>
                <c:pt idx="287">
                  <c:v>75.410128381405571</c:v>
                </c:pt>
                <c:pt idx="288">
                  <c:v>72.327861138483854</c:v>
                </c:pt>
                <c:pt idx="289">
                  <c:v>68.561694942476208</c:v>
                </c:pt>
                <c:pt idx="290">
                  <c:v>67.909365926308084</c:v>
                </c:pt>
                <c:pt idx="291">
                  <c:v>66.863102628795843</c:v>
                </c:pt>
                <c:pt idx="292">
                  <c:v>66.629900811668506</c:v>
                </c:pt>
                <c:pt idx="293">
                  <c:v>64.076624749173561</c:v>
                </c:pt>
                <c:pt idx="294">
                  <c:v>66.629900811668506</c:v>
                </c:pt>
                <c:pt idx="295">
                  <c:v>66.695959104330115</c:v>
                </c:pt>
                <c:pt idx="296">
                  <c:v>66.701094824661666</c:v>
                </c:pt>
                <c:pt idx="297">
                  <c:v>67.110560444834476</c:v>
                </c:pt>
                <c:pt idx="298">
                  <c:v>69.575353008335725</c:v>
                </c:pt>
                <c:pt idx="299">
                  <c:v>78.996154891701451</c:v>
                </c:pt>
                <c:pt idx="300">
                  <c:v>72.625566388365968</c:v>
                </c:pt>
                <c:pt idx="301">
                  <c:v>74.330733894387436</c:v>
                </c:pt>
                <c:pt idx="302">
                  <c:v>74.330733894387436</c:v>
                </c:pt>
                <c:pt idx="303">
                  <c:v>72.285780994256797</c:v>
                </c:pt>
                <c:pt idx="304">
                  <c:v>73.157623498739525</c:v>
                </c:pt>
                <c:pt idx="305">
                  <c:v>72.936654716529205</c:v>
                </c:pt>
                <c:pt idx="306">
                  <c:v>73.504504769080881</c:v>
                </c:pt>
                <c:pt idx="307">
                  <c:v>73.646832224411952</c:v>
                </c:pt>
                <c:pt idx="308">
                  <c:v>73.220579742805057</c:v>
                </c:pt>
                <c:pt idx="309">
                  <c:v>73.362542255942969</c:v>
                </c:pt>
                <c:pt idx="310">
                  <c:v>73.433523512511925</c:v>
                </c:pt>
                <c:pt idx="311">
                  <c:v>73.398032884227433</c:v>
                </c:pt>
                <c:pt idx="312">
                  <c:v>75.127406297931529</c:v>
                </c:pt>
                <c:pt idx="313">
                  <c:v>76.637172071111877</c:v>
                </c:pt>
                <c:pt idx="314">
                  <c:v>74.519778265502424</c:v>
                </c:pt>
                <c:pt idx="315">
                  <c:v>74.283201931716135</c:v>
                </c:pt>
                <c:pt idx="316">
                  <c:v>74.850962546661123</c:v>
                </c:pt>
                <c:pt idx="317">
                  <c:v>74.850962546661123</c:v>
                </c:pt>
                <c:pt idx="318">
                  <c:v>73.84299756303318</c:v>
                </c:pt>
                <c:pt idx="319">
                  <c:v>72.774815679181103</c:v>
                </c:pt>
                <c:pt idx="320">
                  <c:v>73.923284845527633</c:v>
                </c:pt>
                <c:pt idx="321">
                  <c:v>73.200156244801946</c:v>
                </c:pt>
                <c:pt idx="322">
                  <c:v>73.230263536240528</c:v>
                </c:pt>
                <c:pt idx="323">
                  <c:v>73.230263536240528</c:v>
                </c:pt>
                <c:pt idx="324">
                  <c:v>76.853356570644593</c:v>
                </c:pt>
                <c:pt idx="325">
                  <c:v>76.076761661228744</c:v>
                </c:pt>
                <c:pt idx="326">
                  <c:v>75.646129873303963</c:v>
                </c:pt>
                <c:pt idx="327">
                  <c:v>73.842601376610219</c:v>
                </c:pt>
                <c:pt idx="328">
                  <c:v>74.43052077262152</c:v>
                </c:pt>
                <c:pt idx="329">
                  <c:v>74.43052077262152</c:v>
                </c:pt>
                <c:pt idx="330">
                  <c:v>74.43052077262152</c:v>
                </c:pt>
                <c:pt idx="331">
                  <c:v>73.775960510769622</c:v>
                </c:pt>
                <c:pt idx="332">
                  <c:v>75.363490734869657</c:v>
                </c:pt>
                <c:pt idx="333">
                  <c:v>74.792543428232847</c:v>
                </c:pt>
                <c:pt idx="334">
                  <c:v>76.523156002588138</c:v>
                </c:pt>
                <c:pt idx="335">
                  <c:v>77.451257585430398</c:v>
                </c:pt>
              </c:numCache>
            </c:numRef>
          </c:val>
          <c:smooth val="0"/>
          <c:extLst>
            <c:ext xmlns:c16="http://schemas.microsoft.com/office/drawing/2014/chart" uri="{C3380CC4-5D6E-409C-BE32-E72D297353CC}">
              <c16:uniqueId val="{00000005-6340-4482-917E-7E18B97C6902}"/>
            </c:ext>
          </c:extLst>
        </c:ser>
        <c:ser>
          <c:idx val="6"/>
          <c:order val="6"/>
          <c:tx>
            <c:strRef>
              <c:f>'BBG Share Global ANZ _SP Value '!$JG$3</c:f>
              <c:strCache>
                <c:ptCount val="1"/>
                <c:pt idx="0">
                  <c:v>E-commerce</c:v>
                </c:pt>
              </c:strCache>
            </c:strRef>
          </c:tx>
          <c:spPr>
            <a:ln w="28575" cap="rnd">
              <a:solidFill>
                <a:schemeClr val="accent1">
                  <a:lumMod val="60000"/>
                </a:schemeClr>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'!$JG$4:$JG$339</c:f>
              <c:numCache>
                <c:formatCode>0.0</c:formatCode>
                <c:ptCount val="336"/>
                <c:pt idx="0">
                  <c:v>100</c:v>
                </c:pt>
                <c:pt idx="1">
                  <c:v>103.94132439688578</c:v>
                </c:pt>
                <c:pt idx="2">
                  <c:v>107.22146502527087</c:v>
                </c:pt>
                <c:pt idx="3">
                  <c:v>103.94132439688578</c:v>
                </c:pt>
                <c:pt idx="4">
                  <c:v>109.51819420867739</c:v>
                </c:pt>
                <c:pt idx="5">
                  <c:v>107.22146502527087</c:v>
                </c:pt>
                <c:pt idx="6">
                  <c:v>107.22146502527087</c:v>
                </c:pt>
                <c:pt idx="7">
                  <c:v>109.93283952513238</c:v>
                </c:pt>
                <c:pt idx="8">
                  <c:v>104.26623628486718</c:v>
                </c:pt>
                <c:pt idx="9">
                  <c:v>105.46172910928058</c:v>
                </c:pt>
                <c:pt idx="10">
                  <c:v>107.2544752913952</c:v>
                </c:pt>
                <c:pt idx="11">
                  <c:v>104.79742033882707</c:v>
                </c:pt>
                <c:pt idx="12">
                  <c:v>106.9978914074855</c:v>
                </c:pt>
                <c:pt idx="13">
                  <c:v>104.86398269707389</c:v>
                </c:pt>
                <c:pt idx="14">
                  <c:v>98.697349996384247</c:v>
                </c:pt>
                <c:pt idx="15">
                  <c:v>102.23118670282929</c:v>
                </c:pt>
                <c:pt idx="16">
                  <c:v>102.57998987594748</c:v>
                </c:pt>
                <c:pt idx="17">
                  <c:v>99.203881325067542</c:v>
                </c:pt>
                <c:pt idx="18">
                  <c:v>95.793214844960488</c:v>
                </c:pt>
                <c:pt idx="19">
                  <c:v>99.203881325067542</c:v>
                </c:pt>
                <c:pt idx="20">
                  <c:v>99.203881325067542</c:v>
                </c:pt>
                <c:pt idx="21">
                  <c:v>94.575057109713725</c:v>
                </c:pt>
                <c:pt idx="22">
                  <c:v>88.944074470952501</c:v>
                </c:pt>
                <c:pt idx="23">
                  <c:v>83.723284663375239</c:v>
                </c:pt>
                <c:pt idx="24">
                  <c:v>85.946631780321198</c:v>
                </c:pt>
                <c:pt idx="25">
                  <c:v>83.266716191252542</c:v>
                </c:pt>
                <c:pt idx="26">
                  <c:v>83.723284663375239</c:v>
                </c:pt>
                <c:pt idx="27">
                  <c:v>83.723284663375239</c:v>
                </c:pt>
                <c:pt idx="28">
                  <c:v>80.894795316639602</c:v>
                </c:pt>
                <c:pt idx="29">
                  <c:v>79.430423435209335</c:v>
                </c:pt>
                <c:pt idx="30">
                  <c:v>79.168775844273668</c:v>
                </c:pt>
                <c:pt idx="31">
                  <c:v>79.866612321103375</c:v>
                </c:pt>
                <c:pt idx="32">
                  <c:v>75.588871431107123</c:v>
                </c:pt>
                <c:pt idx="33">
                  <c:v>79.168775844273668</c:v>
                </c:pt>
                <c:pt idx="34">
                  <c:v>79.168775844273668</c:v>
                </c:pt>
                <c:pt idx="35">
                  <c:v>77.483515544365048</c:v>
                </c:pt>
                <c:pt idx="36">
                  <c:v>84.781050929243378</c:v>
                </c:pt>
                <c:pt idx="37">
                  <c:v>88.005627395423133</c:v>
                </c:pt>
                <c:pt idx="38">
                  <c:v>91.559564271298314</c:v>
                </c:pt>
                <c:pt idx="39">
                  <c:v>93.991966498589861</c:v>
                </c:pt>
                <c:pt idx="40">
                  <c:v>91.559564271298314</c:v>
                </c:pt>
                <c:pt idx="41">
                  <c:v>91.559564271298314</c:v>
                </c:pt>
                <c:pt idx="42">
                  <c:v>97.200765220592572</c:v>
                </c:pt>
                <c:pt idx="43">
                  <c:v>95.195019492088122</c:v>
                </c:pt>
                <c:pt idx="44">
                  <c:v>94.458724763826879</c:v>
                </c:pt>
                <c:pt idx="45">
                  <c:v>92.09567887031352</c:v>
                </c:pt>
                <c:pt idx="46">
                  <c:v>90.684885578484412</c:v>
                </c:pt>
                <c:pt idx="47">
                  <c:v>92.09567887031352</c:v>
                </c:pt>
                <c:pt idx="48">
                  <c:v>92.09567887031352</c:v>
                </c:pt>
                <c:pt idx="49">
                  <c:v>90.821954731022331</c:v>
                </c:pt>
                <c:pt idx="50">
                  <c:v>87.298587234490142</c:v>
                </c:pt>
                <c:pt idx="51">
                  <c:v>92.067739115000037</c:v>
                </c:pt>
                <c:pt idx="52">
                  <c:v>88.653172312688582</c:v>
                </c:pt>
                <c:pt idx="53">
                  <c:v>88.418149665051629</c:v>
                </c:pt>
                <c:pt idx="54">
                  <c:v>88.653172312688582</c:v>
                </c:pt>
                <c:pt idx="55">
                  <c:v>88.653172312688582</c:v>
                </c:pt>
                <c:pt idx="56">
                  <c:v>87.419878642851018</c:v>
                </c:pt>
                <c:pt idx="57">
                  <c:v>89.05879181923963</c:v>
                </c:pt>
                <c:pt idx="58">
                  <c:v>88.874060731166963</c:v>
                </c:pt>
                <c:pt idx="59">
                  <c:v>86.382163260207861</c:v>
                </c:pt>
                <c:pt idx="60">
                  <c:v>88.679797255987324</c:v>
                </c:pt>
                <c:pt idx="61">
                  <c:v>88.679797255987324</c:v>
                </c:pt>
                <c:pt idx="62">
                  <c:v>88.679797255987324</c:v>
                </c:pt>
                <c:pt idx="63">
                  <c:v>84.06776541124033</c:v>
                </c:pt>
                <c:pt idx="64">
                  <c:v>82.477171576393857</c:v>
                </c:pt>
                <c:pt idx="65">
                  <c:v>82.108366806255873</c:v>
                </c:pt>
                <c:pt idx="66">
                  <c:v>82.440028136977105</c:v>
                </c:pt>
                <c:pt idx="67">
                  <c:v>81.693543615601556</c:v>
                </c:pt>
                <c:pt idx="68">
                  <c:v>82.108366806255873</c:v>
                </c:pt>
                <c:pt idx="69">
                  <c:v>82.108366806255873</c:v>
                </c:pt>
                <c:pt idx="70">
                  <c:v>85.877275446543038</c:v>
                </c:pt>
                <c:pt idx="71">
                  <c:v>84.383977700788222</c:v>
                </c:pt>
                <c:pt idx="72">
                  <c:v>83.800201166238253</c:v>
                </c:pt>
                <c:pt idx="73">
                  <c:v>82.754596911506567</c:v>
                </c:pt>
                <c:pt idx="74">
                  <c:v>83.800201166238253</c:v>
                </c:pt>
                <c:pt idx="75">
                  <c:v>83.800201166238253</c:v>
                </c:pt>
                <c:pt idx="76">
                  <c:v>83.800201166238253</c:v>
                </c:pt>
                <c:pt idx="77">
                  <c:v>83.800201166238253</c:v>
                </c:pt>
                <c:pt idx="78">
                  <c:v>80.622300526582208</c:v>
                </c:pt>
                <c:pt idx="79">
                  <c:v>80.800786257584818</c:v>
                </c:pt>
                <c:pt idx="80">
                  <c:v>81.639307619993033</c:v>
                </c:pt>
                <c:pt idx="81">
                  <c:v>79.479728885762555</c:v>
                </c:pt>
                <c:pt idx="82">
                  <c:v>80.800786257584818</c:v>
                </c:pt>
                <c:pt idx="83">
                  <c:v>80.800786257584818</c:v>
                </c:pt>
                <c:pt idx="84">
                  <c:v>77.6603577603492</c:v>
                </c:pt>
                <c:pt idx="85">
                  <c:v>77.868426761683736</c:v>
                </c:pt>
                <c:pt idx="86">
                  <c:v>77.124571864337682</c:v>
                </c:pt>
                <c:pt idx="87">
                  <c:v>77.667589226430351</c:v>
                </c:pt>
                <c:pt idx="88">
                  <c:v>77.185710623023667</c:v>
                </c:pt>
                <c:pt idx="89">
                  <c:v>77.667589226430351</c:v>
                </c:pt>
                <c:pt idx="90">
                  <c:v>77.185710623023667</c:v>
                </c:pt>
                <c:pt idx="91">
                  <c:v>79.105664867565565</c:v>
                </c:pt>
                <c:pt idx="92">
                  <c:v>77.667589226430351</c:v>
                </c:pt>
                <c:pt idx="93">
                  <c:v>83.841946447706633</c:v>
                </c:pt>
                <c:pt idx="94">
                  <c:v>93.701064340325942</c:v>
                </c:pt>
                <c:pt idx="95">
                  <c:v>94.180284659989454</c:v>
                </c:pt>
                <c:pt idx="96">
                  <c:v>83.841946447706633</c:v>
                </c:pt>
                <c:pt idx="97">
                  <c:v>93.701064340325942</c:v>
                </c:pt>
                <c:pt idx="98">
                  <c:v>96.630465509193826</c:v>
                </c:pt>
                <c:pt idx="99">
                  <c:v>97.13995516491029</c:v>
                </c:pt>
                <c:pt idx="100">
                  <c:v>97.285570595544101</c:v>
                </c:pt>
                <c:pt idx="101">
                  <c:v>99.103955611946375</c:v>
                </c:pt>
                <c:pt idx="102">
                  <c:v>100.55386456121435</c:v>
                </c:pt>
                <c:pt idx="103">
                  <c:v>97.285570595544101</c:v>
                </c:pt>
                <c:pt idx="104">
                  <c:v>99.103955611946375</c:v>
                </c:pt>
                <c:pt idx="105">
                  <c:v>97.533741363328559</c:v>
                </c:pt>
                <c:pt idx="106">
                  <c:v>99.443834517759811</c:v>
                </c:pt>
                <c:pt idx="107">
                  <c:v>94.936987634192988</c:v>
                </c:pt>
                <c:pt idx="108">
                  <c:v>93.143912749074701</c:v>
                </c:pt>
                <c:pt idx="109">
                  <c:v>93.252713443295448</c:v>
                </c:pt>
                <c:pt idx="110">
                  <c:v>94.936987634192988</c:v>
                </c:pt>
                <c:pt idx="111">
                  <c:v>93.252713443295448</c:v>
                </c:pt>
                <c:pt idx="112">
                  <c:v>91.28443985721141</c:v>
                </c:pt>
                <c:pt idx="113">
                  <c:v>93.654059810798557</c:v>
                </c:pt>
                <c:pt idx="114">
                  <c:v>96.000341851123835</c:v>
                </c:pt>
                <c:pt idx="115">
                  <c:v>96.671882087658517</c:v>
                </c:pt>
                <c:pt idx="116">
                  <c:v>99.477362224136002</c:v>
                </c:pt>
                <c:pt idx="117">
                  <c:v>96.000341851123835</c:v>
                </c:pt>
                <c:pt idx="118">
                  <c:v>96.671882087658517</c:v>
                </c:pt>
                <c:pt idx="119">
                  <c:v>95.930985517345661</c:v>
                </c:pt>
                <c:pt idx="120">
                  <c:v>97.614602302235838</c:v>
                </c:pt>
                <c:pt idx="121">
                  <c:v>95.833360725250301</c:v>
                </c:pt>
                <c:pt idx="122">
                  <c:v>91.644698349253503</c:v>
                </c:pt>
                <c:pt idx="123">
                  <c:v>94.853825774259917</c:v>
                </c:pt>
                <c:pt idx="124">
                  <c:v>95.833360725250301</c:v>
                </c:pt>
                <c:pt idx="125">
                  <c:v>94.853825774259917</c:v>
                </c:pt>
                <c:pt idx="126">
                  <c:v>99.086863055754591</c:v>
                </c:pt>
                <c:pt idx="127">
                  <c:v>99.289344106026448</c:v>
                </c:pt>
                <c:pt idx="128">
                  <c:v>93.502856429102039</c:v>
                </c:pt>
                <c:pt idx="129">
                  <c:v>93.623490431455551</c:v>
                </c:pt>
                <c:pt idx="130">
                  <c:v>98.454438476658794</c:v>
                </c:pt>
                <c:pt idx="131">
                  <c:v>93.623490431455551</c:v>
                </c:pt>
                <c:pt idx="132">
                  <c:v>93.623490431455551</c:v>
                </c:pt>
                <c:pt idx="133">
                  <c:v>97.754348972061138</c:v>
                </c:pt>
                <c:pt idx="134">
                  <c:v>98.923826365925322</c:v>
                </c:pt>
                <c:pt idx="135">
                  <c:v>97.782240834116735</c:v>
                </c:pt>
                <c:pt idx="136">
                  <c:v>97.560037603623613</c:v>
                </c:pt>
                <c:pt idx="137">
                  <c:v>95.943476231485789</c:v>
                </c:pt>
                <c:pt idx="138">
                  <c:v>97.782240834116735</c:v>
                </c:pt>
                <c:pt idx="139">
                  <c:v>97.560037603623613</c:v>
                </c:pt>
                <c:pt idx="140">
                  <c:v>97.560037603623613</c:v>
                </c:pt>
                <c:pt idx="141">
                  <c:v>95.468829094160256</c:v>
                </c:pt>
                <c:pt idx="142">
                  <c:v>97.84074996877321</c:v>
                </c:pt>
                <c:pt idx="143">
                  <c:v>98.500128194171438</c:v>
                </c:pt>
                <c:pt idx="144">
                  <c:v>106.34528278319407</c:v>
                </c:pt>
                <c:pt idx="145">
                  <c:v>97.84074996877321</c:v>
                </c:pt>
                <c:pt idx="146">
                  <c:v>98.500128194171438</c:v>
                </c:pt>
                <c:pt idx="147">
                  <c:v>110.45735735933152</c:v>
                </c:pt>
                <c:pt idx="148">
                  <c:v>112.06570115637717</c:v>
                </c:pt>
                <c:pt idx="149">
                  <c:v>110.97407848112914</c:v>
                </c:pt>
                <c:pt idx="150">
                  <c:v>109.40024849947079</c:v>
                </c:pt>
                <c:pt idx="151">
                  <c:v>108.06242727446043</c:v>
                </c:pt>
                <c:pt idx="152">
                  <c:v>110.97407848112914</c:v>
                </c:pt>
                <c:pt idx="153">
                  <c:v>109.40024849947079</c:v>
                </c:pt>
                <c:pt idx="154">
                  <c:v>107.16802640142527</c:v>
                </c:pt>
                <c:pt idx="155">
                  <c:v>107.45169709360802</c:v>
                </c:pt>
                <c:pt idx="156">
                  <c:v>109.20302669725794</c:v>
                </c:pt>
                <c:pt idx="157">
                  <c:v>110.87612498603011</c:v>
                </c:pt>
                <c:pt idx="158">
                  <c:v>107.53820797534065</c:v>
                </c:pt>
                <c:pt idx="159">
                  <c:v>109.20302669725794</c:v>
                </c:pt>
                <c:pt idx="160">
                  <c:v>109.20302669725794</c:v>
                </c:pt>
                <c:pt idx="161">
                  <c:v>108.79444886367371</c:v>
                </c:pt>
                <c:pt idx="162">
                  <c:v>114.01162293821039</c:v>
                </c:pt>
                <c:pt idx="163">
                  <c:v>113.23062460144759</c:v>
                </c:pt>
                <c:pt idx="164">
                  <c:v>111.42867473522972</c:v>
                </c:pt>
                <c:pt idx="165">
                  <c:v>108.79412016067003</c:v>
                </c:pt>
                <c:pt idx="166">
                  <c:v>113.23062460144759</c:v>
                </c:pt>
                <c:pt idx="167">
                  <c:v>111.42867473522972</c:v>
                </c:pt>
                <c:pt idx="168">
                  <c:v>109.6553220303327</c:v>
                </c:pt>
                <c:pt idx="169">
                  <c:v>113.99025724297067</c:v>
                </c:pt>
                <c:pt idx="170">
                  <c:v>119.01251043632035</c:v>
                </c:pt>
                <c:pt idx="171">
                  <c:v>120.71663435248689</c:v>
                </c:pt>
                <c:pt idx="172">
                  <c:v>121.32657958228421</c:v>
                </c:pt>
                <c:pt idx="173">
                  <c:v>118.01489682012713</c:v>
                </c:pt>
                <c:pt idx="174">
                  <c:v>119.01251043632035</c:v>
                </c:pt>
                <c:pt idx="175">
                  <c:v>122.27200843437005</c:v>
                </c:pt>
                <c:pt idx="176">
                  <c:v>120.35080310106432</c:v>
                </c:pt>
                <c:pt idx="177">
                  <c:v>118.76845953231737</c:v>
                </c:pt>
                <c:pt idx="178">
                  <c:v>128.53452820242489</c:v>
                </c:pt>
                <c:pt idx="179">
                  <c:v>122.52503953610965</c:v>
                </c:pt>
                <c:pt idx="180">
                  <c:v>120.152872957301</c:v>
                </c:pt>
                <c:pt idx="181">
                  <c:v>122.52503953610965</c:v>
                </c:pt>
                <c:pt idx="182">
                  <c:v>122.76225619399051</c:v>
                </c:pt>
                <c:pt idx="183">
                  <c:v>118.65986194943632</c:v>
                </c:pt>
                <c:pt idx="184">
                  <c:v>118.89323705810244</c:v>
                </c:pt>
                <c:pt idx="185">
                  <c:v>124.28044280442805</c:v>
                </c:pt>
                <c:pt idx="186">
                  <c:v>122.9151291512915</c:v>
                </c:pt>
                <c:pt idx="187">
                  <c:v>118.89323705810244</c:v>
                </c:pt>
                <c:pt idx="188">
                  <c:v>122.9151291512915</c:v>
                </c:pt>
                <c:pt idx="189">
                  <c:v>124.07485503426463</c:v>
                </c:pt>
                <c:pt idx="190">
                  <c:v>121.92108027171334</c:v>
                </c:pt>
                <c:pt idx="191">
                  <c:v>121.62463080935366</c:v>
                </c:pt>
                <c:pt idx="192">
                  <c:v>127.98629414865576</c:v>
                </c:pt>
                <c:pt idx="193">
                  <c:v>123.62150764364786</c:v>
                </c:pt>
                <c:pt idx="194">
                  <c:v>128.10753821823931</c:v>
                </c:pt>
                <c:pt idx="195">
                  <c:v>127.16921454928836</c:v>
                </c:pt>
                <c:pt idx="196">
                  <c:v>125.76144050804336</c:v>
                </c:pt>
                <c:pt idx="197">
                  <c:v>124.32261465471797</c:v>
                </c:pt>
                <c:pt idx="198">
                  <c:v>123.18397469688982</c:v>
                </c:pt>
                <c:pt idx="199">
                  <c:v>127.45524708604788</c:v>
                </c:pt>
                <c:pt idx="200">
                  <c:v>124.3933786066937</c:v>
                </c:pt>
                <c:pt idx="201">
                  <c:v>121.16354289245494</c:v>
                </c:pt>
                <c:pt idx="202">
                  <c:v>122.18482312491371</c:v>
                </c:pt>
                <c:pt idx="203">
                  <c:v>119.54073616324705</c:v>
                </c:pt>
                <c:pt idx="204">
                  <c:v>120.23397079802515</c:v>
                </c:pt>
                <c:pt idx="205">
                  <c:v>115.51327440908929</c:v>
                </c:pt>
                <c:pt idx="206">
                  <c:v>117.67315966861283</c:v>
                </c:pt>
                <c:pt idx="207">
                  <c:v>116.46624562250274</c:v>
                </c:pt>
                <c:pt idx="208">
                  <c:v>116.64861277557324</c:v>
                </c:pt>
                <c:pt idx="209">
                  <c:v>120.59377648094467</c:v>
                </c:pt>
                <c:pt idx="210">
                  <c:v>119.59939558314983</c:v>
                </c:pt>
                <c:pt idx="211">
                  <c:v>121.60653121220682</c:v>
                </c:pt>
                <c:pt idx="212">
                  <c:v>127.75024749827917</c:v>
                </c:pt>
                <c:pt idx="213">
                  <c:v>125.92081700484574</c:v>
                </c:pt>
                <c:pt idx="214">
                  <c:v>125.7812307177587</c:v>
                </c:pt>
                <c:pt idx="215">
                  <c:v>123.77628897926498</c:v>
                </c:pt>
                <c:pt idx="216">
                  <c:v>122.4355476087964</c:v>
                </c:pt>
                <c:pt idx="217">
                  <c:v>119.77435835556933</c:v>
                </c:pt>
                <c:pt idx="218">
                  <c:v>117.18830985413369</c:v>
                </c:pt>
                <c:pt idx="219">
                  <c:v>117.70606802706163</c:v>
                </c:pt>
                <c:pt idx="220">
                  <c:v>120.40619883778648</c:v>
                </c:pt>
                <c:pt idx="221">
                  <c:v>118.45966943553935</c:v>
                </c:pt>
                <c:pt idx="222">
                  <c:v>116.70620240285862</c:v>
                </c:pt>
                <c:pt idx="223">
                  <c:v>116.15416468987985</c:v>
                </c:pt>
                <c:pt idx="224">
                  <c:v>114.5830648102696</c:v>
                </c:pt>
                <c:pt idx="225">
                  <c:v>114.35462595537078</c:v>
                </c:pt>
                <c:pt idx="226">
                  <c:v>114.0792926896824</c:v>
                </c:pt>
                <c:pt idx="227">
                  <c:v>109.65092458775425</c:v>
                </c:pt>
                <c:pt idx="228">
                  <c:v>108.23531670181464</c:v>
                </c:pt>
                <c:pt idx="229">
                  <c:v>107.37969938214557</c:v>
                </c:pt>
                <c:pt idx="230">
                  <c:v>107.38924352290731</c:v>
                </c:pt>
                <c:pt idx="231">
                  <c:v>106.13494072381935</c:v>
                </c:pt>
                <c:pt idx="232">
                  <c:v>108.30763971521171</c:v>
                </c:pt>
                <c:pt idx="233">
                  <c:v>111.36359154049948</c:v>
                </c:pt>
                <c:pt idx="234">
                  <c:v>113.81538724500864</c:v>
                </c:pt>
                <c:pt idx="235">
                  <c:v>108.70142591362999</c:v>
                </c:pt>
                <c:pt idx="236">
                  <c:v>107.98781169262324</c:v>
                </c:pt>
                <c:pt idx="237">
                  <c:v>106.81039753341265</c:v>
                </c:pt>
                <c:pt idx="238">
                  <c:v>104.42039799359686</c:v>
                </c:pt>
                <c:pt idx="239">
                  <c:v>102.32113621592272</c:v>
                </c:pt>
                <c:pt idx="240">
                  <c:v>105.92734382927142</c:v>
                </c:pt>
                <c:pt idx="241">
                  <c:v>108.88498254485822</c:v>
                </c:pt>
                <c:pt idx="242">
                  <c:v>108.11328153923363</c:v>
                </c:pt>
                <c:pt idx="243">
                  <c:v>104.25313109318823</c:v>
                </c:pt>
                <c:pt idx="244">
                  <c:v>104.3524046411755</c:v>
                </c:pt>
                <c:pt idx="245">
                  <c:v>107.10080104429191</c:v>
                </c:pt>
                <c:pt idx="246">
                  <c:v>105.78254324088012</c:v>
                </c:pt>
                <c:pt idx="247">
                  <c:v>104.73102233208206</c:v>
                </c:pt>
                <c:pt idx="248">
                  <c:v>96.584118385673818</c:v>
                </c:pt>
                <c:pt idx="249">
                  <c:v>96.382548697514594</c:v>
                </c:pt>
                <c:pt idx="250">
                  <c:v>97.820369725407161</c:v>
                </c:pt>
                <c:pt idx="251">
                  <c:v>100.96178498879122</c:v>
                </c:pt>
                <c:pt idx="252">
                  <c:v>96.339563350929893</c:v>
                </c:pt>
                <c:pt idx="253">
                  <c:v>92.337288735194662</c:v>
                </c:pt>
                <c:pt idx="254">
                  <c:v>95.629769997998068</c:v>
                </c:pt>
                <c:pt idx="255">
                  <c:v>97.175640136130909</c:v>
                </c:pt>
                <c:pt idx="256">
                  <c:v>102.2229596132171</c:v>
                </c:pt>
                <c:pt idx="257">
                  <c:v>106.12013196251738</c:v>
                </c:pt>
                <c:pt idx="258">
                  <c:v>113.9531439822953</c:v>
                </c:pt>
                <c:pt idx="259">
                  <c:v>102.2229596132171</c:v>
                </c:pt>
                <c:pt idx="260">
                  <c:v>106.12013196251738</c:v>
                </c:pt>
                <c:pt idx="261">
                  <c:v>112.78242913047889</c:v>
                </c:pt>
                <c:pt idx="262">
                  <c:v>110.53094893993951</c:v>
                </c:pt>
                <c:pt idx="263">
                  <c:v>114.12042813774342</c:v>
                </c:pt>
                <c:pt idx="264">
                  <c:v>113.25877761902544</c:v>
                </c:pt>
                <c:pt idx="265">
                  <c:v>110.70097545859167</c:v>
                </c:pt>
                <c:pt idx="266">
                  <c:v>113.25877761902544</c:v>
                </c:pt>
                <c:pt idx="267">
                  <c:v>113.25877761902544</c:v>
                </c:pt>
                <c:pt idx="268">
                  <c:v>115.72279095788005</c:v>
                </c:pt>
                <c:pt idx="269">
                  <c:v>113.81630005841232</c:v>
                </c:pt>
                <c:pt idx="270">
                  <c:v>119.60021829211105</c:v>
                </c:pt>
                <c:pt idx="271">
                  <c:v>117.19489152582348</c:v>
                </c:pt>
                <c:pt idx="272">
                  <c:v>116.82796332911923</c:v>
                </c:pt>
                <c:pt idx="273">
                  <c:v>117.19489152582348</c:v>
                </c:pt>
                <c:pt idx="274">
                  <c:v>117.19489152582348</c:v>
                </c:pt>
                <c:pt idx="275">
                  <c:v>118.53426171469002</c:v>
                </c:pt>
                <c:pt idx="276">
                  <c:v>118.75145688045217</c:v>
                </c:pt>
                <c:pt idx="277">
                  <c:v>118.55071589391441</c:v>
                </c:pt>
                <c:pt idx="278">
                  <c:v>115.87252398882212</c:v>
                </c:pt>
                <c:pt idx="279">
                  <c:v>111.86675405664077</c:v>
                </c:pt>
                <c:pt idx="280">
                  <c:v>118.55071589391441</c:v>
                </c:pt>
                <c:pt idx="281">
                  <c:v>115.87252398882212</c:v>
                </c:pt>
                <c:pt idx="282">
                  <c:v>112.64092318914902</c:v>
                </c:pt>
                <c:pt idx="283">
                  <c:v>117.77380439820209</c:v>
                </c:pt>
                <c:pt idx="284">
                  <c:v>134.18163768445822</c:v>
                </c:pt>
                <c:pt idx="285">
                  <c:v>147.08006877846918</c:v>
                </c:pt>
                <c:pt idx="286">
                  <c:v>148.57191436148184</c:v>
                </c:pt>
                <c:pt idx="287">
                  <c:v>134.18163768445822</c:v>
                </c:pt>
                <c:pt idx="288">
                  <c:v>147.08006877846918</c:v>
                </c:pt>
                <c:pt idx="289">
                  <c:v>152.15728001447968</c:v>
                </c:pt>
                <c:pt idx="290">
                  <c:v>145.49388590123652</c:v>
                </c:pt>
                <c:pt idx="291">
                  <c:v>145.74042435328218</c:v>
                </c:pt>
                <c:pt idx="292">
                  <c:v>152.2439386917282</c:v>
                </c:pt>
                <c:pt idx="293">
                  <c:v>150.58206659006333</c:v>
                </c:pt>
                <c:pt idx="294">
                  <c:v>145.74042435328218</c:v>
                </c:pt>
                <c:pt idx="295">
                  <c:v>150.58206659006333</c:v>
                </c:pt>
                <c:pt idx="296">
                  <c:v>150.8661754180047</c:v>
                </c:pt>
                <c:pt idx="297">
                  <c:v>156.99206634325066</c:v>
                </c:pt>
                <c:pt idx="298">
                  <c:v>157.61513126321475</c:v>
                </c:pt>
                <c:pt idx="299">
                  <c:v>168.60570027615594</c:v>
                </c:pt>
                <c:pt idx="300">
                  <c:v>167.26742703257105</c:v>
                </c:pt>
                <c:pt idx="301">
                  <c:v>167.26742703257105</c:v>
                </c:pt>
                <c:pt idx="302">
                  <c:v>167.26742703257105</c:v>
                </c:pt>
                <c:pt idx="303">
                  <c:v>165.43854501177847</c:v>
                </c:pt>
                <c:pt idx="304">
                  <c:v>166.87005860430168</c:v>
                </c:pt>
                <c:pt idx="305">
                  <c:v>159.22407575504116</c:v>
                </c:pt>
                <c:pt idx="306">
                  <c:v>159.34391702705889</c:v>
                </c:pt>
                <c:pt idx="307">
                  <c:v>163.1039712161558</c:v>
                </c:pt>
                <c:pt idx="308">
                  <c:v>161.22394412160733</c:v>
                </c:pt>
                <c:pt idx="309">
                  <c:v>160.28393057433311</c:v>
                </c:pt>
                <c:pt idx="310">
                  <c:v>160.75393734797024</c:v>
                </c:pt>
                <c:pt idx="311">
                  <c:v>160.9889407347888</c:v>
                </c:pt>
                <c:pt idx="312">
                  <c:v>161.99797613595538</c:v>
                </c:pt>
                <c:pt idx="313">
                  <c:v>164.64984135428864</c:v>
                </c:pt>
                <c:pt idx="314">
                  <c:v>163.44813779826629</c:v>
                </c:pt>
                <c:pt idx="315">
                  <c:v>161.4934584353721</c:v>
                </c:pt>
                <c:pt idx="316">
                  <c:v>162.72305696711084</c:v>
                </c:pt>
                <c:pt idx="317">
                  <c:v>162.72305696711084</c:v>
                </c:pt>
                <c:pt idx="318">
                  <c:v>161.59402603599625</c:v>
                </c:pt>
                <c:pt idx="319">
                  <c:v>158.30236748215407</c:v>
                </c:pt>
                <c:pt idx="320">
                  <c:v>159.92392684471918</c:v>
                </c:pt>
                <c:pt idx="321">
                  <c:v>157.42453702053209</c:v>
                </c:pt>
                <c:pt idx="322">
                  <c:v>158.30236748215407</c:v>
                </c:pt>
                <c:pt idx="323">
                  <c:v>158.30236748215407</c:v>
                </c:pt>
                <c:pt idx="324">
                  <c:v>157.1936300387496</c:v>
                </c:pt>
                <c:pt idx="325">
                  <c:v>157.70837161215306</c:v>
                </c:pt>
                <c:pt idx="326">
                  <c:v>162.71921765862513</c:v>
                </c:pt>
                <c:pt idx="327">
                  <c:v>159.35022446242826</c:v>
                </c:pt>
                <c:pt idx="328">
                  <c:v>161.37600816127289</c:v>
                </c:pt>
                <c:pt idx="329">
                  <c:v>161.37600816127289</c:v>
                </c:pt>
                <c:pt idx="330">
                  <c:v>161.37600816127289</c:v>
                </c:pt>
                <c:pt idx="331">
                  <c:v>160.90706405337735</c:v>
                </c:pt>
                <c:pt idx="332">
                  <c:v>156.85659360096972</c:v>
                </c:pt>
                <c:pt idx="333">
                  <c:v>151.37186719283474</c:v>
                </c:pt>
                <c:pt idx="334">
                  <c:v>153.38366483933865</c:v>
                </c:pt>
                <c:pt idx="335">
                  <c:v>157.97465507926802</c:v>
                </c:pt>
              </c:numCache>
            </c:numRef>
          </c:val>
          <c:smooth val="0"/>
          <c:extLst>
            <c:ext xmlns:c16="http://schemas.microsoft.com/office/drawing/2014/chart" uri="{C3380CC4-5D6E-409C-BE32-E72D297353CC}">
              <c16:uniqueId val="{00000006-6340-4482-917E-7E18B97C6902}"/>
            </c:ext>
          </c:extLst>
        </c:ser>
        <c:ser>
          <c:idx val="7"/>
          <c:order val="7"/>
          <c:tx>
            <c:strRef>
              <c:f>'BBG Share Global ANZ _SP Value '!$JH$3</c:f>
              <c:strCache>
                <c:ptCount val="1"/>
                <c:pt idx="0">
                  <c:v>IT Services and Cloud Infra</c:v>
                </c:pt>
              </c:strCache>
            </c:strRef>
          </c:tx>
          <c:spPr>
            <a:ln w="28575" cap="rnd">
              <a:solidFill>
                <a:schemeClr val="accent2">
                  <a:lumMod val="60000"/>
                </a:schemeClr>
              </a:solidFill>
              <a:round/>
            </a:ln>
            <a:effectLst/>
          </c:spPr>
          <c:marker>
            <c:symbol val="none"/>
          </c:marker>
          <c:cat>
            <c:numRef>
              <c:f>'BBG Share Global ANZ _SP Value '!$IZ$4:$IZ$339</c:f>
              <c:numCache>
                <c:formatCode>m/d/yyyy</c:formatCode>
                <c:ptCount val="336"/>
                <c:pt idx="0">
                  <c:v>44949</c:v>
                </c:pt>
                <c:pt idx="1">
                  <c:v>44950</c:v>
                </c:pt>
                <c:pt idx="2">
                  <c:v>44951</c:v>
                </c:pt>
                <c:pt idx="3">
                  <c:v>44952</c:v>
                </c:pt>
                <c:pt idx="4">
                  <c:v>44953</c:v>
                </c:pt>
                <c:pt idx="5">
                  <c:v>44954</c:v>
                </c:pt>
                <c:pt idx="6">
                  <c:v>44955</c:v>
                </c:pt>
                <c:pt idx="7">
                  <c:v>44956</c:v>
                </c:pt>
                <c:pt idx="8">
                  <c:v>44957</c:v>
                </c:pt>
                <c:pt idx="9">
                  <c:v>44958</c:v>
                </c:pt>
                <c:pt idx="10">
                  <c:v>44959</c:v>
                </c:pt>
                <c:pt idx="11">
                  <c:v>44960</c:v>
                </c:pt>
                <c:pt idx="12">
                  <c:v>44961</c:v>
                </c:pt>
                <c:pt idx="13">
                  <c:v>44962</c:v>
                </c:pt>
                <c:pt idx="14">
                  <c:v>44963</c:v>
                </c:pt>
                <c:pt idx="15">
                  <c:v>44964</c:v>
                </c:pt>
                <c:pt idx="16">
                  <c:v>44965</c:v>
                </c:pt>
                <c:pt idx="17">
                  <c:v>44966</c:v>
                </c:pt>
                <c:pt idx="18">
                  <c:v>44967</c:v>
                </c:pt>
                <c:pt idx="19">
                  <c:v>44968</c:v>
                </c:pt>
                <c:pt idx="20">
                  <c:v>44969</c:v>
                </c:pt>
                <c:pt idx="21">
                  <c:v>44970</c:v>
                </c:pt>
                <c:pt idx="22">
                  <c:v>44971</c:v>
                </c:pt>
                <c:pt idx="23">
                  <c:v>44972</c:v>
                </c:pt>
                <c:pt idx="24">
                  <c:v>44973</c:v>
                </c:pt>
                <c:pt idx="25">
                  <c:v>44974</c:v>
                </c:pt>
                <c:pt idx="26">
                  <c:v>44975</c:v>
                </c:pt>
                <c:pt idx="27">
                  <c:v>44976</c:v>
                </c:pt>
                <c:pt idx="28">
                  <c:v>44977</c:v>
                </c:pt>
                <c:pt idx="29">
                  <c:v>44978</c:v>
                </c:pt>
                <c:pt idx="30">
                  <c:v>44979</c:v>
                </c:pt>
                <c:pt idx="31">
                  <c:v>44980</c:v>
                </c:pt>
                <c:pt idx="32">
                  <c:v>44981</c:v>
                </c:pt>
                <c:pt idx="33">
                  <c:v>44982</c:v>
                </c:pt>
                <c:pt idx="34">
                  <c:v>44983</c:v>
                </c:pt>
                <c:pt idx="35">
                  <c:v>44984</c:v>
                </c:pt>
                <c:pt idx="36">
                  <c:v>44985</c:v>
                </c:pt>
                <c:pt idx="37">
                  <c:v>44986</c:v>
                </c:pt>
                <c:pt idx="38">
                  <c:v>44987</c:v>
                </c:pt>
                <c:pt idx="39">
                  <c:v>44988</c:v>
                </c:pt>
                <c:pt idx="40">
                  <c:v>44989</c:v>
                </c:pt>
                <c:pt idx="41">
                  <c:v>44990</c:v>
                </c:pt>
                <c:pt idx="42">
                  <c:v>44991</c:v>
                </c:pt>
                <c:pt idx="43">
                  <c:v>44992</c:v>
                </c:pt>
                <c:pt idx="44">
                  <c:v>44993</c:v>
                </c:pt>
                <c:pt idx="45">
                  <c:v>44994</c:v>
                </c:pt>
                <c:pt idx="46">
                  <c:v>44995</c:v>
                </c:pt>
                <c:pt idx="47">
                  <c:v>44996</c:v>
                </c:pt>
                <c:pt idx="48">
                  <c:v>44997</c:v>
                </c:pt>
                <c:pt idx="49">
                  <c:v>44998</c:v>
                </c:pt>
                <c:pt idx="50">
                  <c:v>44999</c:v>
                </c:pt>
                <c:pt idx="51">
                  <c:v>45000</c:v>
                </c:pt>
                <c:pt idx="52">
                  <c:v>45001</c:v>
                </c:pt>
                <c:pt idx="53">
                  <c:v>45002</c:v>
                </c:pt>
                <c:pt idx="54">
                  <c:v>45003</c:v>
                </c:pt>
                <c:pt idx="55">
                  <c:v>45004</c:v>
                </c:pt>
                <c:pt idx="56">
                  <c:v>45005</c:v>
                </c:pt>
                <c:pt idx="57">
                  <c:v>45006</c:v>
                </c:pt>
                <c:pt idx="58">
                  <c:v>45007</c:v>
                </c:pt>
                <c:pt idx="59">
                  <c:v>45008</c:v>
                </c:pt>
                <c:pt idx="60">
                  <c:v>45009</c:v>
                </c:pt>
                <c:pt idx="61">
                  <c:v>45010</c:v>
                </c:pt>
                <c:pt idx="62">
                  <c:v>45011</c:v>
                </c:pt>
                <c:pt idx="63">
                  <c:v>45012</c:v>
                </c:pt>
                <c:pt idx="64">
                  <c:v>45013</c:v>
                </c:pt>
                <c:pt idx="65">
                  <c:v>45014</c:v>
                </c:pt>
                <c:pt idx="66">
                  <c:v>45015</c:v>
                </c:pt>
                <c:pt idx="67">
                  <c:v>45016</c:v>
                </c:pt>
                <c:pt idx="68">
                  <c:v>45017</c:v>
                </c:pt>
                <c:pt idx="69">
                  <c:v>45018</c:v>
                </c:pt>
                <c:pt idx="70">
                  <c:v>45019</c:v>
                </c:pt>
                <c:pt idx="71">
                  <c:v>45020</c:v>
                </c:pt>
                <c:pt idx="72">
                  <c:v>45021</c:v>
                </c:pt>
                <c:pt idx="73">
                  <c:v>45022</c:v>
                </c:pt>
                <c:pt idx="74">
                  <c:v>45023</c:v>
                </c:pt>
                <c:pt idx="75">
                  <c:v>45024</c:v>
                </c:pt>
                <c:pt idx="76">
                  <c:v>45025</c:v>
                </c:pt>
                <c:pt idx="77">
                  <c:v>45026</c:v>
                </c:pt>
                <c:pt idx="78">
                  <c:v>45027</c:v>
                </c:pt>
                <c:pt idx="79">
                  <c:v>45028</c:v>
                </c:pt>
                <c:pt idx="80">
                  <c:v>45029</c:v>
                </c:pt>
                <c:pt idx="81">
                  <c:v>45030</c:v>
                </c:pt>
                <c:pt idx="82">
                  <c:v>45031</c:v>
                </c:pt>
                <c:pt idx="83">
                  <c:v>45032</c:v>
                </c:pt>
                <c:pt idx="84">
                  <c:v>45033</c:v>
                </c:pt>
                <c:pt idx="85">
                  <c:v>45034</c:v>
                </c:pt>
                <c:pt idx="86">
                  <c:v>45035</c:v>
                </c:pt>
                <c:pt idx="87">
                  <c:v>45036</c:v>
                </c:pt>
                <c:pt idx="88">
                  <c:v>45037</c:v>
                </c:pt>
                <c:pt idx="89">
                  <c:v>45038</c:v>
                </c:pt>
                <c:pt idx="90">
                  <c:v>45039</c:v>
                </c:pt>
                <c:pt idx="91">
                  <c:v>45040</c:v>
                </c:pt>
                <c:pt idx="92">
                  <c:v>45041</c:v>
                </c:pt>
                <c:pt idx="93">
                  <c:v>45042</c:v>
                </c:pt>
                <c:pt idx="94">
                  <c:v>45043</c:v>
                </c:pt>
                <c:pt idx="95">
                  <c:v>45044</c:v>
                </c:pt>
                <c:pt idx="96">
                  <c:v>45045</c:v>
                </c:pt>
                <c:pt idx="97">
                  <c:v>45046</c:v>
                </c:pt>
                <c:pt idx="98">
                  <c:v>45047</c:v>
                </c:pt>
                <c:pt idx="99">
                  <c:v>45048</c:v>
                </c:pt>
                <c:pt idx="100">
                  <c:v>45049</c:v>
                </c:pt>
                <c:pt idx="101">
                  <c:v>45050</c:v>
                </c:pt>
                <c:pt idx="102">
                  <c:v>45051</c:v>
                </c:pt>
                <c:pt idx="103">
                  <c:v>45052</c:v>
                </c:pt>
                <c:pt idx="104">
                  <c:v>45053</c:v>
                </c:pt>
                <c:pt idx="105">
                  <c:v>45054</c:v>
                </c:pt>
                <c:pt idx="106">
                  <c:v>45055</c:v>
                </c:pt>
                <c:pt idx="107">
                  <c:v>45056</c:v>
                </c:pt>
                <c:pt idx="108">
                  <c:v>45057</c:v>
                </c:pt>
                <c:pt idx="109">
                  <c:v>45058</c:v>
                </c:pt>
                <c:pt idx="110">
                  <c:v>45059</c:v>
                </c:pt>
                <c:pt idx="111">
                  <c:v>45060</c:v>
                </c:pt>
                <c:pt idx="112">
                  <c:v>45061</c:v>
                </c:pt>
                <c:pt idx="113">
                  <c:v>45062</c:v>
                </c:pt>
                <c:pt idx="114">
                  <c:v>45063</c:v>
                </c:pt>
                <c:pt idx="115">
                  <c:v>45064</c:v>
                </c:pt>
                <c:pt idx="116">
                  <c:v>45065</c:v>
                </c:pt>
                <c:pt idx="117">
                  <c:v>45066</c:v>
                </c:pt>
                <c:pt idx="118">
                  <c:v>45067</c:v>
                </c:pt>
                <c:pt idx="119">
                  <c:v>45068</c:v>
                </c:pt>
                <c:pt idx="120">
                  <c:v>45069</c:v>
                </c:pt>
                <c:pt idx="121">
                  <c:v>45070</c:v>
                </c:pt>
                <c:pt idx="122">
                  <c:v>45071</c:v>
                </c:pt>
                <c:pt idx="123">
                  <c:v>45072</c:v>
                </c:pt>
                <c:pt idx="124">
                  <c:v>45073</c:v>
                </c:pt>
                <c:pt idx="125">
                  <c:v>45074</c:v>
                </c:pt>
                <c:pt idx="126">
                  <c:v>45075</c:v>
                </c:pt>
                <c:pt idx="127">
                  <c:v>45076</c:v>
                </c:pt>
                <c:pt idx="128">
                  <c:v>45077</c:v>
                </c:pt>
                <c:pt idx="129">
                  <c:v>45078</c:v>
                </c:pt>
                <c:pt idx="130">
                  <c:v>45079</c:v>
                </c:pt>
                <c:pt idx="131">
                  <c:v>45080</c:v>
                </c:pt>
                <c:pt idx="132">
                  <c:v>45081</c:v>
                </c:pt>
                <c:pt idx="133">
                  <c:v>45082</c:v>
                </c:pt>
                <c:pt idx="134">
                  <c:v>45083</c:v>
                </c:pt>
                <c:pt idx="135">
                  <c:v>45084</c:v>
                </c:pt>
                <c:pt idx="136">
                  <c:v>45085</c:v>
                </c:pt>
                <c:pt idx="137">
                  <c:v>45086</c:v>
                </c:pt>
                <c:pt idx="138">
                  <c:v>45087</c:v>
                </c:pt>
                <c:pt idx="139">
                  <c:v>45088</c:v>
                </c:pt>
                <c:pt idx="140">
                  <c:v>45089</c:v>
                </c:pt>
                <c:pt idx="141">
                  <c:v>45090</c:v>
                </c:pt>
                <c:pt idx="142">
                  <c:v>45091</c:v>
                </c:pt>
                <c:pt idx="143">
                  <c:v>45092</c:v>
                </c:pt>
                <c:pt idx="144">
                  <c:v>45093</c:v>
                </c:pt>
                <c:pt idx="145">
                  <c:v>45094</c:v>
                </c:pt>
                <c:pt idx="146">
                  <c:v>45095</c:v>
                </c:pt>
                <c:pt idx="147">
                  <c:v>45096</c:v>
                </c:pt>
                <c:pt idx="148">
                  <c:v>45097</c:v>
                </c:pt>
                <c:pt idx="149">
                  <c:v>45098</c:v>
                </c:pt>
                <c:pt idx="150">
                  <c:v>45099</c:v>
                </c:pt>
                <c:pt idx="151">
                  <c:v>45100</c:v>
                </c:pt>
                <c:pt idx="152">
                  <c:v>45101</c:v>
                </c:pt>
                <c:pt idx="153">
                  <c:v>45102</c:v>
                </c:pt>
                <c:pt idx="154">
                  <c:v>45103</c:v>
                </c:pt>
                <c:pt idx="155">
                  <c:v>45104</c:v>
                </c:pt>
                <c:pt idx="156">
                  <c:v>45105</c:v>
                </c:pt>
                <c:pt idx="157">
                  <c:v>45106</c:v>
                </c:pt>
                <c:pt idx="158">
                  <c:v>45107</c:v>
                </c:pt>
                <c:pt idx="159">
                  <c:v>45108</c:v>
                </c:pt>
                <c:pt idx="160">
                  <c:v>45109</c:v>
                </c:pt>
                <c:pt idx="161">
                  <c:v>45110</c:v>
                </c:pt>
                <c:pt idx="162">
                  <c:v>45111</c:v>
                </c:pt>
                <c:pt idx="163">
                  <c:v>45112</c:v>
                </c:pt>
                <c:pt idx="164">
                  <c:v>45113</c:v>
                </c:pt>
                <c:pt idx="165">
                  <c:v>45114</c:v>
                </c:pt>
                <c:pt idx="166">
                  <c:v>45115</c:v>
                </c:pt>
                <c:pt idx="167">
                  <c:v>45116</c:v>
                </c:pt>
                <c:pt idx="168">
                  <c:v>45117</c:v>
                </c:pt>
                <c:pt idx="169">
                  <c:v>45118</c:v>
                </c:pt>
                <c:pt idx="170">
                  <c:v>45119</c:v>
                </c:pt>
                <c:pt idx="171">
                  <c:v>45120</c:v>
                </c:pt>
                <c:pt idx="172">
                  <c:v>45121</c:v>
                </c:pt>
                <c:pt idx="173">
                  <c:v>45122</c:v>
                </c:pt>
                <c:pt idx="174">
                  <c:v>45123</c:v>
                </c:pt>
                <c:pt idx="175">
                  <c:v>45124</c:v>
                </c:pt>
                <c:pt idx="176">
                  <c:v>45125</c:v>
                </c:pt>
                <c:pt idx="177">
                  <c:v>45126</c:v>
                </c:pt>
                <c:pt idx="178">
                  <c:v>45127</c:v>
                </c:pt>
                <c:pt idx="179">
                  <c:v>45128</c:v>
                </c:pt>
                <c:pt idx="180">
                  <c:v>45129</c:v>
                </c:pt>
                <c:pt idx="181">
                  <c:v>45130</c:v>
                </c:pt>
                <c:pt idx="182">
                  <c:v>45131</c:v>
                </c:pt>
                <c:pt idx="183">
                  <c:v>45132</c:v>
                </c:pt>
                <c:pt idx="184">
                  <c:v>45133</c:v>
                </c:pt>
                <c:pt idx="185">
                  <c:v>45134</c:v>
                </c:pt>
                <c:pt idx="186">
                  <c:v>45135</c:v>
                </c:pt>
                <c:pt idx="187">
                  <c:v>45136</c:v>
                </c:pt>
                <c:pt idx="188">
                  <c:v>45137</c:v>
                </c:pt>
                <c:pt idx="189">
                  <c:v>45138</c:v>
                </c:pt>
                <c:pt idx="190">
                  <c:v>45139</c:v>
                </c:pt>
                <c:pt idx="191">
                  <c:v>45140</c:v>
                </c:pt>
                <c:pt idx="192">
                  <c:v>45141</c:v>
                </c:pt>
                <c:pt idx="193">
                  <c:v>45142</c:v>
                </c:pt>
                <c:pt idx="194">
                  <c:v>45145</c:v>
                </c:pt>
                <c:pt idx="195">
                  <c:v>45146</c:v>
                </c:pt>
                <c:pt idx="196">
                  <c:v>45147</c:v>
                </c:pt>
                <c:pt idx="197">
                  <c:v>45148</c:v>
                </c:pt>
                <c:pt idx="198">
                  <c:v>45149</c:v>
                </c:pt>
                <c:pt idx="199">
                  <c:v>45152</c:v>
                </c:pt>
                <c:pt idx="200">
                  <c:v>45153</c:v>
                </c:pt>
                <c:pt idx="201">
                  <c:v>45154</c:v>
                </c:pt>
                <c:pt idx="202">
                  <c:v>45155</c:v>
                </c:pt>
                <c:pt idx="203">
                  <c:v>45156</c:v>
                </c:pt>
                <c:pt idx="204">
                  <c:v>45159</c:v>
                </c:pt>
                <c:pt idx="205">
                  <c:v>45160</c:v>
                </c:pt>
                <c:pt idx="206">
                  <c:v>45161</c:v>
                </c:pt>
                <c:pt idx="207">
                  <c:v>45162</c:v>
                </c:pt>
                <c:pt idx="208">
                  <c:v>45163</c:v>
                </c:pt>
                <c:pt idx="209">
                  <c:v>45166</c:v>
                </c:pt>
                <c:pt idx="210">
                  <c:v>45167</c:v>
                </c:pt>
                <c:pt idx="211">
                  <c:v>45168</c:v>
                </c:pt>
                <c:pt idx="212">
                  <c:v>45169</c:v>
                </c:pt>
                <c:pt idx="213">
                  <c:v>45170</c:v>
                </c:pt>
                <c:pt idx="214">
                  <c:v>45173</c:v>
                </c:pt>
                <c:pt idx="215">
                  <c:v>45174</c:v>
                </c:pt>
                <c:pt idx="216">
                  <c:v>45175</c:v>
                </c:pt>
                <c:pt idx="217">
                  <c:v>45176</c:v>
                </c:pt>
                <c:pt idx="218">
                  <c:v>45177</c:v>
                </c:pt>
                <c:pt idx="219">
                  <c:v>45180</c:v>
                </c:pt>
                <c:pt idx="220">
                  <c:v>45181</c:v>
                </c:pt>
                <c:pt idx="221">
                  <c:v>45182</c:v>
                </c:pt>
                <c:pt idx="222">
                  <c:v>45183</c:v>
                </c:pt>
                <c:pt idx="223">
                  <c:v>45184</c:v>
                </c:pt>
                <c:pt idx="224">
                  <c:v>45187</c:v>
                </c:pt>
                <c:pt idx="225">
                  <c:v>45188</c:v>
                </c:pt>
                <c:pt idx="226">
                  <c:v>45189</c:v>
                </c:pt>
                <c:pt idx="227">
                  <c:v>45190</c:v>
                </c:pt>
                <c:pt idx="228">
                  <c:v>45191</c:v>
                </c:pt>
                <c:pt idx="229">
                  <c:v>45194</c:v>
                </c:pt>
                <c:pt idx="230">
                  <c:v>45195</c:v>
                </c:pt>
                <c:pt idx="231">
                  <c:v>45196</c:v>
                </c:pt>
                <c:pt idx="232">
                  <c:v>45197</c:v>
                </c:pt>
                <c:pt idx="233">
                  <c:v>45198</c:v>
                </c:pt>
                <c:pt idx="234">
                  <c:v>45201</c:v>
                </c:pt>
                <c:pt idx="235">
                  <c:v>45202</c:v>
                </c:pt>
                <c:pt idx="236">
                  <c:v>45203</c:v>
                </c:pt>
                <c:pt idx="237">
                  <c:v>45204</c:v>
                </c:pt>
                <c:pt idx="238">
                  <c:v>45205</c:v>
                </c:pt>
                <c:pt idx="239">
                  <c:v>45208</c:v>
                </c:pt>
                <c:pt idx="240">
                  <c:v>45209</c:v>
                </c:pt>
                <c:pt idx="241">
                  <c:v>45210</c:v>
                </c:pt>
                <c:pt idx="242">
                  <c:v>45211</c:v>
                </c:pt>
                <c:pt idx="243">
                  <c:v>45212</c:v>
                </c:pt>
                <c:pt idx="244">
                  <c:v>45215</c:v>
                </c:pt>
                <c:pt idx="245">
                  <c:v>45216</c:v>
                </c:pt>
                <c:pt idx="246">
                  <c:v>45217</c:v>
                </c:pt>
                <c:pt idx="247">
                  <c:v>45218</c:v>
                </c:pt>
                <c:pt idx="248">
                  <c:v>45219</c:v>
                </c:pt>
                <c:pt idx="249">
                  <c:v>45222</c:v>
                </c:pt>
                <c:pt idx="250">
                  <c:v>45223</c:v>
                </c:pt>
                <c:pt idx="251">
                  <c:v>45224</c:v>
                </c:pt>
                <c:pt idx="252">
                  <c:v>45225</c:v>
                </c:pt>
                <c:pt idx="253">
                  <c:v>45226</c:v>
                </c:pt>
                <c:pt idx="254">
                  <c:v>45229</c:v>
                </c:pt>
                <c:pt idx="255">
                  <c:v>45230</c:v>
                </c:pt>
                <c:pt idx="256">
                  <c:v>45231</c:v>
                </c:pt>
                <c:pt idx="257">
                  <c:v>45232</c:v>
                </c:pt>
                <c:pt idx="258">
                  <c:v>45233</c:v>
                </c:pt>
                <c:pt idx="259">
                  <c:v>45234</c:v>
                </c:pt>
                <c:pt idx="260">
                  <c:v>45235</c:v>
                </c:pt>
                <c:pt idx="261">
                  <c:v>45236</c:v>
                </c:pt>
                <c:pt idx="262">
                  <c:v>45237</c:v>
                </c:pt>
                <c:pt idx="263">
                  <c:v>45238</c:v>
                </c:pt>
                <c:pt idx="264">
                  <c:v>45239</c:v>
                </c:pt>
                <c:pt idx="265">
                  <c:v>45240</c:v>
                </c:pt>
                <c:pt idx="266">
                  <c:v>45241</c:v>
                </c:pt>
                <c:pt idx="267">
                  <c:v>45242</c:v>
                </c:pt>
                <c:pt idx="268">
                  <c:v>45243</c:v>
                </c:pt>
                <c:pt idx="269">
                  <c:v>45244</c:v>
                </c:pt>
                <c:pt idx="270">
                  <c:v>45245</c:v>
                </c:pt>
                <c:pt idx="271">
                  <c:v>45246</c:v>
                </c:pt>
                <c:pt idx="272">
                  <c:v>45247</c:v>
                </c:pt>
                <c:pt idx="273">
                  <c:v>45248</c:v>
                </c:pt>
                <c:pt idx="274">
                  <c:v>45249</c:v>
                </c:pt>
                <c:pt idx="275">
                  <c:v>45250</c:v>
                </c:pt>
                <c:pt idx="276">
                  <c:v>45251</c:v>
                </c:pt>
                <c:pt idx="277">
                  <c:v>45252</c:v>
                </c:pt>
                <c:pt idx="278">
                  <c:v>45253</c:v>
                </c:pt>
                <c:pt idx="279">
                  <c:v>45254</c:v>
                </c:pt>
                <c:pt idx="280">
                  <c:v>45255</c:v>
                </c:pt>
                <c:pt idx="281">
                  <c:v>45256</c:v>
                </c:pt>
                <c:pt idx="282">
                  <c:v>45257</c:v>
                </c:pt>
                <c:pt idx="283">
                  <c:v>45258</c:v>
                </c:pt>
                <c:pt idx="284">
                  <c:v>45259</c:v>
                </c:pt>
                <c:pt idx="285">
                  <c:v>45260</c:v>
                </c:pt>
                <c:pt idx="286">
                  <c:v>45261</c:v>
                </c:pt>
                <c:pt idx="287">
                  <c:v>45262</c:v>
                </c:pt>
                <c:pt idx="288">
                  <c:v>45263</c:v>
                </c:pt>
                <c:pt idx="289">
                  <c:v>45264</c:v>
                </c:pt>
                <c:pt idx="290">
                  <c:v>45265</c:v>
                </c:pt>
                <c:pt idx="291">
                  <c:v>45266</c:v>
                </c:pt>
                <c:pt idx="292">
                  <c:v>45267</c:v>
                </c:pt>
                <c:pt idx="293">
                  <c:v>45268</c:v>
                </c:pt>
                <c:pt idx="294">
                  <c:v>45269</c:v>
                </c:pt>
                <c:pt idx="295">
                  <c:v>45270</c:v>
                </c:pt>
                <c:pt idx="296">
                  <c:v>45271</c:v>
                </c:pt>
                <c:pt idx="297">
                  <c:v>45272</c:v>
                </c:pt>
                <c:pt idx="298">
                  <c:v>45273</c:v>
                </c:pt>
                <c:pt idx="299">
                  <c:v>45274</c:v>
                </c:pt>
                <c:pt idx="300">
                  <c:v>45275</c:v>
                </c:pt>
                <c:pt idx="301">
                  <c:v>45276</c:v>
                </c:pt>
                <c:pt idx="302">
                  <c:v>45277</c:v>
                </c:pt>
                <c:pt idx="303">
                  <c:v>45278</c:v>
                </c:pt>
                <c:pt idx="304">
                  <c:v>45279</c:v>
                </c:pt>
                <c:pt idx="305">
                  <c:v>45280</c:v>
                </c:pt>
                <c:pt idx="306">
                  <c:v>45281</c:v>
                </c:pt>
                <c:pt idx="307">
                  <c:v>45282</c:v>
                </c:pt>
                <c:pt idx="308">
                  <c:v>45283</c:v>
                </c:pt>
                <c:pt idx="309">
                  <c:v>45284</c:v>
                </c:pt>
                <c:pt idx="310">
                  <c:v>45285</c:v>
                </c:pt>
                <c:pt idx="311">
                  <c:v>45286</c:v>
                </c:pt>
                <c:pt idx="312">
                  <c:v>45287</c:v>
                </c:pt>
                <c:pt idx="313">
                  <c:v>45288</c:v>
                </c:pt>
                <c:pt idx="314">
                  <c:v>45289</c:v>
                </c:pt>
                <c:pt idx="315">
                  <c:v>45290</c:v>
                </c:pt>
                <c:pt idx="316">
                  <c:v>45291</c:v>
                </c:pt>
                <c:pt idx="317">
                  <c:v>45292</c:v>
                </c:pt>
                <c:pt idx="318">
                  <c:v>45293</c:v>
                </c:pt>
                <c:pt idx="319">
                  <c:v>45294</c:v>
                </c:pt>
                <c:pt idx="320">
                  <c:v>45295</c:v>
                </c:pt>
                <c:pt idx="321">
                  <c:v>45296</c:v>
                </c:pt>
                <c:pt idx="322">
                  <c:v>45297</c:v>
                </c:pt>
                <c:pt idx="323">
                  <c:v>45298</c:v>
                </c:pt>
                <c:pt idx="324">
                  <c:v>45299</c:v>
                </c:pt>
                <c:pt idx="325">
                  <c:v>45300</c:v>
                </c:pt>
                <c:pt idx="326">
                  <c:v>45301</c:v>
                </c:pt>
                <c:pt idx="327">
                  <c:v>45302</c:v>
                </c:pt>
                <c:pt idx="328">
                  <c:v>45303</c:v>
                </c:pt>
                <c:pt idx="329">
                  <c:v>45304</c:v>
                </c:pt>
                <c:pt idx="330">
                  <c:v>45305</c:v>
                </c:pt>
                <c:pt idx="331">
                  <c:v>45306</c:v>
                </c:pt>
                <c:pt idx="332">
                  <c:v>45307</c:v>
                </c:pt>
                <c:pt idx="333">
                  <c:v>45308</c:v>
                </c:pt>
                <c:pt idx="334">
                  <c:v>45309</c:v>
                </c:pt>
                <c:pt idx="335">
                  <c:v>45310</c:v>
                </c:pt>
              </c:numCache>
            </c:numRef>
          </c:cat>
          <c:val>
            <c:numRef>
              <c:f>'BBG Share Global ANZ _SP Value '!$JH$4:$JH$339</c:f>
              <c:numCache>
                <c:formatCode>0.0</c:formatCode>
                <c:ptCount val="336"/>
                <c:pt idx="0">
                  <c:v>100</c:v>
                </c:pt>
                <c:pt idx="1">
                  <c:v>100.13613861386139</c:v>
                </c:pt>
                <c:pt idx="2">
                  <c:v>100.60906974439715</c:v>
                </c:pt>
                <c:pt idx="3">
                  <c:v>100</c:v>
                </c:pt>
                <c:pt idx="4">
                  <c:v>102.3973902534909</c:v>
                </c:pt>
                <c:pt idx="5">
                  <c:v>100.60906974439715</c:v>
                </c:pt>
                <c:pt idx="6">
                  <c:v>100.60906974439715</c:v>
                </c:pt>
                <c:pt idx="7">
                  <c:v>103.50610534168318</c:v>
                </c:pt>
                <c:pt idx="8">
                  <c:v>99.133360584942352</c:v>
                </c:pt>
                <c:pt idx="9">
                  <c:v>99.187453152164821</c:v>
                </c:pt>
                <c:pt idx="10">
                  <c:v>102.35377029093945</c:v>
                </c:pt>
                <c:pt idx="11">
                  <c:v>99.388082479472558</c:v>
                </c:pt>
                <c:pt idx="12">
                  <c:v>100.32100613675009</c:v>
                </c:pt>
                <c:pt idx="13">
                  <c:v>99.160406868553579</c:v>
                </c:pt>
                <c:pt idx="14">
                  <c:v>99.517277373903539</c:v>
                </c:pt>
                <c:pt idx="15">
                  <c:v>99.447699051815633</c:v>
                </c:pt>
                <c:pt idx="16">
                  <c:v>98.590832765621926</c:v>
                </c:pt>
                <c:pt idx="17">
                  <c:v>99.265121128514636</c:v>
                </c:pt>
                <c:pt idx="18">
                  <c:v>97.649591393371168</c:v>
                </c:pt>
                <c:pt idx="19">
                  <c:v>98.451402759485021</c:v>
                </c:pt>
                <c:pt idx="20">
                  <c:v>98.451402759485021</c:v>
                </c:pt>
                <c:pt idx="21">
                  <c:v>96.956116653088031</c:v>
                </c:pt>
                <c:pt idx="22">
                  <c:v>97.896608904940678</c:v>
                </c:pt>
                <c:pt idx="23">
                  <c:v>94.591550479299471</c:v>
                </c:pt>
                <c:pt idx="24">
                  <c:v>91.684816795825569</c:v>
                </c:pt>
                <c:pt idx="25">
                  <c:v>91.30332114144332</c:v>
                </c:pt>
                <c:pt idx="26">
                  <c:v>91.609303056288667</c:v>
                </c:pt>
                <c:pt idx="27">
                  <c:v>91.609303056288667</c:v>
                </c:pt>
                <c:pt idx="28">
                  <c:v>89.461837591412717</c:v>
                </c:pt>
                <c:pt idx="29">
                  <c:v>90.34171690943343</c:v>
                </c:pt>
                <c:pt idx="30">
                  <c:v>90.935258254472004</c:v>
                </c:pt>
                <c:pt idx="31">
                  <c:v>92.926333003482199</c:v>
                </c:pt>
                <c:pt idx="32">
                  <c:v>92.110641075505271</c:v>
                </c:pt>
                <c:pt idx="33">
                  <c:v>92.201926730897014</c:v>
                </c:pt>
                <c:pt idx="34">
                  <c:v>92.201926730897014</c:v>
                </c:pt>
                <c:pt idx="35">
                  <c:v>88.533806020624979</c:v>
                </c:pt>
                <c:pt idx="36">
                  <c:v>88.80463159260222</c:v>
                </c:pt>
                <c:pt idx="37">
                  <c:v>86.790569829529062</c:v>
                </c:pt>
                <c:pt idx="38">
                  <c:v>85.503684112038087</c:v>
                </c:pt>
                <c:pt idx="39">
                  <c:v>85.663675820510264</c:v>
                </c:pt>
                <c:pt idx="40">
                  <c:v>85.824708701513202</c:v>
                </c:pt>
                <c:pt idx="41">
                  <c:v>85.824708701513202</c:v>
                </c:pt>
                <c:pt idx="42">
                  <c:v>85.580270707781395</c:v>
                </c:pt>
                <c:pt idx="43">
                  <c:v>82.790135240056273</c:v>
                </c:pt>
                <c:pt idx="44">
                  <c:v>80.589339736267334</c:v>
                </c:pt>
                <c:pt idx="45">
                  <c:v>86.030510038107039</c:v>
                </c:pt>
                <c:pt idx="46">
                  <c:v>84.092611513957365</c:v>
                </c:pt>
                <c:pt idx="47">
                  <c:v>84.092611513957365</c:v>
                </c:pt>
                <c:pt idx="48">
                  <c:v>84.092611513957365</c:v>
                </c:pt>
                <c:pt idx="49">
                  <c:v>84.785826453370788</c:v>
                </c:pt>
                <c:pt idx="50">
                  <c:v>84.631885159987704</c:v>
                </c:pt>
                <c:pt idx="51">
                  <c:v>85.309736815891995</c:v>
                </c:pt>
                <c:pt idx="52">
                  <c:v>85.18259051250601</c:v>
                </c:pt>
                <c:pt idx="53">
                  <c:v>84.746182873015556</c:v>
                </c:pt>
                <c:pt idx="54">
                  <c:v>85.21452489575222</c:v>
                </c:pt>
                <c:pt idx="55">
                  <c:v>85.21452489575222</c:v>
                </c:pt>
                <c:pt idx="56">
                  <c:v>82.447790799391328</c:v>
                </c:pt>
                <c:pt idx="57">
                  <c:v>82.376709500328602</c:v>
                </c:pt>
                <c:pt idx="58">
                  <c:v>81.723210112672177</c:v>
                </c:pt>
                <c:pt idx="59">
                  <c:v>80.983522954552939</c:v>
                </c:pt>
                <c:pt idx="60">
                  <c:v>81.156069428588879</c:v>
                </c:pt>
                <c:pt idx="61">
                  <c:v>80.983522954552939</c:v>
                </c:pt>
                <c:pt idx="62">
                  <c:v>80.983522954552939</c:v>
                </c:pt>
                <c:pt idx="63">
                  <c:v>81.457706118514778</c:v>
                </c:pt>
                <c:pt idx="64">
                  <c:v>82.830341624399992</c:v>
                </c:pt>
                <c:pt idx="65">
                  <c:v>81.429269834104829</c:v>
                </c:pt>
                <c:pt idx="66">
                  <c:v>82.604012047795877</c:v>
                </c:pt>
                <c:pt idx="67">
                  <c:v>84.11225325602193</c:v>
                </c:pt>
                <c:pt idx="68">
                  <c:v>82.45285085499664</c:v>
                </c:pt>
                <c:pt idx="69">
                  <c:v>82.45285085499664</c:v>
                </c:pt>
                <c:pt idx="70">
                  <c:v>89.151097763268638</c:v>
                </c:pt>
                <c:pt idx="71">
                  <c:v>88.18900975145695</c:v>
                </c:pt>
                <c:pt idx="72">
                  <c:v>87.715073179252641</c:v>
                </c:pt>
                <c:pt idx="73">
                  <c:v>90.307136139806516</c:v>
                </c:pt>
                <c:pt idx="74">
                  <c:v>88.18900975145695</c:v>
                </c:pt>
                <c:pt idx="75">
                  <c:v>88.18900975145695</c:v>
                </c:pt>
                <c:pt idx="76">
                  <c:v>88.18900975145695</c:v>
                </c:pt>
                <c:pt idx="77">
                  <c:v>88.18900975145695</c:v>
                </c:pt>
                <c:pt idx="78">
                  <c:v>88.436522806617845</c:v>
                </c:pt>
                <c:pt idx="79">
                  <c:v>87.867105893743997</c:v>
                </c:pt>
                <c:pt idx="80">
                  <c:v>88.534323224853139</c:v>
                </c:pt>
                <c:pt idx="81">
                  <c:v>87.528940797749641</c:v>
                </c:pt>
                <c:pt idx="82">
                  <c:v>88.534323224853139</c:v>
                </c:pt>
                <c:pt idx="83">
                  <c:v>88.534323224853139</c:v>
                </c:pt>
                <c:pt idx="84">
                  <c:v>88.542025674385457</c:v>
                </c:pt>
                <c:pt idx="85">
                  <c:v>90.020214660818993</c:v>
                </c:pt>
                <c:pt idx="86">
                  <c:v>87.712724725604204</c:v>
                </c:pt>
                <c:pt idx="87">
                  <c:v>88.173363176962056</c:v>
                </c:pt>
                <c:pt idx="88">
                  <c:v>90.790853167017872</c:v>
                </c:pt>
                <c:pt idx="89">
                  <c:v>87.712724725604204</c:v>
                </c:pt>
                <c:pt idx="90">
                  <c:v>88.500922373771616</c:v>
                </c:pt>
                <c:pt idx="91">
                  <c:v>86.093334563488611</c:v>
                </c:pt>
                <c:pt idx="92">
                  <c:v>87.712724725604204</c:v>
                </c:pt>
                <c:pt idx="93">
                  <c:v>84.453885934581123</c:v>
                </c:pt>
                <c:pt idx="94">
                  <c:v>85.344399562801513</c:v>
                </c:pt>
                <c:pt idx="95">
                  <c:v>86.011864569966946</c:v>
                </c:pt>
                <c:pt idx="96">
                  <c:v>85.344399562801513</c:v>
                </c:pt>
                <c:pt idx="97">
                  <c:v>85.344399562801513</c:v>
                </c:pt>
                <c:pt idx="98">
                  <c:v>86.718659700379618</c:v>
                </c:pt>
                <c:pt idx="99">
                  <c:v>88.391729194262922</c:v>
                </c:pt>
                <c:pt idx="100">
                  <c:v>86.368206833734291</c:v>
                </c:pt>
                <c:pt idx="101">
                  <c:v>89.157110464518325</c:v>
                </c:pt>
                <c:pt idx="102">
                  <c:v>90.284364751238357</c:v>
                </c:pt>
                <c:pt idx="103">
                  <c:v>87.990028268165815</c:v>
                </c:pt>
                <c:pt idx="104">
                  <c:v>89.157110464518325</c:v>
                </c:pt>
                <c:pt idx="105">
                  <c:v>90.018862703814563</c:v>
                </c:pt>
                <c:pt idx="106">
                  <c:v>89.055568822508505</c:v>
                </c:pt>
                <c:pt idx="107">
                  <c:v>87.588511473373018</c:v>
                </c:pt>
                <c:pt idx="108">
                  <c:v>85.526668568950953</c:v>
                </c:pt>
                <c:pt idx="109">
                  <c:v>84.823989658293755</c:v>
                </c:pt>
                <c:pt idx="110">
                  <c:v>87.588511473373018</c:v>
                </c:pt>
                <c:pt idx="111">
                  <c:v>85.526668568950953</c:v>
                </c:pt>
                <c:pt idx="112">
                  <c:v>85.923112324415072</c:v>
                </c:pt>
                <c:pt idx="113">
                  <c:v>88.34709201120927</c:v>
                </c:pt>
                <c:pt idx="114">
                  <c:v>87.557866586678045</c:v>
                </c:pt>
                <c:pt idx="115">
                  <c:v>84.60822523600261</c:v>
                </c:pt>
                <c:pt idx="116">
                  <c:v>88.328396967352901</c:v>
                </c:pt>
                <c:pt idx="117">
                  <c:v>87.557866586678045</c:v>
                </c:pt>
                <c:pt idx="118">
                  <c:v>85.723320307033688</c:v>
                </c:pt>
                <c:pt idx="119">
                  <c:v>87.063254251649795</c:v>
                </c:pt>
                <c:pt idx="120">
                  <c:v>84.997308523639219</c:v>
                </c:pt>
                <c:pt idx="121">
                  <c:v>85.14915213730913</c:v>
                </c:pt>
                <c:pt idx="122">
                  <c:v>87.183943209494998</c:v>
                </c:pt>
                <c:pt idx="123">
                  <c:v>89.028196614019407</c:v>
                </c:pt>
                <c:pt idx="124">
                  <c:v>85.14915213730913</c:v>
                </c:pt>
                <c:pt idx="125">
                  <c:v>87.07595457141241</c:v>
                </c:pt>
                <c:pt idx="126">
                  <c:v>88.928636273719292</c:v>
                </c:pt>
                <c:pt idx="127">
                  <c:v>87.878234273297551</c:v>
                </c:pt>
                <c:pt idx="128">
                  <c:v>87.602259171709761</c:v>
                </c:pt>
                <c:pt idx="129">
                  <c:v>90.47010890532448</c:v>
                </c:pt>
                <c:pt idx="130">
                  <c:v>90.527693714828288</c:v>
                </c:pt>
                <c:pt idx="131">
                  <c:v>88.47982442710078</c:v>
                </c:pt>
                <c:pt idx="132">
                  <c:v>90.285015539272422</c:v>
                </c:pt>
                <c:pt idx="133">
                  <c:v>89.382428603459488</c:v>
                </c:pt>
                <c:pt idx="134">
                  <c:v>90.22832417716873</c:v>
                </c:pt>
                <c:pt idx="135">
                  <c:v>90.5174669747758</c:v>
                </c:pt>
                <c:pt idx="136">
                  <c:v>90.891970291338964</c:v>
                </c:pt>
                <c:pt idx="137">
                  <c:v>89.829635660906433</c:v>
                </c:pt>
                <c:pt idx="138">
                  <c:v>90.5174669747758</c:v>
                </c:pt>
                <c:pt idx="139">
                  <c:v>90.066484685113295</c:v>
                </c:pt>
                <c:pt idx="140">
                  <c:v>90.066484685113295</c:v>
                </c:pt>
                <c:pt idx="141">
                  <c:v>96.85062817525008</c:v>
                </c:pt>
                <c:pt idx="142">
                  <c:v>98.799220019273108</c:v>
                </c:pt>
                <c:pt idx="143">
                  <c:v>99.386071390269819</c:v>
                </c:pt>
                <c:pt idx="144">
                  <c:v>99.620672393442248</c:v>
                </c:pt>
                <c:pt idx="145">
                  <c:v>98.505167633570721</c:v>
                </c:pt>
                <c:pt idx="146">
                  <c:v>99.458459061935642</c:v>
                </c:pt>
                <c:pt idx="147">
                  <c:v>100.96014999727564</c:v>
                </c:pt>
                <c:pt idx="148">
                  <c:v>99.244430818006592</c:v>
                </c:pt>
                <c:pt idx="149">
                  <c:v>99.255667231782326</c:v>
                </c:pt>
                <c:pt idx="150">
                  <c:v>95.165701037261016</c:v>
                </c:pt>
                <c:pt idx="151">
                  <c:v>92.771730062915296</c:v>
                </c:pt>
                <c:pt idx="152">
                  <c:v>99.144281093168445</c:v>
                </c:pt>
                <c:pt idx="153">
                  <c:v>95.165701037261016</c:v>
                </c:pt>
                <c:pt idx="154">
                  <c:v>92.942124847113647</c:v>
                </c:pt>
                <c:pt idx="155">
                  <c:v>92.449817785448246</c:v>
                </c:pt>
                <c:pt idx="156">
                  <c:v>92.999741799651147</c:v>
                </c:pt>
                <c:pt idx="157">
                  <c:v>95.327979480907629</c:v>
                </c:pt>
                <c:pt idx="158">
                  <c:v>97.083987495180253</c:v>
                </c:pt>
                <c:pt idx="159">
                  <c:v>93.064909085673577</c:v>
                </c:pt>
                <c:pt idx="160">
                  <c:v>95.327979480907629</c:v>
                </c:pt>
                <c:pt idx="161">
                  <c:v>98.005289326161773</c:v>
                </c:pt>
                <c:pt idx="162">
                  <c:v>97.886652260739652</c:v>
                </c:pt>
                <c:pt idx="163">
                  <c:v>97.255014612050076</c:v>
                </c:pt>
                <c:pt idx="164">
                  <c:v>95.163557961906747</c:v>
                </c:pt>
                <c:pt idx="165">
                  <c:v>95.066706084419266</c:v>
                </c:pt>
                <c:pt idx="166">
                  <c:v>96.826529711470158</c:v>
                </c:pt>
                <c:pt idx="167">
                  <c:v>95.800838047303898</c:v>
                </c:pt>
                <c:pt idx="168">
                  <c:v>95.832921647943223</c:v>
                </c:pt>
                <c:pt idx="169">
                  <c:v>100.31009799417326</c:v>
                </c:pt>
                <c:pt idx="170">
                  <c:v>102.10733569421419</c:v>
                </c:pt>
                <c:pt idx="171">
                  <c:v>103.93957701055852</c:v>
                </c:pt>
                <c:pt idx="172">
                  <c:v>103.6885364735022</c:v>
                </c:pt>
                <c:pt idx="173">
                  <c:v>102.10733569421419</c:v>
                </c:pt>
                <c:pt idx="174">
                  <c:v>103.6885364735022</c:v>
                </c:pt>
                <c:pt idx="175">
                  <c:v>103.77527372348189</c:v>
                </c:pt>
                <c:pt idx="176">
                  <c:v>102.47822666041449</c:v>
                </c:pt>
                <c:pt idx="177">
                  <c:v>103.07233205811872</c:v>
                </c:pt>
                <c:pt idx="178">
                  <c:v>102.75443022157333</c:v>
                </c:pt>
                <c:pt idx="179">
                  <c:v>101.87156828212832</c:v>
                </c:pt>
                <c:pt idx="180">
                  <c:v>102.75443022157333</c:v>
                </c:pt>
                <c:pt idx="181">
                  <c:v>102.71111338989016</c:v>
                </c:pt>
                <c:pt idx="182">
                  <c:v>101.80295355592878</c:v>
                </c:pt>
                <c:pt idx="183">
                  <c:v>102.35332627872293</c:v>
                </c:pt>
                <c:pt idx="184">
                  <c:v>101.776040741904</c:v>
                </c:pt>
                <c:pt idx="185">
                  <c:v>99.705321604297211</c:v>
                </c:pt>
                <c:pt idx="186">
                  <c:v>101.3414504532586</c:v>
                </c:pt>
                <c:pt idx="187">
                  <c:v>101.92066813895067</c:v>
                </c:pt>
                <c:pt idx="188">
                  <c:v>101.22141071320812</c:v>
                </c:pt>
                <c:pt idx="189">
                  <c:v>102.49668609427374</c:v>
                </c:pt>
                <c:pt idx="190">
                  <c:v>100.8856934759345</c:v>
                </c:pt>
                <c:pt idx="191">
                  <c:v>99.847819946367139</c:v>
                </c:pt>
                <c:pt idx="192">
                  <c:v>98.967638950692304</c:v>
                </c:pt>
                <c:pt idx="193">
                  <c:v>100.81972659131057</c:v>
                </c:pt>
                <c:pt idx="194">
                  <c:v>101.02444501078281</c:v>
                </c:pt>
                <c:pt idx="195">
                  <c:v>99.76480383580116</c:v>
                </c:pt>
                <c:pt idx="196">
                  <c:v>99.966206209532317</c:v>
                </c:pt>
                <c:pt idx="197">
                  <c:v>100.37165698017616</c:v>
                </c:pt>
                <c:pt idx="198">
                  <c:v>99.711846311567442</c:v>
                </c:pt>
                <c:pt idx="199">
                  <c:v>100.68211536274137</c:v>
                </c:pt>
                <c:pt idx="200">
                  <c:v>99.112193030583811</c:v>
                </c:pt>
                <c:pt idx="201">
                  <c:v>99.396545149681401</c:v>
                </c:pt>
                <c:pt idx="202">
                  <c:v>99.453856775284947</c:v>
                </c:pt>
                <c:pt idx="203">
                  <c:v>98.915288559796451</c:v>
                </c:pt>
                <c:pt idx="204">
                  <c:v>99.619614814749127</c:v>
                </c:pt>
                <c:pt idx="205">
                  <c:v>93.469214245576978</c:v>
                </c:pt>
                <c:pt idx="206">
                  <c:v>94.437504625153423</c:v>
                </c:pt>
                <c:pt idx="207">
                  <c:v>97.027096889935507</c:v>
                </c:pt>
                <c:pt idx="208">
                  <c:v>94.880010791513357</c:v>
                </c:pt>
                <c:pt idx="209">
                  <c:v>95.929029716191366</c:v>
                </c:pt>
                <c:pt idx="210">
                  <c:v>96.471106603494945</c:v>
                </c:pt>
                <c:pt idx="211">
                  <c:v>98.293046296699643</c:v>
                </c:pt>
                <c:pt idx="212">
                  <c:v>97.968149790785219</c:v>
                </c:pt>
                <c:pt idx="213">
                  <c:v>97.258742831395665</c:v>
                </c:pt>
                <c:pt idx="214">
                  <c:v>96.97426279383987</c:v>
                </c:pt>
                <c:pt idx="215">
                  <c:v>98.566822135303596</c:v>
                </c:pt>
                <c:pt idx="216">
                  <c:v>95.701553489592698</c:v>
                </c:pt>
                <c:pt idx="217">
                  <c:v>97.241250968746371</c:v>
                </c:pt>
                <c:pt idx="218">
                  <c:v>97.401294528204033</c:v>
                </c:pt>
                <c:pt idx="219">
                  <c:v>98.277188907269959</c:v>
                </c:pt>
                <c:pt idx="220">
                  <c:v>97.897630080293752</c:v>
                </c:pt>
                <c:pt idx="221">
                  <c:v>97.624521629096193</c:v>
                </c:pt>
                <c:pt idx="222">
                  <c:v>99.012365337664932</c:v>
                </c:pt>
                <c:pt idx="223">
                  <c:v>98.84505533767657</c:v>
                </c:pt>
                <c:pt idx="224">
                  <c:v>96.872420724432914</c:v>
                </c:pt>
                <c:pt idx="225">
                  <c:v>97.12674723844134</c:v>
                </c:pt>
                <c:pt idx="226">
                  <c:v>99.966566976419642</c:v>
                </c:pt>
                <c:pt idx="227">
                  <c:v>96.841253394588321</c:v>
                </c:pt>
                <c:pt idx="228">
                  <c:v>99.573508740019676</c:v>
                </c:pt>
                <c:pt idx="229">
                  <c:v>98.570789179486042</c:v>
                </c:pt>
                <c:pt idx="230">
                  <c:v>92.423789840017093</c:v>
                </c:pt>
                <c:pt idx="231">
                  <c:v>93.09974146310654</c:v>
                </c:pt>
                <c:pt idx="232">
                  <c:v>93.363884851830704</c:v>
                </c:pt>
                <c:pt idx="233">
                  <c:v>93.483515136436523</c:v>
                </c:pt>
                <c:pt idx="234">
                  <c:v>89.834275002611321</c:v>
                </c:pt>
                <c:pt idx="235">
                  <c:v>88.739354276158338</c:v>
                </c:pt>
                <c:pt idx="236">
                  <c:v>89.504333081814295</c:v>
                </c:pt>
                <c:pt idx="237">
                  <c:v>90.550385656414761</c:v>
                </c:pt>
                <c:pt idx="238">
                  <c:v>90.809696706195041</c:v>
                </c:pt>
                <c:pt idx="239">
                  <c:v>91.127825922416747</c:v>
                </c:pt>
                <c:pt idx="240">
                  <c:v>91.775653189724011</c:v>
                </c:pt>
                <c:pt idx="241">
                  <c:v>92.254425134222416</c:v>
                </c:pt>
                <c:pt idx="242">
                  <c:v>91.575792521745825</c:v>
                </c:pt>
                <c:pt idx="243">
                  <c:v>91.29846306876118</c:v>
                </c:pt>
                <c:pt idx="244">
                  <c:v>90.346473123956656</c:v>
                </c:pt>
                <c:pt idx="245">
                  <c:v>91.511254778341367</c:v>
                </c:pt>
                <c:pt idx="246">
                  <c:v>90.297416008691954</c:v>
                </c:pt>
                <c:pt idx="247">
                  <c:v>90.354864128238034</c:v>
                </c:pt>
                <c:pt idx="248">
                  <c:v>89.766145173666274</c:v>
                </c:pt>
                <c:pt idx="249">
                  <c:v>90.932538806037371</c:v>
                </c:pt>
                <c:pt idx="250">
                  <c:v>90.316041658699689</c:v>
                </c:pt>
                <c:pt idx="251">
                  <c:v>90.614958650288287</c:v>
                </c:pt>
                <c:pt idx="252">
                  <c:v>90.700751848637168</c:v>
                </c:pt>
                <c:pt idx="253">
                  <c:v>90.153567881611139</c:v>
                </c:pt>
                <c:pt idx="254">
                  <c:v>90.76501144537113</c:v>
                </c:pt>
                <c:pt idx="255">
                  <c:v>87.908342178890067</c:v>
                </c:pt>
                <c:pt idx="256">
                  <c:v>89.738571473434774</c:v>
                </c:pt>
                <c:pt idx="257">
                  <c:v>91.58397889238006</c:v>
                </c:pt>
                <c:pt idx="258">
                  <c:v>91.399541291978736</c:v>
                </c:pt>
                <c:pt idx="259">
                  <c:v>89.738571473434774</c:v>
                </c:pt>
                <c:pt idx="260">
                  <c:v>91.107484279206275</c:v>
                </c:pt>
                <c:pt idx="261">
                  <c:v>92.567071999133873</c:v>
                </c:pt>
                <c:pt idx="262">
                  <c:v>90.888369293837442</c:v>
                </c:pt>
                <c:pt idx="263">
                  <c:v>92.650491572665118</c:v>
                </c:pt>
                <c:pt idx="264">
                  <c:v>92.792746563671557</c:v>
                </c:pt>
                <c:pt idx="265">
                  <c:v>91.412859431893963</c:v>
                </c:pt>
                <c:pt idx="266">
                  <c:v>92.650491572665118</c:v>
                </c:pt>
                <c:pt idx="267">
                  <c:v>92.650491572665118</c:v>
                </c:pt>
                <c:pt idx="268">
                  <c:v>90.917548939485272</c:v>
                </c:pt>
                <c:pt idx="269">
                  <c:v>93.342009007278136</c:v>
                </c:pt>
                <c:pt idx="270">
                  <c:v>94.431024242399218</c:v>
                </c:pt>
                <c:pt idx="271">
                  <c:v>93.754565528960981</c:v>
                </c:pt>
                <c:pt idx="272">
                  <c:v>94.381747086998843</c:v>
                </c:pt>
                <c:pt idx="273">
                  <c:v>94.058011494798507</c:v>
                </c:pt>
                <c:pt idx="274">
                  <c:v>94.431024242399218</c:v>
                </c:pt>
                <c:pt idx="275">
                  <c:v>95.978329190190806</c:v>
                </c:pt>
                <c:pt idx="276">
                  <c:v>98.213892822250116</c:v>
                </c:pt>
                <c:pt idx="277">
                  <c:v>97.267000582276609</c:v>
                </c:pt>
                <c:pt idx="278">
                  <c:v>97.675139952325736</c:v>
                </c:pt>
                <c:pt idx="279">
                  <c:v>97.50100013888698</c:v>
                </c:pt>
                <c:pt idx="280">
                  <c:v>97.83845796668254</c:v>
                </c:pt>
                <c:pt idx="281">
                  <c:v>97.60454815778148</c:v>
                </c:pt>
                <c:pt idx="282">
                  <c:v>99.127842493891805</c:v>
                </c:pt>
                <c:pt idx="283">
                  <c:v>98.146400206408941</c:v>
                </c:pt>
                <c:pt idx="284">
                  <c:v>98.091711699570794</c:v>
                </c:pt>
                <c:pt idx="285">
                  <c:v>98.473535984248471</c:v>
                </c:pt>
                <c:pt idx="286">
                  <c:v>100.14179976799301</c:v>
                </c:pt>
                <c:pt idx="287">
                  <c:v>98.146400206408941</c:v>
                </c:pt>
                <c:pt idx="288">
                  <c:v>98.561775727428795</c:v>
                </c:pt>
                <c:pt idx="289">
                  <c:v>99.522648943305057</c:v>
                </c:pt>
                <c:pt idx="290">
                  <c:v>100.59554903848372</c:v>
                </c:pt>
                <c:pt idx="291">
                  <c:v>101.36272472607729</c:v>
                </c:pt>
                <c:pt idx="292">
                  <c:v>100.86117456466471</c:v>
                </c:pt>
                <c:pt idx="293">
                  <c:v>101.93650486163443</c:v>
                </c:pt>
                <c:pt idx="294">
                  <c:v>101.34087488490883</c:v>
                </c:pt>
                <c:pt idx="295">
                  <c:v>101.54993074865395</c:v>
                </c:pt>
                <c:pt idx="296">
                  <c:v>101.44553766429374</c:v>
                </c:pt>
                <c:pt idx="297">
                  <c:v>101.02157237832361</c:v>
                </c:pt>
                <c:pt idx="298">
                  <c:v>102.12008937834199</c:v>
                </c:pt>
                <c:pt idx="299">
                  <c:v>105.33260619554684</c:v>
                </c:pt>
                <c:pt idx="300">
                  <c:v>105.42185885780958</c:v>
                </c:pt>
                <c:pt idx="301">
                  <c:v>105.03595258275965</c:v>
                </c:pt>
                <c:pt idx="302">
                  <c:v>105.03595258275965</c:v>
                </c:pt>
                <c:pt idx="303">
                  <c:v>104.90958639524342</c:v>
                </c:pt>
                <c:pt idx="304">
                  <c:v>106.42607411079638</c:v>
                </c:pt>
                <c:pt idx="305">
                  <c:v>106.79115326101692</c:v>
                </c:pt>
                <c:pt idx="306">
                  <c:v>107.67501744226757</c:v>
                </c:pt>
                <c:pt idx="307">
                  <c:v>110.14158660643193</c:v>
                </c:pt>
                <c:pt idx="308">
                  <c:v>107.21024681658685</c:v>
                </c:pt>
                <c:pt idx="309">
                  <c:v>107.58006313906037</c:v>
                </c:pt>
                <c:pt idx="310">
                  <c:v>107.76497130029712</c:v>
                </c:pt>
                <c:pt idx="311">
                  <c:v>107.67251721967875</c:v>
                </c:pt>
                <c:pt idx="312">
                  <c:v>111.40479341817253</c:v>
                </c:pt>
                <c:pt idx="313">
                  <c:v>109.12037140059648</c:v>
                </c:pt>
                <c:pt idx="314">
                  <c:v>114.52434785329746</c:v>
                </c:pt>
                <c:pt idx="315">
                  <c:v>108.18979529236968</c:v>
                </c:pt>
                <c:pt idx="316">
                  <c:v>110.17149388396601</c:v>
                </c:pt>
                <c:pt idx="317">
                  <c:v>110.1952477076882</c:v>
                </c:pt>
                <c:pt idx="318">
                  <c:v>113.20042970141512</c:v>
                </c:pt>
                <c:pt idx="319">
                  <c:v>111.749942196614</c:v>
                </c:pt>
                <c:pt idx="320">
                  <c:v>110.4349931862719</c:v>
                </c:pt>
                <c:pt idx="321">
                  <c:v>110.10539750408725</c:v>
                </c:pt>
                <c:pt idx="322">
                  <c:v>110.86257853842511</c:v>
                </c:pt>
                <c:pt idx="323">
                  <c:v>110.86257853842511</c:v>
                </c:pt>
                <c:pt idx="324">
                  <c:v>110.07253879200741</c:v>
                </c:pt>
                <c:pt idx="325">
                  <c:v>110.38556206846116</c:v>
                </c:pt>
                <c:pt idx="326">
                  <c:v>110.48377040439601</c:v>
                </c:pt>
                <c:pt idx="327">
                  <c:v>109.19459249649191</c:v>
                </c:pt>
                <c:pt idx="328">
                  <c:v>110.15758106305437</c:v>
                </c:pt>
                <c:pt idx="329">
                  <c:v>109.86945371615963</c:v>
                </c:pt>
                <c:pt idx="330">
                  <c:v>109.86945371615963</c:v>
                </c:pt>
                <c:pt idx="331">
                  <c:v>108.35444588865906</c:v>
                </c:pt>
                <c:pt idx="332">
                  <c:v>107.04539997913164</c:v>
                </c:pt>
                <c:pt idx="333">
                  <c:v>109.99730874230841</c:v>
                </c:pt>
                <c:pt idx="334">
                  <c:v>109.44326643858187</c:v>
                </c:pt>
                <c:pt idx="335">
                  <c:v>110.20747750351964</c:v>
                </c:pt>
              </c:numCache>
            </c:numRef>
          </c:val>
          <c:smooth val="0"/>
          <c:extLst>
            <c:ext xmlns:c16="http://schemas.microsoft.com/office/drawing/2014/chart" uri="{C3380CC4-5D6E-409C-BE32-E72D297353CC}">
              <c16:uniqueId val="{00000007-6340-4482-917E-7E18B97C6902}"/>
            </c:ext>
          </c:extLst>
        </c:ser>
        <c:dLbls>
          <c:showLegendKey val="0"/>
          <c:showVal val="0"/>
          <c:showCatName val="0"/>
          <c:showSerName val="0"/>
          <c:showPercent val="0"/>
          <c:showBubbleSize val="0"/>
        </c:dLbls>
        <c:smooth val="0"/>
        <c:axId val="312338480"/>
        <c:axId val="1315722400"/>
      </c:lineChart>
      <c:dateAx>
        <c:axId val="312338480"/>
        <c:scaling>
          <c:orientation val="minMax"/>
        </c:scaling>
        <c:delete val="0"/>
        <c:axPos val="b"/>
        <c:numFmt formatCode="m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315722400"/>
        <c:crosses val="autoZero"/>
        <c:auto val="1"/>
        <c:lblOffset val="100"/>
        <c:baseTimeUnit val="days"/>
        <c:majorUnit val="36"/>
        <c:majorTimeUnit val="days"/>
      </c:dateAx>
      <c:valAx>
        <c:axId val="1315722400"/>
        <c:scaling>
          <c:orientation val="minMax"/>
        </c:scaling>
        <c:delete val="0"/>
        <c:axPos val="l"/>
        <c:numFmt formatCode="0.0"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312338480"/>
        <c:crosses val="autoZero"/>
        <c:crossBetween val="between"/>
        <c:majorUnit val="30"/>
      </c:valAx>
      <c:spPr>
        <a:noFill/>
        <a:ln>
          <a:noFill/>
        </a:ln>
        <a:effectLst/>
      </c:spPr>
    </c:plotArea>
    <c:legend>
      <c:legendPos val="b"/>
      <c:layout>
        <c:manualLayout>
          <c:xMode val="edge"/>
          <c:yMode val="edge"/>
          <c:x val="1.4793049184334923E-2"/>
          <c:y val="0.90910942687719809"/>
          <c:w val="0.96544295326247664"/>
          <c:h val="9.089057312280192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66017030778736E-2"/>
          <c:y val="6.0109289617486336E-2"/>
          <c:w val="0.97823394155169852"/>
          <c:h val="0.70065330197965803"/>
        </c:manualLayout>
      </c:layout>
      <c:barChart>
        <c:barDir val="col"/>
        <c:grouping val="stacked"/>
        <c:varyColors val="0"/>
        <c:ser>
          <c:idx val="1"/>
          <c:order val="0"/>
          <c:spPr>
            <a:solidFill>
              <a:srgbClr val="CDA5EB"/>
            </a:solidFill>
            <a:ln>
              <a:noFill/>
            </a:ln>
            <a:effectLst/>
          </c:spPr>
          <c:invertIfNegative val="0"/>
          <c:dLbls>
            <c:dLbl>
              <c:idx val="0"/>
              <c:layout>
                <c:manualLayout>
                  <c:x val="0"/>
                  <c:y val="-0.267860512720321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EE-4B21-AEEA-D1CD5A767334}"/>
                </c:ext>
              </c:extLst>
            </c:dLbl>
            <c:dLbl>
              <c:idx val="1"/>
              <c:layout>
                <c:manualLayout>
                  <c:x val="-4.317435166404644E-17"/>
                  <c:y val="-0.204419864970771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EE-4B21-AEEA-D1CD5A767334}"/>
                </c:ext>
              </c:extLst>
            </c:dLbl>
            <c:dLbl>
              <c:idx val="2"/>
              <c:layout>
                <c:manualLayout>
                  <c:x val="0"/>
                  <c:y val="-0.204419864970771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EE-4B21-AEEA-D1CD5A767334}"/>
                </c:ext>
              </c:extLst>
            </c:dLbl>
            <c:dLbl>
              <c:idx val="3"/>
              <c:layout>
                <c:manualLayout>
                  <c:x val="0"/>
                  <c:y val="-0.204419864970771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EE-4B21-AEEA-D1CD5A767334}"/>
                </c:ext>
              </c:extLst>
            </c:dLbl>
            <c:spPr>
              <a:noFill/>
              <a:ln>
                <a:noFill/>
              </a:ln>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Sheet1!$B$15:$E$15</c:f>
              <c:strCache>
                <c:ptCount val="4"/>
                <c:pt idx="0">
                  <c:v>Constellation 
Software</c:v>
                </c:pt>
                <c:pt idx="1">
                  <c:v>Hg Capital</c:v>
                </c:pt>
                <c:pt idx="2">
                  <c:v>Accel-KKR </c:v>
                </c:pt>
                <c:pt idx="3">
                  <c:v>Nomura Research
Institute</c:v>
                </c:pt>
              </c:strCache>
            </c:strRef>
          </c:cat>
          <c:val>
            <c:numRef>
              <c:f>Sheet1!$B$16:$E$16</c:f>
              <c:numCache>
                <c:formatCode>General</c:formatCode>
                <c:ptCount val="4"/>
                <c:pt idx="0">
                  <c:v>3</c:v>
                </c:pt>
                <c:pt idx="1">
                  <c:v>2</c:v>
                </c:pt>
                <c:pt idx="2">
                  <c:v>2</c:v>
                </c:pt>
                <c:pt idx="3">
                  <c:v>2</c:v>
                </c:pt>
              </c:numCache>
            </c:numRef>
          </c:val>
          <c:extLst>
            <c:ext xmlns:c16="http://schemas.microsoft.com/office/drawing/2014/chart" uri="{C3380CC4-5D6E-409C-BE32-E72D297353CC}">
              <c16:uniqueId val="{00000000-3DEE-4B21-AEEA-D1CD5A767334}"/>
            </c:ext>
          </c:extLst>
        </c:ser>
        <c:dLbls>
          <c:showLegendKey val="0"/>
          <c:showVal val="0"/>
          <c:showCatName val="0"/>
          <c:showSerName val="0"/>
          <c:showPercent val="0"/>
          <c:showBubbleSize val="0"/>
        </c:dLbls>
        <c:gapWidth val="150"/>
        <c:overlap val="100"/>
        <c:axId val="1138103407"/>
        <c:axId val="1032178271"/>
      </c:barChart>
      <c:catAx>
        <c:axId val="113810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032178271"/>
        <c:crosses val="autoZero"/>
        <c:auto val="1"/>
        <c:lblAlgn val="ctr"/>
        <c:lblOffset val="100"/>
        <c:noMultiLvlLbl val="0"/>
      </c:catAx>
      <c:valAx>
        <c:axId val="1032178271"/>
        <c:scaling>
          <c:orientation val="minMax"/>
          <c:max val="5"/>
          <c:min val="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13810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66017030778736E-2"/>
          <c:y val="6.0109289617486336E-2"/>
          <c:w val="0.95646796593844252"/>
          <c:h val="0.76958061078098572"/>
        </c:manualLayout>
      </c:layout>
      <c:barChart>
        <c:barDir val="col"/>
        <c:grouping val="stacked"/>
        <c:varyColors val="0"/>
        <c:ser>
          <c:idx val="1"/>
          <c:order val="0"/>
          <c:spPr>
            <a:solidFill>
              <a:schemeClr val="tx1">
                <a:lumMod val="25000"/>
                <a:lumOff val="75000"/>
              </a:schemeClr>
            </a:solidFill>
            <a:ln>
              <a:noFill/>
            </a:ln>
            <a:effectLst>
              <a:outerShdw blurRad="50800" dist="38100" dir="2700000" algn="tl" rotWithShape="0">
                <a:prstClr val="black">
                  <a:alpha val="40000"/>
                </a:prstClr>
              </a:outerShdw>
            </a:effectLst>
          </c:spPr>
          <c:invertIfNegative val="0"/>
          <c:dLbls>
            <c:dLbl>
              <c:idx val="0"/>
              <c:layout>
                <c:manualLayout>
                  <c:x val="-5.9149866050751771E-3"/>
                  <c:y val="-0.104544874911112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87-4F64-B31C-FDED6BFF865F}"/>
                </c:ext>
              </c:extLst>
            </c:dLbl>
            <c:dLbl>
              <c:idx val="1"/>
              <c:layout>
                <c:manualLayout>
                  <c:x val="2.3556815793676425E-3"/>
                  <c:y val="-0.1650320218865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87-4F64-B31C-FDED6BFF865F}"/>
                </c:ext>
              </c:extLst>
            </c:dLbl>
            <c:dLbl>
              <c:idx val="2"/>
              <c:layout>
                <c:manualLayout>
                  <c:x val="0"/>
                  <c:y val="-9.8044051200782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87-4F64-B31C-FDED6BFF865F}"/>
                </c:ext>
              </c:extLst>
            </c:dLbl>
            <c:dLbl>
              <c:idx val="3"/>
              <c:layout>
                <c:manualLayout>
                  <c:x val="-3.8395754876315876E-4"/>
                  <c:y val="-0.34965472270622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87-4F64-B31C-FDED6BFF865F}"/>
                </c:ext>
              </c:extLst>
            </c:dLbl>
            <c:dLbl>
              <c:idx val="4"/>
              <c:layout>
                <c:manualLayout>
                  <c:x val="0"/>
                  <c:y val="-0.168853643734680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87-4F64-B31C-FDED6BFF865F}"/>
                </c:ext>
              </c:extLst>
            </c:dLbl>
            <c:dLbl>
              <c:idx val="5"/>
              <c:layout>
                <c:manualLayout>
                  <c:x val="-1.4458495275766307E-16"/>
                  <c:y val="-6.5362700800521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87-4F64-B31C-FDED6BFF865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Sheet1!$B$3:$G$3</c:f>
              <c:numCache>
                <c:formatCode>[$$-409]#,##0.0_ ;[Red]\-[$$-409]#,##0.0\ </c:formatCode>
                <c:ptCount val="6"/>
                <c:pt idx="0">
                  <c:v>1.5</c:v>
                </c:pt>
                <c:pt idx="1">
                  <c:v>3.4</c:v>
                </c:pt>
                <c:pt idx="2">
                  <c:v>1</c:v>
                </c:pt>
                <c:pt idx="3">
                  <c:v>8.8000000000000007</c:v>
                </c:pt>
                <c:pt idx="4">
                  <c:v>3.7</c:v>
                </c:pt>
                <c:pt idx="5">
                  <c:v>0.5</c:v>
                </c:pt>
              </c:numCache>
            </c:numRef>
          </c:val>
          <c:extLst>
            <c:ext xmlns:c16="http://schemas.microsoft.com/office/drawing/2014/chart" uri="{C3380CC4-5D6E-409C-BE32-E72D297353CC}">
              <c16:uniqueId val="{00000006-DE87-4F64-B31C-FDED6BFF865F}"/>
            </c:ext>
          </c:extLst>
        </c:ser>
        <c:dLbls>
          <c:showLegendKey val="0"/>
          <c:showVal val="0"/>
          <c:showCatName val="0"/>
          <c:showSerName val="0"/>
          <c:showPercent val="0"/>
          <c:showBubbleSize val="0"/>
        </c:dLbls>
        <c:gapWidth val="150"/>
        <c:overlap val="70"/>
        <c:axId val="1138103407"/>
        <c:axId val="1032178271"/>
      </c:barChart>
      <c:catAx>
        <c:axId val="113810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32178271"/>
        <c:crosses val="autoZero"/>
        <c:auto val="1"/>
        <c:lblAlgn val="ctr"/>
        <c:lblOffset val="100"/>
        <c:noMultiLvlLbl val="0"/>
      </c:catAx>
      <c:valAx>
        <c:axId val="1032178271"/>
        <c:scaling>
          <c:orientation val="minMax"/>
          <c:max val="12.5"/>
          <c:min val="0"/>
        </c:scaling>
        <c:delete val="0"/>
        <c:axPos val="l"/>
        <c:numFmt formatCode="[$$-409]#,##0.0_ ;[Red]\-[$$-409]#,##0.0\ "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810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66017030778736E-2"/>
          <c:y val="6.0109289617486336E-2"/>
          <c:w val="0.95646796593844252"/>
          <c:h val="0.70065330197965803"/>
        </c:manualLayout>
      </c:layout>
      <c:barChart>
        <c:barDir val="col"/>
        <c:grouping val="stacked"/>
        <c:varyColors val="0"/>
        <c:ser>
          <c:idx val="1"/>
          <c:order val="0"/>
          <c:spPr>
            <a:solidFill>
              <a:schemeClr val="tx1">
                <a:lumMod val="25000"/>
                <a:lumOff val="75000"/>
              </a:schemeClr>
            </a:solidFill>
            <a:ln>
              <a:noFill/>
            </a:ln>
            <a:effectLst>
              <a:outerShdw blurRad="50800" dist="38100" dir="2700000" algn="tl" rotWithShape="0">
                <a:prstClr val="black">
                  <a:alpha val="40000"/>
                </a:prstClr>
              </a:outerShdw>
            </a:effectLst>
          </c:spPr>
          <c:invertIfNegative val="0"/>
          <c:dLbls>
            <c:dLbl>
              <c:idx val="0"/>
              <c:layout>
                <c:manualLayout>
                  <c:x val="-2.3549918409731495E-3"/>
                  <c:y val="-0.33227566243598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5F-4E03-A43D-6EEB06C13B04}"/>
                </c:ext>
              </c:extLst>
            </c:dLbl>
            <c:dLbl>
              <c:idx val="1"/>
              <c:layout>
                <c:manualLayout>
                  <c:x val="-2.3549918409731924E-3"/>
                  <c:y val="-0.282787797817857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5F-4E03-A43D-6EEB06C13B04}"/>
                </c:ext>
              </c:extLst>
            </c:dLbl>
            <c:dLbl>
              <c:idx val="2"/>
              <c:layout>
                <c:manualLayout>
                  <c:x val="-2.3549918409731495E-3"/>
                  <c:y val="-0.226230238254286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5F-4E03-A43D-6EEB06C13B04}"/>
                </c:ext>
              </c:extLst>
            </c:dLbl>
            <c:dLbl>
              <c:idx val="3"/>
              <c:layout>
                <c:manualLayout>
                  <c:x val="-4.709983681946299E-3"/>
                  <c:y val="-0.23329993319973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5F-4E03-A43D-6EEB06C13B04}"/>
                </c:ext>
              </c:extLst>
            </c:dLbl>
            <c:dLbl>
              <c:idx val="4"/>
              <c:layout>
                <c:manualLayout>
                  <c:x val="-4.7099836819464716E-3"/>
                  <c:y val="-0.16967267869071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5F-4E03-A43D-6EEB06C13B0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Sheet1!$B$5:$F$5</c:f>
              <c:strCache>
                <c:ptCount val="5"/>
                <c:pt idx="0">
                  <c:v>Vertical 
Applications</c:v>
                </c:pt>
                <c:pt idx="1">
                  <c:v>Enterprise Resource 
Planning</c:v>
                </c:pt>
                <c:pt idx="2">
                  <c:v>Tech and Mgmt
Consulting</c:v>
                </c:pt>
                <c:pt idx="3">
                  <c:v>CRM</c:v>
                </c:pt>
                <c:pt idx="4">
                  <c:v>Security 
Integration</c:v>
                </c:pt>
              </c:strCache>
            </c:strRef>
          </c:cat>
          <c:val>
            <c:numRef>
              <c:f>Sheet1!$B$6:$F$6</c:f>
              <c:numCache>
                <c:formatCode>General</c:formatCode>
                <c:ptCount val="5"/>
                <c:pt idx="0">
                  <c:v>13</c:v>
                </c:pt>
                <c:pt idx="1">
                  <c:v>9</c:v>
                </c:pt>
                <c:pt idx="2">
                  <c:v>9</c:v>
                </c:pt>
                <c:pt idx="3">
                  <c:v>5</c:v>
                </c:pt>
                <c:pt idx="4">
                  <c:v>4</c:v>
                </c:pt>
              </c:numCache>
            </c:numRef>
          </c:val>
          <c:extLst>
            <c:ext xmlns:c16="http://schemas.microsoft.com/office/drawing/2014/chart" uri="{C3380CC4-5D6E-409C-BE32-E72D297353CC}">
              <c16:uniqueId val="{00000005-FF5F-4E03-A43D-6EEB06C13B04}"/>
            </c:ext>
          </c:extLst>
        </c:ser>
        <c:dLbls>
          <c:showLegendKey val="0"/>
          <c:showVal val="0"/>
          <c:showCatName val="0"/>
          <c:showSerName val="0"/>
          <c:showPercent val="0"/>
          <c:showBubbleSize val="0"/>
        </c:dLbls>
        <c:gapWidth val="150"/>
        <c:overlap val="100"/>
        <c:axId val="1138103407"/>
        <c:axId val="1032178271"/>
      </c:barChart>
      <c:catAx>
        <c:axId val="113810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32178271"/>
        <c:crosses val="autoZero"/>
        <c:auto val="1"/>
        <c:lblAlgn val="ctr"/>
        <c:lblOffset val="100"/>
        <c:noMultiLvlLbl val="0"/>
      </c:catAx>
      <c:valAx>
        <c:axId val="1032178271"/>
        <c:scaling>
          <c:orientation val="minMax"/>
          <c:max val="17"/>
          <c:min val="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810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66017030778736E-2"/>
          <c:y val="6.0109289617486336E-2"/>
          <c:w val="0.97553461725548152"/>
          <c:h val="0.6116208424766576"/>
        </c:manualLayout>
      </c:layout>
      <c:barChart>
        <c:barDir val="col"/>
        <c:grouping val="stacked"/>
        <c:varyColors val="0"/>
        <c:ser>
          <c:idx val="0"/>
          <c:order val="0"/>
          <c:tx>
            <c:strRef>
              <c:f>Sheet1!$A$9</c:f>
              <c:strCache>
                <c:ptCount val="1"/>
                <c:pt idx="0">
                  <c:v>Private Equity / VCs</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5"/>
              <c:layout>
                <c:manualLayout>
                  <c:x val="1.9997477795593347E-3"/>
                  <c:y val="-1.3798523304848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A0-4ABF-B7B1-152A460212A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Sheet1!$B$8:$G$8</c:f>
              <c:numCache>
                <c:formatCode>General</c:formatCode>
                <c:ptCount val="6"/>
                <c:pt idx="0">
                  <c:v>2018</c:v>
                </c:pt>
                <c:pt idx="1">
                  <c:v>2019</c:v>
                </c:pt>
                <c:pt idx="2">
                  <c:v>2020</c:v>
                </c:pt>
                <c:pt idx="3">
                  <c:v>2021</c:v>
                </c:pt>
                <c:pt idx="4">
                  <c:v>2022</c:v>
                </c:pt>
                <c:pt idx="5">
                  <c:v>2023</c:v>
                </c:pt>
              </c:numCache>
            </c:numRef>
          </c:cat>
          <c:val>
            <c:numRef>
              <c:f>Sheet1!$B$9:$G$9</c:f>
              <c:numCache>
                <c:formatCode>General</c:formatCode>
                <c:ptCount val="6"/>
                <c:pt idx="0">
                  <c:v>79</c:v>
                </c:pt>
                <c:pt idx="1">
                  <c:v>84</c:v>
                </c:pt>
                <c:pt idx="2">
                  <c:v>106</c:v>
                </c:pt>
                <c:pt idx="3">
                  <c:v>108</c:v>
                </c:pt>
                <c:pt idx="4">
                  <c:v>101</c:v>
                </c:pt>
                <c:pt idx="5">
                  <c:v>73</c:v>
                </c:pt>
              </c:numCache>
            </c:numRef>
          </c:val>
          <c:extLst>
            <c:ext xmlns:c16="http://schemas.microsoft.com/office/drawing/2014/chart" uri="{C3380CC4-5D6E-409C-BE32-E72D297353CC}">
              <c16:uniqueId val="{00000001-4EA0-4ABF-B7B1-152A460212A2}"/>
            </c:ext>
          </c:extLst>
        </c:ser>
        <c:ser>
          <c:idx val="1"/>
          <c:order val="1"/>
          <c:tx>
            <c:strRef>
              <c:f>Sheet1!$A$10</c:f>
              <c:strCache>
                <c:ptCount val="1"/>
                <c:pt idx="0">
                  <c:v>Strategics</c:v>
                </c:pt>
              </c:strCache>
            </c:strRef>
          </c:tx>
          <c:spPr>
            <a:solidFill>
              <a:schemeClr val="tx1">
                <a:lumMod val="25000"/>
                <a:lumOff val="75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Sheet1!$B$8:$G$8</c:f>
              <c:numCache>
                <c:formatCode>General</c:formatCode>
                <c:ptCount val="6"/>
                <c:pt idx="0">
                  <c:v>2018</c:v>
                </c:pt>
                <c:pt idx="1">
                  <c:v>2019</c:v>
                </c:pt>
                <c:pt idx="2">
                  <c:v>2020</c:v>
                </c:pt>
                <c:pt idx="3">
                  <c:v>2021</c:v>
                </c:pt>
                <c:pt idx="4">
                  <c:v>2022</c:v>
                </c:pt>
                <c:pt idx="5">
                  <c:v>2023</c:v>
                </c:pt>
              </c:numCache>
            </c:numRef>
          </c:cat>
          <c:val>
            <c:numRef>
              <c:f>Sheet1!$B$10:$G$10</c:f>
              <c:numCache>
                <c:formatCode>General</c:formatCode>
                <c:ptCount val="6"/>
                <c:pt idx="0">
                  <c:v>17</c:v>
                </c:pt>
                <c:pt idx="1">
                  <c:v>36</c:v>
                </c:pt>
                <c:pt idx="2">
                  <c:v>27</c:v>
                </c:pt>
                <c:pt idx="3">
                  <c:v>27</c:v>
                </c:pt>
                <c:pt idx="4">
                  <c:v>30</c:v>
                </c:pt>
                <c:pt idx="5">
                  <c:v>20</c:v>
                </c:pt>
              </c:numCache>
            </c:numRef>
          </c:val>
          <c:extLst>
            <c:ext xmlns:c16="http://schemas.microsoft.com/office/drawing/2014/chart" uri="{C3380CC4-5D6E-409C-BE32-E72D297353CC}">
              <c16:uniqueId val="{00000002-4EA0-4ABF-B7B1-152A460212A2}"/>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270D3B"/>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Sheet1!$B$8:$G$8</c:f>
              <c:numCache>
                <c:formatCode>General</c:formatCode>
                <c:ptCount val="6"/>
                <c:pt idx="0">
                  <c:v>2018</c:v>
                </c:pt>
                <c:pt idx="1">
                  <c:v>2019</c:v>
                </c:pt>
                <c:pt idx="2">
                  <c:v>2020</c:v>
                </c:pt>
                <c:pt idx="3">
                  <c:v>2021</c:v>
                </c:pt>
                <c:pt idx="4">
                  <c:v>2022</c:v>
                </c:pt>
                <c:pt idx="5">
                  <c:v>2023</c:v>
                </c:pt>
              </c:numCache>
            </c:numRef>
          </c:cat>
          <c:val>
            <c:numRef>
              <c:f>Sheet1!$B$11:$G$11</c:f>
              <c:numCache>
                <c:formatCode>General</c:formatCode>
                <c:ptCount val="6"/>
                <c:pt idx="0">
                  <c:v>96</c:v>
                </c:pt>
                <c:pt idx="1">
                  <c:v>120</c:v>
                </c:pt>
                <c:pt idx="2">
                  <c:v>133</c:v>
                </c:pt>
                <c:pt idx="3">
                  <c:v>135</c:v>
                </c:pt>
                <c:pt idx="4">
                  <c:v>131</c:v>
                </c:pt>
                <c:pt idx="5">
                  <c:v>93</c:v>
                </c:pt>
              </c:numCache>
            </c:numRef>
          </c:val>
          <c:extLst>
            <c:ext xmlns:c16="http://schemas.microsoft.com/office/drawing/2014/chart" uri="{C3380CC4-5D6E-409C-BE32-E72D297353CC}">
              <c16:uniqueId val="{00000003-4EA0-4ABF-B7B1-152A460212A2}"/>
            </c:ext>
          </c:extLst>
        </c:ser>
        <c:dLbls>
          <c:showLegendKey val="0"/>
          <c:showVal val="0"/>
          <c:showCatName val="0"/>
          <c:showSerName val="0"/>
          <c:showPercent val="0"/>
          <c:showBubbleSize val="0"/>
        </c:dLbls>
        <c:gapWidth val="150"/>
        <c:overlap val="100"/>
        <c:axId val="1138103407"/>
        <c:axId val="1032178271"/>
      </c:barChart>
      <c:catAx>
        <c:axId val="113810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32178271"/>
        <c:crosses val="autoZero"/>
        <c:auto val="1"/>
        <c:lblAlgn val="ctr"/>
        <c:lblOffset val="100"/>
        <c:noMultiLvlLbl val="0"/>
      </c:catAx>
      <c:valAx>
        <c:axId val="1032178271"/>
        <c:scaling>
          <c:orientation val="minMax"/>
          <c:max val="2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8103407"/>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6D26-468A-9CEC-82EFF50B4389}"/>
              </c:ext>
            </c:extLst>
          </c:dPt>
          <c:dPt>
            <c:idx val="1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6D26-468A-9CEC-82EFF50B4389}"/>
              </c:ext>
            </c:extLst>
          </c:dPt>
          <c:dPt>
            <c:idx val="1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4-6D26-468A-9CEC-82EFF50B4389}"/>
              </c:ext>
            </c:extLst>
          </c:dPt>
          <c:dPt>
            <c:idx val="1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5-6D26-468A-9CEC-82EFF50B4389}"/>
              </c:ext>
            </c:extLst>
          </c:dPt>
          <c:dPt>
            <c:idx val="2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6-6D26-468A-9CEC-82EFF50B4389}"/>
              </c:ext>
            </c:extLst>
          </c:dPt>
          <c:dPt>
            <c:idx val="2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7-6D26-468A-9CEC-82EFF50B4389}"/>
              </c:ext>
            </c:extLst>
          </c:dPt>
          <c:dPt>
            <c:idx val="2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8-6D26-468A-9CEC-82EFF50B4389}"/>
              </c:ext>
            </c:extLst>
          </c:dPt>
          <c:dPt>
            <c:idx val="2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9-6D26-468A-9CEC-82EFF50B4389}"/>
              </c:ext>
            </c:extLst>
          </c:dPt>
          <c:dPt>
            <c:idx val="2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A-6D26-468A-9CEC-82EFF50B4389}"/>
              </c:ext>
            </c:extLst>
          </c:dPt>
          <c:dPt>
            <c:idx val="2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B-6D26-468A-9CEC-82EFF50B4389}"/>
              </c:ext>
            </c:extLst>
          </c:dPt>
          <c:dPt>
            <c:idx val="2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C-6D26-468A-9CEC-82EFF50B4389}"/>
              </c:ext>
            </c:extLst>
          </c:dPt>
          <c:dPt>
            <c:idx val="2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D-6D26-468A-9CEC-82EFF50B4389}"/>
              </c:ext>
            </c:extLst>
          </c:dPt>
          <c:dPt>
            <c:idx val="2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E-6D26-468A-9CEC-82EFF50B4389}"/>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Value'!$AC$6:$AC$34</c:f>
              <c:numCache>
                <c:formatCode>0.0\x</c:formatCode>
                <c:ptCount val="29"/>
                <c:pt idx="0">
                  <c:v>0.56255485211049938</c:v>
                </c:pt>
                <c:pt idx="1">
                  <c:v>1.666936320210533</c:v>
                </c:pt>
                <c:pt idx="2">
                  <c:v>0.90229984777618466</c:v>
                </c:pt>
                <c:pt idx="3">
                  <c:v>2.8950843308402696</c:v>
                </c:pt>
                <c:pt idx="4">
                  <c:v>0.93536124065762316</c:v>
                </c:pt>
                <c:pt idx="5">
                  <c:v>4.5720641365319867</c:v>
                </c:pt>
                <c:pt idx="6">
                  <c:v>2.1173263074484945</c:v>
                </c:pt>
                <c:pt idx="7">
                  <c:v>2.3017581552223798</c:v>
                </c:pt>
                <c:pt idx="8">
                  <c:v>4.8860720181344428</c:v>
                </c:pt>
                <c:pt idx="9">
                  <c:v>3.5464213834937781</c:v>
                </c:pt>
                <c:pt idx="10">
                  <c:v>2.8944003075650926</c:v>
                </c:pt>
                <c:pt idx="11">
                  <c:v>4.9547042694626349</c:v>
                </c:pt>
                <c:pt idx="12">
                  <c:v>1.3234056328163006</c:v>
                </c:pt>
                <c:pt idx="13">
                  <c:v>1.1411993059338477</c:v>
                </c:pt>
                <c:pt idx="14">
                  <c:v>7.9262190374216583</c:v>
                </c:pt>
                <c:pt idx="16">
                  <c:v>9.5069757784545086</c:v>
                </c:pt>
                <c:pt idx="17">
                  <c:v>1.1692238254506953</c:v>
                </c:pt>
                <c:pt idx="18">
                  <c:v>1.4252680669550402</c:v>
                </c:pt>
                <c:pt idx="19">
                  <c:v>2.6372876913057861</c:v>
                </c:pt>
                <c:pt idx="20">
                  <c:v>3.0913692916547757</c:v>
                </c:pt>
                <c:pt idx="21">
                  <c:v>2.8090283035016514</c:v>
                </c:pt>
                <c:pt idx="22">
                  <c:v>2.8965963406958886</c:v>
                </c:pt>
                <c:pt idx="23">
                  <c:v>7.764950941836954</c:v>
                </c:pt>
                <c:pt idx="24">
                  <c:v>1.6209105360882898</c:v>
                </c:pt>
                <c:pt idx="25">
                  <c:v>2.9753984838095398</c:v>
                </c:pt>
                <c:pt idx="26">
                  <c:v>1.6525152474863043</c:v>
                </c:pt>
                <c:pt idx="27">
                  <c:v>8.2340315356672313</c:v>
                </c:pt>
                <c:pt idx="28">
                  <c:v>2.1120267440248544</c:v>
                </c:pt>
              </c:numCache>
            </c:numRef>
          </c:val>
          <c:extLst>
            <c:ext xmlns:c16="http://schemas.microsoft.com/office/drawing/2014/chart" uri="{C3380CC4-5D6E-409C-BE32-E72D297353CC}">
              <c16:uniqueId val="{00000000-6D26-468A-9CEC-82EFF50B4389}"/>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prstDash val="solid"/>
              <a:round/>
            </a:ln>
            <a:effectLst/>
          </c:spPr>
          <c:marker>
            <c:symbol val="none"/>
          </c:marker>
          <c:val>
            <c:numRef>
              <c:f>'BBG Sheet_ANZ Value'!$AD$6:$AD$34</c:f>
              <c:numCache>
                <c:formatCode>0.0\x</c:formatCode>
                <c:ptCount val="29"/>
                <c:pt idx="0">
                  <c:v>2.3017581552223798</c:v>
                </c:pt>
                <c:pt idx="1">
                  <c:v>2.3017581552223798</c:v>
                </c:pt>
                <c:pt idx="2">
                  <c:v>2.3017581552223798</c:v>
                </c:pt>
                <c:pt idx="3">
                  <c:v>2.3017581552223798</c:v>
                </c:pt>
                <c:pt idx="4">
                  <c:v>2.3017581552223798</c:v>
                </c:pt>
                <c:pt idx="5">
                  <c:v>2.3017581552223798</c:v>
                </c:pt>
                <c:pt idx="6">
                  <c:v>2.3017581552223798</c:v>
                </c:pt>
                <c:pt idx="7">
                  <c:v>2.3017581552223798</c:v>
                </c:pt>
                <c:pt idx="8">
                  <c:v>2.3017581552223798</c:v>
                </c:pt>
                <c:pt idx="9">
                  <c:v>2.3017581552223798</c:v>
                </c:pt>
                <c:pt idx="10">
                  <c:v>2.3017581552223798</c:v>
                </c:pt>
                <c:pt idx="11">
                  <c:v>2.3017581552223798</c:v>
                </c:pt>
                <c:pt idx="12">
                  <c:v>2.3017581552223798</c:v>
                </c:pt>
                <c:pt idx="13">
                  <c:v>2.3017581552223798</c:v>
                </c:pt>
                <c:pt idx="14">
                  <c:v>2.3017581552223798</c:v>
                </c:pt>
                <c:pt idx="16">
                  <c:v>2.8090283035016514</c:v>
                </c:pt>
                <c:pt idx="17">
                  <c:v>2.8090283035016514</c:v>
                </c:pt>
                <c:pt idx="18">
                  <c:v>2.8090283035016514</c:v>
                </c:pt>
                <c:pt idx="19">
                  <c:v>2.8090283035016514</c:v>
                </c:pt>
                <c:pt idx="20">
                  <c:v>2.8090283035016514</c:v>
                </c:pt>
                <c:pt idx="21">
                  <c:v>2.8090283035016514</c:v>
                </c:pt>
                <c:pt idx="22">
                  <c:v>2.8090283035016514</c:v>
                </c:pt>
                <c:pt idx="23">
                  <c:v>2.8090283035016514</c:v>
                </c:pt>
                <c:pt idx="24">
                  <c:v>2.8090283035016514</c:v>
                </c:pt>
                <c:pt idx="25">
                  <c:v>2.8090283035016514</c:v>
                </c:pt>
                <c:pt idx="26">
                  <c:v>2.8090283035016514</c:v>
                </c:pt>
                <c:pt idx="27">
                  <c:v>2.8090283035016514</c:v>
                </c:pt>
                <c:pt idx="28">
                  <c:v>2.8090283035016514</c:v>
                </c:pt>
              </c:numCache>
            </c:numRef>
          </c:val>
          <c:smooth val="0"/>
          <c:extLst>
            <c:ext xmlns:c16="http://schemas.microsoft.com/office/drawing/2014/chart" uri="{C3380CC4-5D6E-409C-BE32-E72D297353CC}">
              <c16:uniqueId val="{00000001-6D26-468A-9CEC-82EFF50B4389}"/>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18"/>
          <c:min val="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60AD-4DF6-B0BF-DDCC840EB6C6}"/>
              </c:ext>
            </c:extLst>
          </c:dPt>
          <c:dPt>
            <c:idx val="2"/>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3-60AD-4DF6-B0BF-DDCC840EB6C6}"/>
              </c:ext>
            </c:extLst>
          </c:dPt>
          <c:dPt>
            <c:idx val="3"/>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60AD-4DF6-B0BF-DDCC840EB6C6}"/>
              </c:ext>
            </c:extLst>
          </c:dPt>
          <c:dPt>
            <c:idx val="4"/>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7-60AD-4DF6-B0BF-DDCC840EB6C6}"/>
              </c:ext>
            </c:extLst>
          </c:dPt>
          <c:dPt>
            <c:idx val="5"/>
            <c:invertIfNegative val="0"/>
            <c:bubble3D val="0"/>
            <c:spPr>
              <a:solidFill>
                <a:srgbClr val="622195"/>
              </a:solidFill>
              <a:ln>
                <a:noFill/>
              </a:ln>
              <a:effectLst/>
            </c:spPr>
            <c:extLst>
              <c:ext xmlns:c16="http://schemas.microsoft.com/office/drawing/2014/chart" uri="{C3380CC4-5D6E-409C-BE32-E72D297353CC}">
                <c16:uniqueId val="{00000009-60AD-4DF6-B0BF-DDCC840EB6C6}"/>
              </c:ext>
            </c:extLst>
          </c:dPt>
          <c:dPt>
            <c:idx val="6"/>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B-60AD-4DF6-B0BF-DDCC840EB6C6}"/>
              </c:ext>
            </c:extLst>
          </c:dPt>
          <c:dPt>
            <c:idx val="7"/>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D-60AD-4DF6-B0BF-DDCC840EB6C6}"/>
              </c:ext>
            </c:extLst>
          </c:dPt>
          <c:dPt>
            <c:idx val="8"/>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F-60AD-4DF6-B0BF-DDCC840EB6C6}"/>
              </c:ext>
            </c:extLst>
          </c:dPt>
          <c:dPt>
            <c:idx val="9"/>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1-60AD-4DF6-B0BF-DDCC840EB6C6}"/>
              </c:ext>
            </c:extLst>
          </c:dPt>
          <c:dPt>
            <c:idx val="1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3-60AD-4DF6-B0BF-DDCC840EB6C6}"/>
              </c:ext>
            </c:extLst>
          </c:dPt>
          <c:dPt>
            <c:idx val="11"/>
            <c:invertIfNegative val="0"/>
            <c:bubble3D val="0"/>
            <c:spPr>
              <a:solidFill>
                <a:srgbClr val="622195"/>
              </a:solidFill>
              <a:ln>
                <a:noFill/>
              </a:ln>
              <a:effectLst/>
            </c:spPr>
            <c:extLst>
              <c:ext xmlns:c16="http://schemas.microsoft.com/office/drawing/2014/chart" uri="{C3380CC4-5D6E-409C-BE32-E72D297353CC}">
                <c16:uniqueId val="{0000002E-60AD-4DF6-B0BF-DDCC840EB6C6}"/>
              </c:ext>
            </c:extLst>
          </c:dPt>
          <c:dPt>
            <c:idx val="12"/>
            <c:invertIfNegative val="0"/>
            <c:bubble3D val="0"/>
            <c:spPr>
              <a:solidFill>
                <a:srgbClr val="622195"/>
              </a:solidFill>
              <a:ln>
                <a:noFill/>
              </a:ln>
              <a:effectLst/>
            </c:spPr>
            <c:extLst>
              <c:ext xmlns:c16="http://schemas.microsoft.com/office/drawing/2014/chart" uri="{C3380CC4-5D6E-409C-BE32-E72D297353CC}">
                <c16:uniqueId val="{0000002F-60AD-4DF6-B0BF-DDCC840EB6C6}"/>
              </c:ext>
            </c:extLst>
          </c:dPt>
          <c:dPt>
            <c:idx val="13"/>
            <c:invertIfNegative val="0"/>
            <c:bubble3D val="0"/>
            <c:spPr>
              <a:solidFill>
                <a:srgbClr val="622195"/>
              </a:solidFill>
              <a:ln>
                <a:noFill/>
              </a:ln>
              <a:effectLst/>
            </c:spPr>
            <c:extLst>
              <c:ext xmlns:c16="http://schemas.microsoft.com/office/drawing/2014/chart" uri="{C3380CC4-5D6E-409C-BE32-E72D297353CC}">
                <c16:uniqueId val="{00000015-60AD-4DF6-B0BF-DDCC840EB6C6}"/>
              </c:ext>
            </c:extLst>
          </c:dPt>
          <c:dPt>
            <c:idx val="14"/>
            <c:invertIfNegative val="0"/>
            <c:bubble3D val="0"/>
            <c:spPr>
              <a:solidFill>
                <a:srgbClr val="622195"/>
              </a:solidFill>
              <a:ln>
                <a:noFill/>
              </a:ln>
              <a:effectLst/>
            </c:spPr>
            <c:extLst>
              <c:ext xmlns:c16="http://schemas.microsoft.com/office/drawing/2014/chart" uri="{C3380CC4-5D6E-409C-BE32-E72D297353CC}">
                <c16:uniqueId val="{00000017-60AD-4DF6-B0BF-DDCC840EB6C6}"/>
              </c:ext>
            </c:extLst>
          </c:dPt>
          <c:dPt>
            <c:idx val="15"/>
            <c:invertIfNegative val="0"/>
            <c:bubble3D val="0"/>
            <c:spPr>
              <a:solidFill>
                <a:srgbClr val="A78CE3"/>
              </a:solidFill>
              <a:ln>
                <a:noFill/>
              </a:ln>
              <a:effectLst/>
            </c:spPr>
            <c:extLst>
              <c:ext xmlns:c16="http://schemas.microsoft.com/office/drawing/2014/chart" uri="{C3380CC4-5D6E-409C-BE32-E72D297353CC}">
                <c16:uniqueId val="{00000019-60AD-4DF6-B0BF-DDCC840EB6C6}"/>
              </c:ext>
            </c:extLst>
          </c:dPt>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1B-60AD-4DF6-B0BF-DDCC840EB6C6}"/>
              </c:ext>
            </c:extLst>
          </c:dPt>
          <c:dPt>
            <c:idx val="17"/>
            <c:invertIfNegative val="0"/>
            <c:bubble3D val="0"/>
            <c:spPr>
              <a:solidFill>
                <a:srgbClr val="A78CE3"/>
              </a:solidFill>
              <a:ln>
                <a:noFill/>
              </a:ln>
              <a:effectLst/>
            </c:spPr>
            <c:extLst>
              <c:ext xmlns:c16="http://schemas.microsoft.com/office/drawing/2014/chart" uri="{C3380CC4-5D6E-409C-BE32-E72D297353CC}">
                <c16:uniqueId val="{0000001D-60AD-4DF6-B0BF-DDCC840EB6C6}"/>
              </c:ext>
            </c:extLst>
          </c:dPt>
          <c:dPt>
            <c:idx val="18"/>
            <c:invertIfNegative val="0"/>
            <c:bubble3D val="0"/>
            <c:spPr>
              <a:solidFill>
                <a:srgbClr val="A78CE3"/>
              </a:solidFill>
              <a:ln>
                <a:noFill/>
              </a:ln>
              <a:effectLst/>
            </c:spPr>
            <c:extLst>
              <c:ext xmlns:c16="http://schemas.microsoft.com/office/drawing/2014/chart" uri="{C3380CC4-5D6E-409C-BE32-E72D297353CC}">
                <c16:uniqueId val="{0000001F-60AD-4DF6-B0BF-DDCC840EB6C6}"/>
              </c:ext>
            </c:extLst>
          </c:dPt>
          <c:dPt>
            <c:idx val="1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30-60AD-4DF6-B0BF-DDCC840EB6C6}"/>
              </c:ext>
            </c:extLst>
          </c:dPt>
          <c:dPt>
            <c:idx val="2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31-60AD-4DF6-B0BF-DDCC840EB6C6}"/>
              </c:ext>
            </c:extLst>
          </c:dPt>
          <c:dPt>
            <c:idx val="2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21-60AD-4DF6-B0BF-DDCC840EB6C6}"/>
              </c:ext>
            </c:extLst>
          </c:dPt>
          <c:dPt>
            <c:idx val="2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23-60AD-4DF6-B0BF-DDCC840EB6C6}"/>
              </c:ext>
            </c:extLst>
          </c:dPt>
          <c:dPt>
            <c:idx val="2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25-60AD-4DF6-B0BF-DDCC840EB6C6}"/>
              </c:ext>
            </c:extLst>
          </c:dPt>
          <c:dPt>
            <c:idx val="2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33-60AD-4DF6-B0BF-DDCC840EB6C6}"/>
              </c:ext>
            </c:extLst>
          </c:dPt>
          <c:dPt>
            <c:idx val="2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32-60AD-4DF6-B0BF-DDCC840EB6C6}"/>
              </c:ext>
            </c:extLst>
          </c:dPt>
          <c:dPt>
            <c:idx val="2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27-60AD-4DF6-B0BF-DDCC840EB6C6}"/>
              </c:ext>
            </c:extLst>
          </c:dPt>
          <c:dPt>
            <c:idx val="2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29-60AD-4DF6-B0BF-DDCC840EB6C6}"/>
              </c:ext>
            </c:extLst>
          </c:dPt>
          <c:dPt>
            <c:idx val="2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2B-60AD-4DF6-B0BF-DDCC840EB6C6}"/>
              </c:ext>
            </c:extLst>
          </c:dPt>
          <c:dLbls>
            <c:dLbl>
              <c:idx val="3"/>
              <c:layout>
                <c:manualLayout>
                  <c:x val="-1.1959122776686077E-3"/>
                  <c:y val="-4.7909378091003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AD-4DF6-B0BF-DDCC840EB6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'BBG Sheet_ANZ Value'!$AA$6:$AA$34</c:f>
              <c:numCache>
                <c:formatCode>0.0\x</c:formatCode>
                <c:ptCount val="29"/>
                <c:pt idx="0">
                  <c:v>0.59642678819108974</c:v>
                </c:pt>
                <c:pt idx="1">
                  <c:v>1.7574626685825134</c:v>
                </c:pt>
                <c:pt idx="2">
                  <c:v>0.9770926708491251</c:v>
                </c:pt>
                <c:pt idx="3">
                  <c:v>3.1316156620284703</c:v>
                </c:pt>
                <c:pt idx="4">
                  <c:v>1.0716388395580998</c:v>
                </c:pt>
                <c:pt idx="5">
                  <c:v>5.080962203254618</c:v>
                </c:pt>
                <c:pt idx="6">
                  <c:v>2.4671089608561863</c:v>
                </c:pt>
                <c:pt idx="7">
                  <c:v>2.5199140674261495</c:v>
                </c:pt>
                <c:pt idx="8">
                  <c:v>5.6078507859650566</c:v>
                </c:pt>
                <c:pt idx="9">
                  <c:v>4.4863028607937103</c:v>
                </c:pt>
                <c:pt idx="10">
                  <c:v>3.2938761861176276</c:v>
                </c:pt>
                <c:pt idx="11">
                  <c:v>5.9332455459140894</c:v>
                </c:pt>
                <c:pt idx="12">
                  <c:v>1.4935962904236648</c:v>
                </c:pt>
                <c:pt idx="13">
                  <c:v>1.2796004586896361</c:v>
                </c:pt>
                <c:pt idx="14">
                  <c:v>9.1672400601968231</c:v>
                </c:pt>
                <c:pt idx="16">
                  <c:v>11.094680522352526</c:v>
                </c:pt>
                <c:pt idx="17">
                  <c:v>1.2244166467857764</c:v>
                </c:pt>
                <c:pt idx="18">
                  <c:v>1.6231899744545519</c:v>
                </c:pt>
                <c:pt idx="19">
                  <c:v>2.9281662331328078</c:v>
                </c:pt>
                <c:pt idx="20">
                  <c:v>3.5521907439086604</c:v>
                </c:pt>
                <c:pt idx="21">
                  <c:v>2.9297049022961583</c:v>
                </c:pt>
                <c:pt idx="22">
                  <c:v>3.0038032264956112</c:v>
                </c:pt>
                <c:pt idx="23">
                  <c:v>8.6662168516611455</c:v>
                </c:pt>
                <c:pt idx="24">
                  <c:v>1.7672857790576906</c:v>
                </c:pt>
                <c:pt idx="25">
                  <c:v>3.2010836022575808</c:v>
                </c:pt>
                <c:pt idx="26">
                  <c:v>1.9580846781756622</c:v>
                </c:pt>
                <c:pt idx="27">
                  <c:v>9.2325222344039712</c:v>
                </c:pt>
                <c:pt idx="28">
                  <c:v>2.3190337448826535</c:v>
                </c:pt>
              </c:numCache>
            </c:numRef>
          </c:val>
          <c:extLst>
            <c:ext xmlns:c16="http://schemas.microsoft.com/office/drawing/2014/chart" uri="{C3380CC4-5D6E-409C-BE32-E72D297353CC}">
              <c16:uniqueId val="{0000002C-60AD-4DF6-B0BF-DDCC840EB6C6}"/>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rgbClr val="CEA1D7"/>
              </a:solidFill>
              <a:prstDash val="solid"/>
              <a:round/>
            </a:ln>
            <a:effectLst/>
          </c:spPr>
          <c:marker>
            <c:symbol val="none"/>
          </c:marker>
          <c:val>
            <c:numRef>
              <c:f>'BBG Sheet_ANZ Value'!$AB$6:$AB$34</c:f>
              <c:numCache>
                <c:formatCode>0.0\x</c:formatCode>
                <c:ptCount val="29"/>
                <c:pt idx="0">
                  <c:v>2.5199140674261495</c:v>
                </c:pt>
                <c:pt idx="1">
                  <c:v>2.5199140674261495</c:v>
                </c:pt>
                <c:pt idx="2">
                  <c:v>2.5199140674261495</c:v>
                </c:pt>
                <c:pt idx="3">
                  <c:v>2.5199140674261495</c:v>
                </c:pt>
                <c:pt idx="4">
                  <c:v>2.5199140674261495</c:v>
                </c:pt>
                <c:pt idx="5">
                  <c:v>2.5199140674261495</c:v>
                </c:pt>
                <c:pt idx="6">
                  <c:v>2.5199140674261495</c:v>
                </c:pt>
                <c:pt idx="7">
                  <c:v>2.5199140674261495</c:v>
                </c:pt>
                <c:pt idx="8">
                  <c:v>2.5199140674261495</c:v>
                </c:pt>
                <c:pt idx="9">
                  <c:v>2.5199140674261495</c:v>
                </c:pt>
                <c:pt idx="10">
                  <c:v>2.5199140674261495</c:v>
                </c:pt>
                <c:pt idx="11">
                  <c:v>2.5199140674261495</c:v>
                </c:pt>
                <c:pt idx="12">
                  <c:v>2.5199140674261495</c:v>
                </c:pt>
                <c:pt idx="13">
                  <c:v>2.5199140674261495</c:v>
                </c:pt>
                <c:pt idx="14">
                  <c:v>2.5199140674261495</c:v>
                </c:pt>
                <c:pt idx="16">
                  <c:v>2.9297049022961583</c:v>
                </c:pt>
                <c:pt idx="17">
                  <c:v>2.9297049022961583</c:v>
                </c:pt>
                <c:pt idx="18">
                  <c:v>2.9297049022961583</c:v>
                </c:pt>
                <c:pt idx="19">
                  <c:v>2.9297049022961583</c:v>
                </c:pt>
                <c:pt idx="20">
                  <c:v>2.9297049022961583</c:v>
                </c:pt>
                <c:pt idx="21">
                  <c:v>2.9297049022961583</c:v>
                </c:pt>
                <c:pt idx="22">
                  <c:v>2.9297049022961583</c:v>
                </c:pt>
                <c:pt idx="23">
                  <c:v>2.9297049022961583</c:v>
                </c:pt>
                <c:pt idx="24">
                  <c:v>2.9297049022961583</c:v>
                </c:pt>
                <c:pt idx="25">
                  <c:v>2.9297049022961583</c:v>
                </c:pt>
                <c:pt idx="26">
                  <c:v>2.9297049022961583</c:v>
                </c:pt>
                <c:pt idx="27">
                  <c:v>2.9297049022961583</c:v>
                </c:pt>
                <c:pt idx="28">
                  <c:v>2.9297049022961583</c:v>
                </c:pt>
              </c:numCache>
            </c:numRef>
          </c:val>
          <c:smooth val="0"/>
          <c:extLst>
            <c:ext xmlns:c16="http://schemas.microsoft.com/office/drawing/2014/chart" uri="{C3380CC4-5D6E-409C-BE32-E72D297353CC}">
              <c16:uniqueId val="{0000002D-60AD-4DF6-B0BF-DDCC840EB6C6}"/>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18"/>
          <c:min val="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prstDash val="soli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60359001422401E-3"/>
          <c:y val="5.0925741771439235E-2"/>
          <c:w val="0.99019465503806581"/>
          <c:h val="0.8416746864975212"/>
        </c:manualLayout>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4-4322-41C9-9F11-6328390B19F9}"/>
              </c:ext>
            </c:extLst>
          </c:dPt>
          <c:dPt>
            <c:idx val="1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7-4322-41C9-9F11-6328390B19F9}"/>
              </c:ext>
            </c:extLst>
          </c:dPt>
          <c:dPt>
            <c:idx val="1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8-4322-41C9-9F11-6328390B19F9}"/>
              </c:ext>
            </c:extLst>
          </c:dPt>
          <c:dPt>
            <c:idx val="1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9-4322-41C9-9F11-6328390B19F9}"/>
              </c:ext>
            </c:extLst>
          </c:dPt>
          <c:dPt>
            <c:idx val="2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A-4322-41C9-9F11-6328390B19F9}"/>
              </c:ext>
            </c:extLst>
          </c:dPt>
          <c:dPt>
            <c:idx val="2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B-4322-41C9-9F11-6328390B19F9}"/>
              </c:ext>
            </c:extLst>
          </c:dPt>
          <c:dPt>
            <c:idx val="2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C-4322-41C9-9F11-6328390B19F9}"/>
              </c:ext>
            </c:extLst>
          </c:dPt>
          <c:dPt>
            <c:idx val="2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5-4322-41C9-9F11-6328390B19F9}"/>
              </c:ext>
            </c:extLst>
          </c:dPt>
          <c:dPt>
            <c:idx val="24"/>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D-4322-41C9-9F11-6328390B19F9}"/>
              </c:ext>
            </c:extLst>
          </c:dPt>
          <c:dPt>
            <c:idx val="2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E-4322-41C9-9F11-6328390B19F9}"/>
              </c:ext>
            </c:extLst>
          </c:dPt>
          <c:dPt>
            <c:idx val="2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6-4322-41C9-9F11-6328390B19F9}"/>
              </c:ext>
            </c:extLst>
          </c:dPt>
          <c:dPt>
            <c:idx val="28"/>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F-4322-41C9-9F11-6328390B19F9}"/>
              </c:ext>
            </c:extLst>
          </c:dPt>
          <c:dLbls>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322-41C9-9F11-6328390B19F9}"/>
                </c:ext>
              </c:extLst>
            </c:dLbl>
            <c:dLbl>
              <c:idx val="12"/>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22-41C9-9F11-6328390B19F9}"/>
                </c:ext>
              </c:extLst>
            </c:dLbl>
            <c:dLbl>
              <c:idx val="13"/>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22-41C9-9F11-6328390B19F9}"/>
                </c:ext>
              </c:extLst>
            </c:dLbl>
            <c:dLbl>
              <c:idx val="2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4322-41C9-9F11-6328390B19F9}"/>
                </c:ext>
              </c:extLst>
            </c:dLbl>
            <c:spPr>
              <a:noFill/>
              <a:ln>
                <a:noFill/>
              </a:ln>
              <a:effectLst/>
            </c:spPr>
            <c:txPr>
              <a:bodyPr rot="0" spcFirstLastPara="1" vertOverflow="ellipsis" vert="horz" wrap="square" anchor="ctr" anchorCtr="1"/>
              <a:lstStyle/>
              <a:p>
                <a:pPr>
                  <a:defRPr lang="en-US"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'BBG Sheet_ANZ Value'!$AE$6:$AE$34</c:f>
              <c:numCache>
                <c:formatCode>0.0\x</c:formatCode>
                <c:ptCount val="29"/>
                <c:pt idx="0">
                  <c:v>0.55412509984285152</c:v>
                </c:pt>
                <c:pt idx="1">
                  <c:v>0</c:v>
                </c:pt>
                <c:pt idx="2">
                  <c:v>0.85028645209388232</c:v>
                </c:pt>
                <c:pt idx="3">
                  <c:v>2.7632759676576057</c:v>
                </c:pt>
                <c:pt idx="4">
                  <c:v>0.82742179515241698</c:v>
                </c:pt>
                <c:pt idx="5">
                  <c:v>4.2149078719872977</c:v>
                </c:pt>
                <c:pt idx="6">
                  <c:v>1.8671225818043882</c:v>
                </c:pt>
                <c:pt idx="7">
                  <c:v>2.0982734265213541</c:v>
                </c:pt>
                <c:pt idx="8">
                  <c:v>4.2673181321228926</c:v>
                </c:pt>
                <c:pt idx="9">
                  <c:v>2.7967551917866729</c:v>
                </c:pt>
                <c:pt idx="10">
                  <c:v>2.6078799862155324</c:v>
                </c:pt>
                <c:pt idx="11">
                  <c:v>3.8723431982154572</c:v>
                </c:pt>
                <c:pt idx="12">
                  <c:v>0</c:v>
                </c:pt>
                <c:pt idx="13">
                  <c:v>0</c:v>
                </c:pt>
                <c:pt idx="14">
                  <c:v>6.9179062401121882</c:v>
                </c:pt>
                <c:pt idx="16">
                  <c:v>8.2612179632284715</c:v>
                </c:pt>
                <c:pt idx="17">
                  <c:v>1.1152012094623973</c:v>
                </c:pt>
                <c:pt idx="18">
                  <c:v>1.282469415326061</c:v>
                </c:pt>
                <c:pt idx="19">
                  <c:v>2.4153972080761772</c:v>
                </c:pt>
                <c:pt idx="20">
                  <c:v>2.6830467735609447</c:v>
                </c:pt>
                <c:pt idx="21">
                  <c:v>2.7307616634407617</c:v>
                </c:pt>
                <c:pt idx="22">
                  <c:v>2.8681696302307849</c:v>
                </c:pt>
                <c:pt idx="23">
                  <c:v>7.0398582106708361</c:v>
                </c:pt>
                <c:pt idx="24">
                  <c:v>1.4531977201691915</c:v>
                </c:pt>
                <c:pt idx="25">
                  <c:v>0</c:v>
                </c:pt>
                <c:pt idx="26">
                  <c:v>1.5112611102212965</c:v>
                </c:pt>
                <c:pt idx="27">
                  <c:v>7.4106278533209879</c:v>
                </c:pt>
                <c:pt idx="28">
                  <c:v>1.8614309610434581</c:v>
                </c:pt>
              </c:numCache>
            </c:numRef>
          </c:val>
          <c:extLst>
            <c:ext xmlns:c16="http://schemas.microsoft.com/office/drawing/2014/chart" uri="{C3380CC4-5D6E-409C-BE32-E72D297353CC}">
              <c16:uniqueId val="{00000000-4322-41C9-9F11-6328390B19F9}"/>
            </c:ext>
          </c:extLst>
        </c:ser>
        <c:dLbls>
          <c:showLegendKey val="0"/>
          <c:showVal val="0"/>
          <c:showCatName val="0"/>
          <c:showSerName val="0"/>
          <c:showPercent val="0"/>
          <c:showBubbleSize val="0"/>
        </c:dLbls>
        <c:gapWidth val="20"/>
        <c:axId val="1021578527"/>
        <c:axId val="697387983"/>
      </c:barChart>
      <c:lineChart>
        <c:grouping val="standard"/>
        <c:varyColors val="0"/>
        <c:ser>
          <c:idx val="1"/>
          <c:order val="1"/>
          <c:spPr>
            <a:ln w="28575" cap="rnd">
              <a:solidFill>
                <a:schemeClr val="accent2"/>
              </a:solidFill>
              <a:prstDash val="solid"/>
              <a:round/>
            </a:ln>
            <a:effectLst/>
          </c:spPr>
          <c:marker>
            <c:symbol val="none"/>
          </c:marker>
          <c:val>
            <c:numRef>
              <c:f>'BBG Sheet_ANZ Value'!$AF$6:$AF$34</c:f>
              <c:numCache>
                <c:formatCode>0.0\x</c:formatCode>
                <c:ptCount val="29"/>
                <c:pt idx="0">
                  <c:v>2.6855779769365693</c:v>
                </c:pt>
                <c:pt idx="1">
                  <c:v>2.6855779769365693</c:v>
                </c:pt>
                <c:pt idx="2">
                  <c:v>2.6855779769365693</c:v>
                </c:pt>
                <c:pt idx="3">
                  <c:v>2.6855779769365693</c:v>
                </c:pt>
                <c:pt idx="4">
                  <c:v>2.6855779769365693</c:v>
                </c:pt>
                <c:pt idx="5">
                  <c:v>2.6855779769365693</c:v>
                </c:pt>
                <c:pt idx="6">
                  <c:v>2.6855779769365693</c:v>
                </c:pt>
                <c:pt idx="7">
                  <c:v>2.6855779769365693</c:v>
                </c:pt>
                <c:pt idx="8">
                  <c:v>2.6855779769365693</c:v>
                </c:pt>
                <c:pt idx="9">
                  <c:v>2.6855779769365693</c:v>
                </c:pt>
                <c:pt idx="10">
                  <c:v>2.6855779769365693</c:v>
                </c:pt>
                <c:pt idx="11">
                  <c:v>2.6855779769365693</c:v>
                </c:pt>
                <c:pt idx="12">
                  <c:v>2.6855779769365693</c:v>
                </c:pt>
                <c:pt idx="13">
                  <c:v>2.6855779769365693</c:v>
                </c:pt>
                <c:pt idx="14">
                  <c:v>2.6855779769365693</c:v>
                </c:pt>
                <c:pt idx="16">
                  <c:v>2.5492219908185607</c:v>
                </c:pt>
                <c:pt idx="17">
                  <c:v>2.5492219908185607</c:v>
                </c:pt>
                <c:pt idx="18">
                  <c:v>2.5492219908185607</c:v>
                </c:pt>
                <c:pt idx="19">
                  <c:v>2.5492219908185607</c:v>
                </c:pt>
                <c:pt idx="20">
                  <c:v>2.5492219908185607</c:v>
                </c:pt>
                <c:pt idx="21">
                  <c:v>2.5492219908185607</c:v>
                </c:pt>
                <c:pt idx="22">
                  <c:v>2.5492219908185607</c:v>
                </c:pt>
                <c:pt idx="23">
                  <c:v>2.5492219908185607</c:v>
                </c:pt>
                <c:pt idx="24">
                  <c:v>2.5492219908185607</c:v>
                </c:pt>
                <c:pt idx="25">
                  <c:v>2.5492219908185607</c:v>
                </c:pt>
                <c:pt idx="26">
                  <c:v>2.5492219908185607</c:v>
                </c:pt>
                <c:pt idx="27">
                  <c:v>2.5492219908185607</c:v>
                </c:pt>
                <c:pt idx="28">
                  <c:v>2.5492219908185607</c:v>
                </c:pt>
              </c:numCache>
            </c:numRef>
          </c:val>
          <c:smooth val="0"/>
          <c:extLst>
            <c:ext xmlns:c16="http://schemas.microsoft.com/office/drawing/2014/chart" uri="{C3380CC4-5D6E-409C-BE32-E72D297353CC}">
              <c16:uniqueId val="{00000001-4322-41C9-9F11-6328390B19F9}"/>
            </c:ext>
          </c:extLst>
        </c:ser>
        <c:dLbls>
          <c:showLegendKey val="0"/>
          <c:showVal val="0"/>
          <c:showCatName val="0"/>
          <c:showSerName val="0"/>
          <c:showPercent val="0"/>
          <c:showBubbleSize val="0"/>
        </c:dLbls>
        <c:marker val="1"/>
        <c:smooth val="0"/>
        <c:axId val="1021578527"/>
        <c:axId val="697387983"/>
      </c:lineChart>
      <c:catAx>
        <c:axId val="1021578527"/>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697387983"/>
        <c:crosses val="autoZero"/>
        <c:auto val="1"/>
        <c:lblAlgn val="ctr"/>
        <c:lblOffset val="100"/>
        <c:noMultiLvlLbl val="0"/>
      </c:catAx>
      <c:valAx>
        <c:axId val="697387983"/>
        <c:scaling>
          <c:orientation val="minMax"/>
          <c:max val="18"/>
          <c:min val="0"/>
        </c:scaling>
        <c:delete val="0"/>
        <c:axPos val="l"/>
        <c:numFmt formatCode="0.0\x" sourceLinked="1"/>
        <c:majorTickMark val="none"/>
        <c:minorTickMark val="none"/>
        <c:tickLblPos val="none"/>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02157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1CE4D-0859-BF48-B007-610C2831A99A}" type="datetimeFigureOut">
              <a:rPr lang="en-US" smtClean="0"/>
              <a:t>3/7/24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7B31A-CC8E-9142-AA2C-F97D943FA599}" type="slidenum">
              <a:rPr lang="en-US" smtClean="0"/>
              <a:t>‹#›</a:t>
            </a:fld>
            <a:endParaRPr lang="en-US"/>
          </a:p>
        </p:txBody>
      </p:sp>
    </p:spTree>
    <p:extLst>
      <p:ext uri="{BB962C8B-B14F-4D97-AF65-F5344CB8AC3E}">
        <p14:creationId xmlns:p14="http://schemas.microsoft.com/office/powerpoint/2010/main" val="49585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AB44-9832-96F9-CD5A-1F8C15168AF0}"/>
              </a:ext>
            </a:extLst>
          </p:cNvPr>
          <p:cNvSpPr>
            <a:spLocks noGrp="1"/>
          </p:cNvSpPr>
          <p:nvPr>
            <p:ph type="ctrTitle"/>
          </p:nvPr>
        </p:nvSpPr>
        <p:spPr>
          <a:xfrm>
            <a:off x="838200" y="1122363"/>
            <a:ext cx="6507480"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C4A29F-D5AC-2B22-DCC8-FE42CD6BB9B0}"/>
              </a:ext>
            </a:extLst>
          </p:cNvPr>
          <p:cNvSpPr>
            <a:spLocks noGrp="1"/>
          </p:cNvSpPr>
          <p:nvPr>
            <p:ph type="subTitle" idx="1"/>
          </p:nvPr>
        </p:nvSpPr>
        <p:spPr>
          <a:xfrm>
            <a:off x="838200" y="3602038"/>
            <a:ext cx="650748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469EB2B-4D6E-01A1-1E16-8951442BA2FC}"/>
              </a:ext>
            </a:extLst>
          </p:cNvPr>
          <p:cNvPicPr>
            <a:picLocks noChangeAspect="1"/>
          </p:cNvPicPr>
          <p:nvPr userDrawn="1"/>
        </p:nvPicPr>
        <p:blipFill>
          <a:blip r:embed="rId2"/>
          <a:srcRect/>
          <a:stretch/>
        </p:blipFill>
        <p:spPr>
          <a:xfrm>
            <a:off x="838201" y="5361580"/>
            <a:ext cx="1823975" cy="996485"/>
          </a:xfrm>
          <a:prstGeom prst="rect">
            <a:avLst/>
          </a:prstGeom>
        </p:spPr>
      </p:pic>
      <p:pic>
        <p:nvPicPr>
          <p:cNvPr id="8" name="Graphic 7">
            <a:extLst>
              <a:ext uri="{FF2B5EF4-FFF2-40B4-BE49-F238E27FC236}">
                <a16:creationId xmlns:a16="http://schemas.microsoft.com/office/drawing/2014/main" id="{ADBC23BA-1D52-6353-848C-7635932B3C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560560" y="571782"/>
            <a:ext cx="2631440" cy="6286218"/>
          </a:xfrm>
          <a:prstGeom prst="rect">
            <a:avLst/>
          </a:prstGeom>
        </p:spPr>
      </p:pic>
    </p:spTree>
    <p:extLst>
      <p:ext uri="{BB962C8B-B14F-4D97-AF65-F5344CB8AC3E}">
        <p14:creationId xmlns:p14="http://schemas.microsoft.com/office/powerpoint/2010/main" val="2107354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2">
    <p:bg>
      <p:bgPr>
        <a:solidFill>
          <a:srgbClr val="EDEAFA"/>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879B9-694E-557F-8D22-E7C751B7631A}"/>
              </a:ext>
            </a:extLst>
          </p:cNvPr>
          <p:cNvSpPr>
            <a:spLocks noGrp="1"/>
          </p:cNvSpPr>
          <p:nvPr>
            <p:ph type="body" idx="1"/>
          </p:nvPr>
        </p:nvSpPr>
        <p:spPr>
          <a:xfrm>
            <a:off x="839788" y="1683907"/>
            <a:ext cx="5157787"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84326-2138-C74F-9165-74B7A13488BB}"/>
              </a:ext>
            </a:extLst>
          </p:cNvPr>
          <p:cNvSpPr>
            <a:spLocks noGrp="1"/>
          </p:cNvSpPr>
          <p:nvPr>
            <p:ph sz="half" idx="2"/>
          </p:nvPr>
        </p:nvSpPr>
        <p:spPr>
          <a:xfrm>
            <a:off x="839788" y="2406219"/>
            <a:ext cx="5157787" cy="3783443"/>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D85367F-2994-9CD8-34CC-3B86473DAED8}"/>
              </a:ext>
            </a:extLst>
          </p:cNvPr>
          <p:cNvSpPr>
            <a:spLocks noGrp="1"/>
          </p:cNvSpPr>
          <p:nvPr>
            <p:ph type="body" sz="quarter" idx="3"/>
          </p:nvPr>
        </p:nvSpPr>
        <p:spPr>
          <a:xfrm>
            <a:off x="6172200" y="1683907"/>
            <a:ext cx="5183188"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8BEFC-9628-6D1B-1EAA-3625BBFBC48B}"/>
              </a:ext>
            </a:extLst>
          </p:cNvPr>
          <p:cNvSpPr>
            <a:spLocks noGrp="1"/>
          </p:cNvSpPr>
          <p:nvPr>
            <p:ph sz="quarter" idx="4"/>
          </p:nvPr>
        </p:nvSpPr>
        <p:spPr>
          <a:xfrm>
            <a:off x="6172200" y="2406219"/>
            <a:ext cx="5183188" cy="3783443"/>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19850A13-3080-F447-A5ED-3BCFB301E850}"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1" name="Title 1">
            <a:extLst>
              <a:ext uri="{FF2B5EF4-FFF2-40B4-BE49-F238E27FC236}">
                <a16:creationId xmlns:a16="http://schemas.microsoft.com/office/drawing/2014/main" id="{923D20B2-9E63-9517-6C43-EA46021BF7DE}"/>
              </a:ext>
            </a:extLst>
          </p:cNvPr>
          <p:cNvSpPr>
            <a:spLocks noGrp="1"/>
          </p:cNvSpPr>
          <p:nvPr>
            <p:ph type="title"/>
          </p:nvPr>
        </p:nvSpPr>
        <p:spPr>
          <a:xfrm>
            <a:off x="838200" y="808242"/>
            <a:ext cx="10515600" cy="872922"/>
          </a:xfrm>
        </p:spPr>
        <p:txBody>
          <a:bodyPr>
            <a:normAutofit/>
          </a:bodyPr>
          <a:lstStyle>
            <a:lvl1pPr>
              <a:defRPr sz="2400"/>
            </a:lvl1pPr>
          </a:lstStyle>
          <a:p>
            <a:r>
              <a:rPr lang="en-US"/>
              <a:t>Click to edit Master title style</a:t>
            </a:r>
            <a:endParaRPr lang="en-US" dirty="0"/>
          </a:p>
        </p:txBody>
      </p:sp>
      <p:cxnSp>
        <p:nvCxnSpPr>
          <p:cNvPr id="2" name="Straight Connector 1">
            <a:extLst>
              <a:ext uri="{FF2B5EF4-FFF2-40B4-BE49-F238E27FC236}">
                <a16:creationId xmlns:a16="http://schemas.microsoft.com/office/drawing/2014/main" id="{078426FE-56F8-8ABA-0991-A2421E6D6896}"/>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5E2375C-89DB-6883-D657-DA9360BB87FD}"/>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78402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3">
    <p:bg>
      <p:bgPr>
        <a:solidFill>
          <a:srgbClr val="EDEAFA"/>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1A081ACF-DBE9-9E4A-A553-2C08206BD520}"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1" name="Title 1">
            <a:extLst>
              <a:ext uri="{FF2B5EF4-FFF2-40B4-BE49-F238E27FC236}">
                <a16:creationId xmlns:a16="http://schemas.microsoft.com/office/drawing/2014/main" id="{923D20B2-9E63-9517-6C43-EA46021BF7DE}"/>
              </a:ext>
            </a:extLst>
          </p:cNvPr>
          <p:cNvSpPr>
            <a:spLocks noGrp="1"/>
          </p:cNvSpPr>
          <p:nvPr>
            <p:ph type="title"/>
          </p:nvPr>
        </p:nvSpPr>
        <p:spPr>
          <a:xfrm>
            <a:off x="838200" y="808242"/>
            <a:ext cx="10515600" cy="872922"/>
          </a:xfrm>
        </p:spPr>
        <p:txBody>
          <a:bodyPr>
            <a:normAutofit/>
          </a:bodyPr>
          <a:lstStyle>
            <a:lvl1pPr>
              <a:defRPr sz="2400"/>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23D2BA0E-3554-8A52-D2AE-C81AE17CBD79}"/>
              </a:ext>
            </a:extLst>
          </p:cNvPr>
          <p:cNvSpPr>
            <a:spLocks noGrp="1"/>
          </p:cNvSpPr>
          <p:nvPr>
            <p:ph type="body" idx="1"/>
          </p:nvPr>
        </p:nvSpPr>
        <p:spPr>
          <a:xfrm>
            <a:off x="839788" y="1683907"/>
            <a:ext cx="3424097"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7C35A308-C259-F7A5-6B64-B5D97FC9E4CC}"/>
              </a:ext>
            </a:extLst>
          </p:cNvPr>
          <p:cNvSpPr>
            <a:spLocks noGrp="1"/>
          </p:cNvSpPr>
          <p:nvPr>
            <p:ph sz="half" idx="2"/>
          </p:nvPr>
        </p:nvSpPr>
        <p:spPr>
          <a:xfrm>
            <a:off x="839788" y="2406219"/>
            <a:ext cx="3424097" cy="3783443"/>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AE24A31B-7747-35A1-A93E-E437E695D013}"/>
              </a:ext>
            </a:extLst>
          </p:cNvPr>
          <p:cNvSpPr>
            <a:spLocks noGrp="1"/>
          </p:cNvSpPr>
          <p:nvPr>
            <p:ph type="body" idx="13"/>
          </p:nvPr>
        </p:nvSpPr>
        <p:spPr>
          <a:xfrm>
            <a:off x="4392356" y="1683907"/>
            <a:ext cx="3424097"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C9AF110D-262E-C0C0-0FF0-E930ED20094E}"/>
              </a:ext>
            </a:extLst>
          </p:cNvPr>
          <p:cNvSpPr>
            <a:spLocks noGrp="1"/>
          </p:cNvSpPr>
          <p:nvPr>
            <p:ph sz="half" idx="14"/>
          </p:nvPr>
        </p:nvSpPr>
        <p:spPr>
          <a:xfrm>
            <a:off x="4392356" y="2406219"/>
            <a:ext cx="3424097" cy="3783443"/>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
            <a:extLst>
              <a:ext uri="{FF2B5EF4-FFF2-40B4-BE49-F238E27FC236}">
                <a16:creationId xmlns:a16="http://schemas.microsoft.com/office/drawing/2014/main" id="{F9A5A688-41E8-D050-77E5-C6146CBCB723}"/>
              </a:ext>
            </a:extLst>
          </p:cNvPr>
          <p:cNvSpPr>
            <a:spLocks noGrp="1"/>
          </p:cNvSpPr>
          <p:nvPr>
            <p:ph type="body" idx="15"/>
          </p:nvPr>
        </p:nvSpPr>
        <p:spPr>
          <a:xfrm>
            <a:off x="7944924" y="1683907"/>
            <a:ext cx="3424097"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9C1F0C52-D781-2F1F-C93A-40286AE22AD6}"/>
              </a:ext>
            </a:extLst>
          </p:cNvPr>
          <p:cNvSpPr>
            <a:spLocks noGrp="1"/>
          </p:cNvSpPr>
          <p:nvPr>
            <p:ph sz="half" idx="16"/>
          </p:nvPr>
        </p:nvSpPr>
        <p:spPr>
          <a:xfrm>
            <a:off x="7944924" y="2406219"/>
            <a:ext cx="3424097" cy="3783443"/>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01185E02-B1C4-AB8B-6657-3B4B5DE73BB0}"/>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DEF4C02-C43B-E442-7C4E-5672227357EA}"/>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400995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DEAFA"/>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EC8147-CBF7-3F28-DE8A-62216A3CBBC3}"/>
              </a:ext>
            </a:extLst>
          </p:cNvPr>
          <p:cNvSpPr>
            <a:spLocks noGrp="1"/>
          </p:cNvSpPr>
          <p:nvPr>
            <p:ph type="dt" sz="half" idx="10"/>
          </p:nvPr>
        </p:nvSpPr>
        <p:spPr>
          <a:xfrm>
            <a:off x="838200" y="6356350"/>
            <a:ext cx="2743200" cy="365125"/>
          </a:xfrm>
          <a:prstGeom prst="rect">
            <a:avLst/>
          </a:prstGeom>
        </p:spPr>
        <p:txBody>
          <a:bodyPr/>
          <a:lstStyle/>
          <a:p>
            <a:fld id="{FF0DEE3C-6ABD-624D-9115-C96943CC97BE}" type="datetime1">
              <a:rPr lang="en-AU" smtClean="0"/>
              <a:t>7/3/2024</a:t>
            </a:fld>
            <a:endParaRPr lang="en-US"/>
          </a:p>
        </p:txBody>
      </p:sp>
      <p:sp>
        <p:nvSpPr>
          <p:cNvPr id="4" name="Footer Placeholder 3">
            <a:extLst>
              <a:ext uri="{FF2B5EF4-FFF2-40B4-BE49-F238E27FC236}">
                <a16:creationId xmlns:a16="http://schemas.microsoft.com/office/drawing/2014/main" id="{FA1FFA65-C1DC-30FF-4E01-9F4EA6CB757C}"/>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5" name="Slide Number Placeholder 4">
            <a:extLst>
              <a:ext uri="{FF2B5EF4-FFF2-40B4-BE49-F238E27FC236}">
                <a16:creationId xmlns:a16="http://schemas.microsoft.com/office/drawing/2014/main" id="{63C66E70-9063-609C-DF5B-78FD639C5D72}"/>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7" name="Title 1">
            <a:extLst>
              <a:ext uri="{FF2B5EF4-FFF2-40B4-BE49-F238E27FC236}">
                <a16:creationId xmlns:a16="http://schemas.microsoft.com/office/drawing/2014/main" id="{63730FCA-60AC-AE78-9D6E-65722422AAA7}"/>
              </a:ext>
            </a:extLst>
          </p:cNvPr>
          <p:cNvSpPr>
            <a:spLocks noGrp="1"/>
          </p:cNvSpPr>
          <p:nvPr>
            <p:ph type="title"/>
          </p:nvPr>
        </p:nvSpPr>
        <p:spPr>
          <a:xfrm>
            <a:off x="838200" y="808242"/>
            <a:ext cx="10515600" cy="872922"/>
          </a:xfrm>
        </p:spPr>
        <p:txBody>
          <a:bodyPr/>
          <a:lstStyle>
            <a:lvl1pPr>
              <a:defRPr sz="2400"/>
            </a:lvl1pPr>
          </a:lstStyle>
          <a:p>
            <a:r>
              <a:rPr lang="en-US"/>
              <a:t>Click to edit Master title style</a:t>
            </a:r>
            <a:endParaRPr lang="en-US" dirty="0"/>
          </a:p>
        </p:txBody>
      </p:sp>
      <p:cxnSp>
        <p:nvCxnSpPr>
          <p:cNvPr id="2" name="Straight Connector 1">
            <a:extLst>
              <a:ext uri="{FF2B5EF4-FFF2-40B4-BE49-F238E27FC236}">
                <a16:creationId xmlns:a16="http://schemas.microsoft.com/office/drawing/2014/main" id="{6D81BC46-C440-256F-6DB0-6278D02CF7B9}"/>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A875FABE-4676-054D-2089-81E491EA8D5A}"/>
              </a:ext>
            </a:extLst>
          </p:cNvPr>
          <p:cNvSpPr>
            <a:spLocks noGrp="1"/>
          </p:cNvSpPr>
          <p:nvPr>
            <p:ph idx="13"/>
          </p:nvPr>
        </p:nvSpPr>
        <p:spPr>
          <a:xfrm flipH="1">
            <a:off x="836606" y="1673226"/>
            <a:ext cx="10515599" cy="4187824"/>
          </a:xfrm>
          <a:solidFill>
            <a:schemeClr val="bg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pic>
        <p:nvPicPr>
          <p:cNvPr id="8" name="Picture 7">
            <a:extLst>
              <a:ext uri="{FF2B5EF4-FFF2-40B4-BE49-F238E27FC236}">
                <a16:creationId xmlns:a16="http://schemas.microsoft.com/office/drawing/2014/main" id="{A7597E93-CA84-48BF-28B6-DED25824FA85}"/>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82528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rgbClr val="EDEAFA"/>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AD1A92C-3EDC-F136-C90A-2BDE4057BC25}"/>
              </a:ext>
            </a:extLst>
          </p:cNvPr>
          <p:cNvSpPr>
            <a:spLocks noGrp="1"/>
          </p:cNvSpPr>
          <p:nvPr>
            <p:ph type="dt" sz="half" idx="10"/>
          </p:nvPr>
        </p:nvSpPr>
        <p:spPr>
          <a:xfrm>
            <a:off x="838200" y="6356350"/>
            <a:ext cx="2743200" cy="365125"/>
          </a:xfrm>
          <a:prstGeom prst="rect">
            <a:avLst/>
          </a:prstGeom>
        </p:spPr>
        <p:txBody>
          <a:bodyPr/>
          <a:lstStyle/>
          <a:p>
            <a:fld id="{D21085CF-2FD7-A744-9C88-49321CBA52BD}" type="datetime1">
              <a:rPr lang="en-AU" smtClean="0"/>
              <a:t>7/3/2024</a:t>
            </a:fld>
            <a:endParaRPr lang="en-US"/>
          </a:p>
        </p:txBody>
      </p:sp>
      <p:sp>
        <p:nvSpPr>
          <p:cNvPr id="6" name="Footer Placeholder 5">
            <a:extLst>
              <a:ext uri="{FF2B5EF4-FFF2-40B4-BE49-F238E27FC236}">
                <a16:creationId xmlns:a16="http://schemas.microsoft.com/office/drawing/2014/main" id="{6ECEB1C9-F652-6EA9-0C18-AF19E2613F76}"/>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7" name="Slide Number Placeholder 6">
            <a:extLst>
              <a:ext uri="{FF2B5EF4-FFF2-40B4-BE49-F238E27FC236}">
                <a16:creationId xmlns:a16="http://schemas.microsoft.com/office/drawing/2014/main" id="{1EAB6485-B2AB-8086-F14C-515E4C2920FF}"/>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0" name="Title 1">
            <a:extLst>
              <a:ext uri="{FF2B5EF4-FFF2-40B4-BE49-F238E27FC236}">
                <a16:creationId xmlns:a16="http://schemas.microsoft.com/office/drawing/2014/main" id="{BCD6111A-E74C-394B-CA6B-7B758C40C529}"/>
              </a:ext>
            </a:extLst>
          </p:cNvPr>
          <p:cNvSpPr>
            <a:spLocks noGrp="1"/>
          </p:cNvSpPr>
          <p:nvPr>
            <p:ph type="title"/>
          </p:nvPr>
        </p:nvSpPr>
        <p:spPr>
          <a:xfrm>
            <a:off x="838200" y="808242"/>
            <a:ext cx="10515600" cy="872922"/>
          </a:xfrm>
        </p:spPr>
        <p:txBody>
          <a:bodyPr/>
          <a:lstStyle>
            <a:lvl1pPr>
              <a:defRPr sz="24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525A9F14-25D4-BB12-72B6-0519DBFCC096}"/>
              </a:ext>
            </a:extLst>
          </p:cNvPr>
          <p:cNvSpPr>
            <a:spLocks noGrp="1"/>
          </p:cNvSpPr>
          <p:nvPr>
            <p:ph type="body" sz="half" idx="2"/>
          </p:nvPr>
        </p:nvSpPr>
        <p:spPr>
          <a:xfrm>
            <a:off x="839789" y="1681165"/>
            <a:ext cx="4881390" cy="4187824"/>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1516850E-CF51-A99A-E91E-C84386580EA0}"/>
              </a:ext>
            </a:extLst>
          </p:cNvPr>
          <p:cNvSpPr>
            <a:spLocks noGrp="1"/>
          </p:cNvSpPr>
          <p:nvPr>
            <p:ph idx="13"/>
          </p:nvPr>
        </p:nvSpPr>
        <p:spPr>
          <a:xfrm flipH="1">
            <a:off x="6095999" y="1673226"/>
            <a:ext cx="5256206" cy="4187824"/>
          </a:xfrm>
          <a:solidFill>
            <a:schemeClr val="bg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cxnSp>
        <p:nvCxnSpPr>
          <p:cNvPr id="2" name="Straight Connector 1">
            <a:extLst>
              <a:ext uri="{FF2B5EF4-FFF2-40B4-BE49-F238E27FC236}">
                <a16:creationId xmlns:a16="http://schemas.microsoft.com/office/drawing/2014/main" id="{976BF6C4-76E1-3517-A1CC-FECC49E66080}"/>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DFA0712-957A-91A7-E7BA-2111C32A8371}"/>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1610924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EDEAFA"/>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6F500-A471-234A-BADF-6CD47AF4AF3A}"/>
              </a:ext>
            </a:extLst>
          </p:cNvPr>
          <p:cNvSpPr>
            <a:spLocks noGrp="1"/>
          </p:cNvSpPr>
          <p:nvPr>
            <p:ph type="body" sz="half" idx="2"/>
          </p:nvPr>
        </p:nvSpPr>
        <p:spPr>
          <a:xfrm>
            <a:off x="839789" y="1681165"/>
            <a:ext cx="3336796" cy="4187824"/>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1A92C-3EDC-F136-C90A-2BDE4057BC25}"/>
              </a:ext>
            </a:extLst>
          </p:cNvPr>
          <p:cNvSpPr>
            <a:spLocks noGrp="1"/>
          </p:cNvSpPr>
          <p:nvPr>
            <p:ph type="dt" sz="half" idx="10"/>
          </p:nvPr>
        </p:nvSpPr>
        <p:spPr>
          <a:xfrm>
            <a:off x="838200" y="6356350"/>
            <a:ext cx="2743200" cy="365125"/>
          </a:xfrm>
          <a:prstGeom prst="rect">
            <a:avLst/>
          </a:prstGeom>
        </p:spPr>
        <p:txBody>
          <a:bodyPr/>
          <a:lstStyle/>
          <a:p>
            <a:fld id="{9EE033AF-3601-1543-8BCA-6D2A6EEE9B4D}" type="datetime1">
              <a:rPr lang="en-AU" smtClean="0"/>
              <a:t>7/3/2024</a:t>
            </a:fld>
            <a:endParaRPr lang="en-US"/>
          </a:p>
        </p:txBody>
      </p:sp>
      <p:sp>
        <p:nvSpPr>
          <p:cNvPr id="6" name="Footer Placeholder 5">
            <a:extLst>
              <a:ext uri="{FF2B5EF4-FFF2-40B4-BE49-F238E27FC236}">
                <a16:creationId xmlns:a16="http://schemas.microsoft.com/office/drawing/2014/main" id="{6ECEB1C9-F652-6EA9-0C18-AF19E2613F76}"/>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7" name="Slide Number Placeholder 6">
            <a:extLst>
              <a:ext uri="{FF2B5EF4-FFF2-40B4-BE49-F238E27FC236}">
                <a16:creationId xmlns:a16="http://schemas.microsoft.com/office/drawing/2014/main" id="{1EAB6485-B2AB-8086-F14C-515E4C2920FF}"/>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2" name="Content Placeholder 2">
            <a:extLst>
              <a:ext uri="{FF2B5EF4-FFF2-40B4-BE49-F238E27FC236}">
                <a16:creationId xmlns:a16="http://schemas.microsoft.com/office/drawing/2014/main" id="{7CBF4730-D784-26EE-571A-6C9EE7F5294D}"/>
              </a:ext>
            </a:extLst>
          </p:cNvPr>
          <p:cNvSpPr>
            <a:spLocks noGrp="1"/>
          </p:cNvSpPr>
          <p:nvPr>
            <p:ph idx="13"/>
          </p:nvPr>
        </p:nvSpPr>
        <p:spPr>
          <a:xfrm flipH="1">
            <a:off x="4560244" y="1673226"/>
            <a:ext cx="6791961" cy="4187824"/>
          </a:xfrm>
          <a:solidFill>
            <a:schemeClr val="bg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3" name="Title 1">
            <a:extLst>
              <a:ext uri="{FF2B5EF4-FFF2-40B4-BE49-F238E27FC236}">
                <a16:creationId xmlns:a16="http://schemas.microsoft.com/office/drawing/2014/main" id="{2DFEFD30-ECB0-3202-B444-E2E916A0F4BF}"/>
              </a:ext>
            </a:extLst>
          </p:cNvPr>
          <p:cNvSpPr>
            <a:spLocks noGrp="1"/>
          </p:cNvSpPr>
          <p:nvPr>
            <p:ph type="title"/>
          </p:nvPr>
        </p:nvSpPr>
        <p:spPr>
          <a:xfrm>
            <a:off x="838200" y="808242"/>
            <a:ext cx="10515600" cy="872922"/>
          </a:xfrm>
        </p:spPr>
        <p:txBody>
          <a:bodyPr/>
          <a:lstStyle>
            <a:lvl1pPr>
              <a:defRPr sz="2400"/>
            </a:lvl1pPr>
          </a:lstStyle>
          <a:p>
            <a:r>
              <a:rPr lang="en-US"/>
              <a:t>Click to edit Master title style</a:t>
            </a:r>
            <a:endParaRPr lang="en-US" dirty="0"/>
          </a:p>
        </p:txBody>
      </p:sp>
      <p:cxnSp>
        <p:nvCxnSpPr>
          <p:cNvPr id="2" name="Straight Connector 1">
            <a:extLst>
              <a:ext uri="{FF2B5EF4-FFF2-40B4-BE49-F238E27FC236}">
                <a16:creationId xmlns:a16="http://schemas.microsoft.com/office/drawing/2014/main" id="{96777296-481C-2FEE-9399-B78CD7029C6E}"/>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DFB89EA-C5CA-02FC-DD81-E8B334A37252}"/>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738898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 Content with Caption">
    <p:bg>
      <p:bgPr>
        <a:solidFill>
          <a:srgbClr val="EDEAF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23E64-E1FC-EF46-02CA-7D7DA4B130E7}"/>
              </a:ext>
            </a:extLst>
          </p:cNvPr>
          <p:cNvSpPr>
            <a:spLocks noGrp="1"/>
          </p:cNvSpPr>
          <p:nvPr>
            <p:ph idx="1"/>
          </p:nvPr>
        </p:nvSpPr>
        <p:spPr>
          <a:xfrm flipH="1">
            <a:off x="838200" y="2304770"/>
            <a:ext cx="1726096" cy="848133"/>
          </a:xfrm>
          <a:solidFill>
            <a:schemeClr val="bg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AD1A92C-3EDC-F136-C90A-2BDE4057BC25}"/>
              </a:ext>
            </a:extLst>
          </p:cNvPr>
          <p:cNvSpPr>
            <a:spLocks noGrp="1"/>
          </p:cNvSpPr>
          <p:nvPr>
            <p:ph type="dt" sz="half" idx="10"/>
          </p:nvPr>
        </p:nvSpPr>
        <p:spPr>
          <a:xfrm>
            <a:off x="838200" y="6356350"/>
            <a:ext cx="2743200" cy="365125"/>
          </a:xfrm>
          <a:prstGeom prst="rect">
            <a:avLst/>
          </a:prstGeom>
        </p:spPr>
        <p:txBody>
          <a:bodyPr/>
          <a:lstStyle/>
          <a:p>
            <a:fld id="{91A706E6-7EEA-954F-B1B8-09B34585E32B}" type="datetime1">
              <a:rPr lang="en-AU" smtClean="0"/>
              <a:t>7/3/2024</a:t>
            </a:fld>
            <a:endParaRPr lang="en-US"/>
          </a:p>
        </p:txBody>
      </p:sp>
      <p:sp>
        <p:nvSpPr>
          <p:cNvPr id="6" name="Footer Placeholder 5">
            <a:extLst>
              <a:ext uri="{FF2B5EF4-FFF2-40B4-BE49-F238E27FC236}">
                <a16:creationId xmlns:a16="http://schemas.microsoft.com/office/drawing/2014/main" id="{6ECEB1C9-F652-6EA9-0C18-AF19E2613F76}"/>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7" name="Slide Number Placeholder 6">
            <a:extLst>
              <a:ext uri="{FF2B5EF4-FFF2-40B4-BE49-F238E27FC236}">
                <a16:creationId xmlns:a16="http://schemas.microsoft.com/office/drawing/2014/main" id="{1EAB6485-B2AB-8086-F14C-515E4C2920FF}"/>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2" name="Text Placeholder 3">
            <a:extLst>
              <a:ext uri="{FF2B5EF4-FFF2-40B4-BE49-F238E27FC236}">
                <a16:creationId xmlns:a16="http://schemas.microsoft.com/office/drawing/2014/main" id="{F4D9D41E-8406-5E13-CDC7-3EF3D25DB889}"/>
              </a:ext>
            </a:extLst>
          </p:cNvPr>
          <p:cNvSpPr>
            <a:spLocks noGrp="1"/>
          </p:cNvSpPr>
          <p:nvPr>
            <p:ph type="body" sz="half" idx="13"/>
          </p:nvPr>
        </p:nvSpPr>
        <p:spPr>
          <a:xfrm>
            <a:off x="3339549" y="2304770"/>
            <a:ext cx="8014252" cy="848133"/>
          </a:xfrm>
        </p:spPr>
        <p:txBody>
          <a:bodyPr anchor="ctr">
            <a:normAutofit/>
          </a:bodyPr>
          <a:lstStyle>
            <a:lvl1pPr marL="99450" indent="-99450">
              <a:spcBef>
                <a:spcPts val="200"/>
              </a:spcBef>
              <a:buFont typeface="Arial" panose="020B0604020202020204" pitchFamily="34" charset="0"/>
              <a:buChar char="•"/>
              <a:defRPr sz="105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0E25E628-DA14-272B-66BE-AADA230CE57E}"/>
              </a:ext>
            </a:extLst>
          </p:cNvPr>
          <p:cNvSpPr>
            <a:spLocks noGrp="1"/>
          </p:cNvSpPr>
          <p:nvPr>
            <p:ph type="body" sz="half" idx="2"/>
          </p:nvPr>
        </p:nvSpPr>
        <p:spPr>
          <a:xfrm>
            <a:off x="839788" y="1782763"/>
            <a:ext cx="10514012" cy="353154"/>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Arrow Connector 10">
            <a:extLst>
              <a:ext uri="{FF2B5EF4-FFF2-40B4-BE49-F238E27FC236}">
                <a16:creationId xmlns:a16="http://schemas.microsoft.com/office/drawing/2014/main" id="{CAD1D995-EF74-C9BE-77F4-98C3B85BBCA4}"/>
              </a:ext>
            </a:extLst>
          </p:cNvPr>
          <p:cNvCxnSpPr>
            <a:cxnSpLocks/>
          </p:cNvCxnSpPr>
          <p:nvPr userDrawn="1"/>
        </p:nvCxnSpPr>
        <p:spPr>
          <a:xfrm>
            <a:off x="2701490" y="2728836"/>
            <a:ext cx="5214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DED375A8-BA4A-D379-590A-1C3362F3E768}"/>
              </a:ext>
            </a:extLst>
          </p:cNvPr>
          <p:cNvSpPr>
            <a:spLocks noGrp="1"/>
          </p:cNvSpPr>
          <p:nvPr>
            <p:ph idx="14"/>
          </p:nvPr>
        </p:nvSpPr>
        <p:spPr>
          <a:xfrm flipH="1">
            <a:off x="838200" y="3288744"/>
            <a:ext cx="1726096" cy="848133"/>
          </a:xfrm>
          <a:solidFill>
            <a:schemeClr val="bg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25" name="Text Placeholder 3">
            <a:extLst>
              <a:ext uri="{FF2B5EF4-FFF2-40B4-BE49-F238E27FC236}">
                <a16:creationId xmlns:a16="http://schemas.microsoft.com/office/drawing/2014/main" id="{774252BD-548C-E2CA-906C-8C811B7AC3ED}"/>
              </a:ext>
            </a:extLst>
          </p:cNvPr>
          <p:cNvSpPr>
            <a:spLocks noGrp="1"/>
          </p:cNvSpPr>
          <p:nvPr>
            <p:ph type="body" sz="half" idx="15"/>
          </p:nvPr>
        </p:nvSpPr>
        <p:spPr>
          <a:xfrm>
            <a:off x="3339549" y="3288744"/>
            <a:ext cx="8014251" cy="848133"/>
          </a:xfrm>
        </p:spPr>
        <p:txBody>
          <a:bodyPr anchor="ctr">
            <a:normAutofit/>
          </a:bodyPr>
          <a:lstStyle>
            <a:lvl1pPr marL="99450" indent="-99450">
              <a:spcBef>
                <a:spcPts val="200"/>
              </a:spcBef>
              <a:buFont typeface="Arial" panose="020B0604020202020204" pitchFamily="34" charset="0"/>
              <a:buChar char="•"/>
              <a:defRPr sz="105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Content Placeholder 2">
            <a:extLst>
              <a:ext uri="{FF2B5EF4-FFF2-40B4-BE49-F238E27FC236}">
                <a16:creationId xmlns:a16="http://schemas.microsoft.com/office/drawing/2014/main" id="{F6B0C53D-296E-0A0E-D83C-AFEACF12EDFE}"/>
              </a:ext>
            </a:extLst>
          </p:cNvPr>
          <p:cNvSpPr>
            <a:spLocks noGrp="1"/>
          </p:cNvSpPr>
          <p:nvPr>
            <p:ph idx="16"/>
          </p:nvPr>
        </p:nvSpPr>
        <p:spPr>
          <a:xfrm flipH="1">
            <a:off x="838200" y="4272718"/>
            <a:ext cx="1726096" cy="848133"/>
          </a:xfrm>
          <a:solidFill>
            <a:schemeClr val="bg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28" name="Text Placeholder 3">
            <a:extLst>
              <a:ext uri="{FF2B5EF4-FFF2-40B4-BE49-F238E27FC236}">
                <a16:creationId xmlns:a16="http://schemas.microsoft.com/office/drawing/2014/main" id="{1BC85D2A-5F4E-8878-BE20-50625CBCA23F}"/>
              </a:ext>
            </a:extLst>
          </p:cNvPr>
          <p:cNvSpPr>
            <a:spLocks noGrp="1"/>
          </p:cNvSpPr>
          <p:nvPr>
            <p:ph type="body" sz="half" idx="17"/>
          </p:nvPr>
        </p:nvSpPr>
        <p:spPr>
          <a:xfrm>
            <a:off x="3339549" y="4272718"/>
            <a:ext cx="8014251" cy="848133"/>
          </a:xfrm>
        </p:spPr>
        <p:txBody>
          <a:bodyPr anchor="ctr">
            <a:normAutofit/>
          </a:bodyPr>
          <a:lstStyle>
            <a:lvl1pPr marL="99450" indent="-99450">
              <a:spcBef>
                <a:spcPts val="200"/>
              </a:spcBef>
              <a:buFont typeface="Arial" panose="020B0604020202020204" pitchFamily="34" charset="0"/>
              <a:buChar char="•"/>
              <a:defRPr sz="105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0" name="Content Placeholder 2">
            <a:extLst>
              <a:ext uri="{FF2B5EF4-FFF2-40B4-BE49-F238E27FC236}">
                <a16:creationId xmlns:a16="http://schemas.microsoft.com/office/drawing/2014/main" id="{7B7F20B1-ECDD-C4DE-A184-DB294EA14107}"/>
              </a:ext>
            </a:extLst>
          </p:cNvPr>
          <p:cNvSpPr>
            <a:spLocks noGrp="1"/>
          </p:cNvSpPr>
          <p:nvPr>
            <p:ph idx="18"/>
          </p:nvPr>
        </p:nvSpPr>
        <p:spPr>
          <a:xfrm flipH="1">
            <a:off x="838200" y="5256692"/>
            <a:ext cx="1726096" cy="848133"/>
          </a:xfrm>
          <a:solidFill>
            <a:schemeClr val="bg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31" name="Text Placeholder 3">
            <a:extLst>
              <a:ext uri="{FF2B5EF4-FFF2-40B4-BE49-F238E27FC236}">
                <a16:creationId xmlns:a16="http://schemas.microsoft.com/office/drawing/2014/main" id="{89C3A1F0-CF4B-9861-5D1B-3B4EE4A94311}"/>
              </a:ext>
            </a:extLst>
          </p:cNvPr>
          <p:cNvSpPr>
            <a:spLocks noGrp="1"/>
          </p:cNvSpPr>
          <p:nvPr>
            <p:ph type="body" sz="half" idx="19"/>
          </p:nvPr>
        </p:nvSpPr>
        <p:spPr>
          <a:xfrm>
            <a:off x="3339549" y="5256692"/>
            <a:ext cx="8014251" cy="848133"/>
          </a:xfrm>
        </p:spPr>
        <p:txBody>
          <a:bodyPr anchor="ctr">
            <a:normAutofit/>
          </a:bodyPr>
          <a:lstStyle>
            <a:lvl1pPr marL="99450" indent="-99450">
              <a:spcBef>
                <a:spcPts val="200"/>
              </a:spcBef>
              <a:buFont typeface="Arial" panose="020B0604020202020204" pitchFamily="34" charset="0"/>
              <a:buChar char="•"/>
              <a:defRPr sz="105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44" name="Straight Arrow Connector 43">
            <a:extLst>
              <a:ext uri="{FF2B5EF4-FFF2-40B4-BE49-F238E27FC236}">
                <a16:creationId xmlns:a16="http://schemas.microsoft.com/office/drawing/2014/main" id="{9476FF58-2F6B-B8FA-6DAE-64F5186703D2}"/>
              </a:ext>
            </a:extLst>
          </p:cNvPr>
          <p:cNvCxnSpPr>
            <a:cxnSpLocks/>
          </p:cNvCxnSpPr>
          <p:nvPr userDrawn="1"/>
        </p:nvCxnSpPr>
        <p:spPr>
          <a:xfrm>
            <a:off x="2701490" y="3712810"/>
            <a:ext cx="5214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7022D49-A21A-FF60-50C8-7C98396D6E86}"/>
              </a:ext>
            </a:extLst>
          </p:cNvPr>
          <p:cNvCxnSpPr>
            <a:cxnSpLocks/>
          </p:cNvCxnSpPr>
          <p:nvPr userDrawn="1"/>
        </p:nvCxnSpPr>
        <p:spPr>
          <a:xfrm>
            <a:off x="2701490" y="4696784"/>
            <a:ext cx="5214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348A810-0FB3-7D06-4455-E232758F2252}"/>
              </a:ext>
            </a:extLst>
          </p:cNvPr>
          <p:cNvCxnSpPr>
            <a:cxnSpLocks/>
          </p:cNvCxnSpPr>
          <p:nvPr userDrawn="1"/>
        </p:nvCxnSpPr>
        <p:spPr>
          <a:xfrm>
            <a:off x="2701490" y="5680758"/>
            <a:ext cx="5214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9BCB5525-3407-2B35-9121-B861E8D49A57}"/>
              </a:ext>
            </a:extLst>
          </p:cNvPr>
          <p:cNvSpPr>
            <a:spLocks noGrp="1"/>
          </p:cNvSpPr>
          <p:nvPr>
            <p:ph type="title"/>
          </p:nvPr>
        </p:nvSpPr>
        <p:spPr>
          <a:xfrm>
            <a:off x="838200" y="808242"/>
            <a:ext cx="10515600" cy="872922"/>
          </a:xfrm>
        </p:spPr>
        <p:txBody>
          <a:bodyPr>
            <a:normAutofit/>
          </a:bodyPr>
          <a:lstStyle>
            <a:lvl1pPr>
              <a:defRPr sz="2400"/>
            </a:lvl1pPr>
          </a:lstStyle>
          <a:p>
            <a:r>
              <a:rPr lang="en-US"/>
              <a:t>Click to edit Master title style</a:t>
            </a:r>
            <a:endParaRPr lang="en-US" dirty="0"/>
          </a:p>
        </p:txBody>
      </p:sp>
      <p:cxnSp>
        <p:nvCxnSpPr>
          <p:cNvPr id="4" name="Straight Connector 3">
            <a:extLst>
              <a:ext uri="{FF2B5EF4-FFF2-40B4-BE49-F238E27FC236}">
                <a16:creationId xmlns:a16="http://schemas.microsoft.com/office/drawing/2014/main" id="{4BD74D81-96BE-EF63-29D2-432793849102}"/>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55AE694-E33A-510B-C3DA-22BCE0A3E6E9}"/>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163199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 Selling vs. Raising Capital">
    <p:bg>
      <p:bgPr>
        <a:solidFill>
          <a:srgbClr val="EDEAFA"/>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B84326-2138-C74F-9165-74B7A13488BB}"/>
              </a:ext>
            </a:extLst>
          </p:cNvPr>
          <p:cNvSpPr>
            <a:spLocks noGrp="1"/>
          </p:cNvSpPr>
          <p:nvPr>
            <p:ph sz="half" idx="2" hasCustomPrompt="1"/>
          </p:nvPr>
        </p:nvSpPr>
        <p:spPr>
          <a:xfrm>
            <a:off x="839789" y="4252912"/>
            <a:ext cx="3277772" cy="1670811"/>
          </a:xfrm>
        </p:spPr>
        <p:txBody>
          <a:bodyPr>
            <a:normAutofit/>
          </a:bodyPr>
          <a:lstStyle>
            <a:lvl5pPr>
              <a:defRPr sz="1400"/>
            </a:lvl5pPr>
          </a:lstStyle>
          <a:p>
            <a:pPr lvl="4"/>
            <a:r>
              <a:rPr lang="en-GB" dirty="0"/>
              <a:t>Fifth level</a:t>
            </a:r>
            <a:endParaRPr lang="en-US" dirty="0"/>
          </a:p>
        </p:txBody>
      </p:sp>
      <p:sp>
        <p:nvSpPr>
          <p:cNvPr id="5" name="Text Placeholder 4">
            <a:extLst>
              <a:ext uri="{FF2B5EF4-FFF2-40B4-BE49-F238E27FC236}">
                <a16:creationId xmlns:a16="http://schemas.microsoft.com/office/drawing/2014/main" id="{CD85367F-2994-9CD8-34CC-3B86473DAED8}"/>
              </a:ext>
            </a:extLst>
          </p:cNvPr>
          <p:cNvSpPr>
            <a:spLocks noGrp="1"/>
          </p:cNvSpPr>
          <p:nvPr>
            <p:ph type="body" sz="quarter" idx="3"/>
          </p:nvPr>
        </p:nvSpPr>
        <p:spPr>
          <a:xfrm>
            <a:off x="827088" y="3429000"/>
            <a:ext cx="3277774" cy="8239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D7B4DEE2-1DFA-6C47-BAC5-1719E73F3CD4}"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9" name="Content Placeholder 3">
            <a:extLst>
              <a:ext uri="{FF2B5EF4-FFF2-40B4-BE49-F238E27FC236}">
                <a16:creationId xmlns:a16="http://schemas.microsoft.com/office/drawing/2014/main" id="{72FAD1A0-7D9B-A423-E221-30CF28BA4E38}"/>
              </a:ext>
            </a:extLst>
          </p:cNvPr>
          <p:cNvSpPr>
            <a:spLocks noGrp="1"/>
          </p:cNvSpPr>
          <p:nvPr>
            <p:ph sz="half" idx="13" hasCustomPrompt="1"/>
          </p:nvPr>
        </p:nvSpPr>
        <p:spPr>
          <a:xfrm>
            <a:off x="4450760" y="4252912"/>
            <a:ext cx="3277773" cy="1670811"/>
          </a:xfrm>
        </p:spPr>
        <p:txBody>
          <a:bodyPr>
            <a:normAutofit/>
          </a:bodyPr>
          <a:lstStyle>
            <a:lvl5pPr>
              <a:defRPr sz="1400"/>
            </a:lvl5pPr>
          </a:lstStyle>
          <a:p>
            <a:pPr lvl="4"/>
            <a:r>
              <a:rPr lang="en-GB" dirty="0"/>
              <a:t>Fifth level</a:t>
            </a:r>
            <a:endParaRPr lang="en-US" dirty="0"/>
          </a:p>
        </p:txBody>
      </p:sp>
      <p:sp>
        <p:nvSpPr>
          <p:cNvPr id="20" name="Text Placeholder 4">
            <a:extLst>
              <a:ext uri="{FF2B5EF4-FFF2-40B4-BE49-F238E27FC236}">
                <a16:creationId xmlns:a16="http://schemas.microsoft.com/office/drawing/2014/main" id="{8F6339F0-5785-FB2E-27E7-D60F07E33BD4}"/>
              </a:ext>
            </a:extLst>
          </p:cNvPr>
          <p:cNvSpPr>
            <a:spLocks noGrp="1"/>
          </p:cNvSpPr>
          <p:nvPr>
            <p:ph type="body" sz="quarter" idx="14"/>
          </p:nvPr>
        </p:nvSpPr>
        <p:spPr>
          <a:xfrm>
            <a:off x="4450763" y="3429000"/>
            <a:ext cx="3277774" cy="8239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573D6E59-42A9-8B6E-2F55-7EA156196ED2}"/>
              </a:ext>
            </a:extLst>
          </p:cNvPr>
          <p:cNvSpPr>
            <a:spLocks noGrp="1"/>
          </p:cNvSpPr>
          <p:nvPr>
            <p:ph sz="half" idx="15" hasCustomPrompt="1"/>
          </p:nvPr>
        </p:nvSpPr>
        <p:spPr>
          <a:xfrm>
            <a:off x="8074436" y="4252912"/>
            <a:ext cx="3277773" cy="1670811"/>
          </a:xfrm>
        </p:spPr>
        <p:txBody>
          <a:bodyPr>
            <a:normAutofit/>
          </a:bodyPr>
          <a:lstStyle>
            <a:lvl5pPr>
              <a:defRPr sz="1400"/>
            </a:lvl5pPr>
          </a:lstStyle>
          <a:p>
            <a:pPr lvl="4"/>
            <a:r>
              <a:rPr lang="en-GB" dirty="0"/>
              <a:t>Fifth level</a:t>
            </a:r>
            <a:endParaRPr lang="en-US" dirty="0"/>
          </a:p>
        </p:txBody>
      </p:sp>
      <p:sp>
        <p:nvSpPr>
          <p:cNvPr id="22" name="Text Placeholder 4">
            <a:extLst>
              <a:ext uri="{FF2B5EF4-FFF2-40B4-BE49-F238E27FC236}">
                <a16:creationId xmlns:a16="http://schemas.microsoft.com/office/drawing/2014/main" id="{72D9E25A-421D-8143-9278-E4B656AC4222}"/>
              </a:ext>
            </a:extLst>
          </p:cNvPr>
          <p:cNvSpPr>
            <a:spLocks noGrp="1"/>
          </p:cNvSpPr>
          <p:nvPr>
            <p:ph type="body" sz="quarter" idx="16"/>
          </p:nvPr>
        </p:nvSpPr>
        <p:spPr>
          <a:xfrm>
            <a:off x="8074437" y="3429000"/>
            <a:ext cx="3277774" cy="8239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EDDC964F-E116-44E2-6A63-F174BD1FD536}"/>
              </a:ext>
            </a:extLst>
          </p:cNvPr>
          <p:cNvSpPr>
            <a:spLocks noGrp="1"/>
          </p:cNvSpPr>
          <p:nvPr>
            <p:ph type="title"/>
          </p:nvPr>
        </p:nvSpPr>
        <p:spPr>
          <a:xfrm>
            <a:off x="838200" y="808242"/>
            <a:ext cx="10515600" cy="872922"/>
          </a:xfrm>
        </p:spPr>
        <p:txBody>
          <a:bodyPr/>
          <a:lstStyle>
            <a:lvl1pPr>
              <a:defRPr sz="2400"/>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9498DB23-F521-7CFA-FE57-1D1550A453C7}"/>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AF90715-105C-488A-2CC0-09C36A83D802}"/>
              </a:ext>
            </a:extLst>
          </p:cNvPr>
          <p:cNvSpPr>
            <a:spLocks noGrp="1"/>
          </p:cNvSpPr>
          <p:nvPr>
            <p:ph type="body" sz="half" idx="17"/>
          </p:nvPr>
        </p:nvSpPr>
        <p:spPr>
          <a:xfrm>
            <a:off x="839788" y="1782763"/>
            <a:ext cx="10514012" cy="353154"/>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75BCC6EB-EF70-738A-952C-17B6E914EEC2}"/>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2042446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 Key Buyers 1">
    <p:bg>
      <p:bgPr>
        <a:solidFill>
          <a:srgbClr val="EDE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6161-27C6-ED24-5C4D-D4C191E7CF7A}"/>
              </a:ext>
            </a:extLst>
          </p:cNvPr>
          <p:cNvSpPr>
            <a:spLocks noGrp="1"/>
          </p:cNvSpPr>
          <p:nvPr>
            <p:ph type="title"/>
          </p:nvPr>
        </p:nvSpPr>
        <p:spPr>
          <a:xfrm>
            <a:off x="839788" y="792504"/>
            <a:ext cx="3277772" cy="888661"/>
          </a:xfrm>
        </p:spPr>
        <p:txBody>
          <a:bodyPr/>
          <a:lstStyle>
            <a:lvl1pPr>
              <a:defRPr sz="2400"/>
            </a:lvl1p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896BFBA1-3455-FE47-8BCC-67801E6072C3}"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6" name="Rectangle 5">
            <a:extLst>
              <a:ext uri="{FF2B5EF4-FFF2-40B4-BE49-F238E27FC236}">
                <a16:creationId xmlns:a16="http://schemas.microsoft.com/office/drawing/2014/main" id="{22732EA7-24FB-98F3-F93C-18939736E032}"/>
              </a:ext>
            </a:extLst>
          </p:cNvPr>
          <p:cNvSpPr/>
          <p:nvPr userDrawn="1"/>
        </p:nvSpPr>
        <p:spPr>
          <a:xfrm>
            <a:off x="4561840" y="792503"/>
            <a:ext cx="6791960" cy="5076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a:extLst>
              <a:ext uri="{FF2B5EF4-FFF2-40B4-BE49-F238E27FC236}">
                <a16:creationId xmlns:a16="http://schemas.microsoft.com/office/drawing/2014/main" id="{77C887C8-27D6-A5E5-A4C0-1CC6A6AD0FA4}"/>
              </a:ext>
            </a:extLst>
          </p:cNvPr>
          <p:cNvSpPr>
            <a:spLocks noGrp="1"/>
          </p:cNvSpPr>
          <p:nvPr>
            <p:ph type="pic" sz="quarter" idx="17"/>
          </p:nvPr>
        </p:nvSpPr>
        <p:spPr>
          <a:xfrm>
            <a:off x="5011420" y="1236751"/>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1" name="Picture Placeholder 8">
            <a:extLst>
              <a:ext uri="{FF2B5EF4-FFF2-40B4-BE49-F238E27FC236}">
                <a16:creationId xmlns:a16="http://schemas.microsoft.com/office/drawing/2014/main" id="{052B8DB4-3C53-98D3-8EAD-E8F568AB9199}"/>
              </a:ext>
            </a:extLst>
          </p:cNvPr>
          <p:cNvSpPr>
            <a:spLocks noGrp="1"/>
          </p:cNvSpPr>
          <p:nvPr>
            <p:ph type="pic" sz="quarter" idx="18"/>
          </p:nvPr>
        </p:nvSpPr>
        <p:spPr>
          <a:xfrm>
            <a:off x="6576060" y="1236751"/>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2" name="Picture Placeholder 8">
            <a:extLst>
              <a:ext uri="{FF2B5EF4-FFF2-40B4-BE49-F238E27FC236}">
                <a16:creationId xmlns:a16="http://schemas.microsoft.com/office/drawing/2014/main" id="{B29F51C7-9F11-09C4-6FCC-D8E97319540F}"/>
              </a:ext>
            </a:extLst>
          </p:cNvPr>
          <p:cNvSpPr>
            <a:spLocks noGrp="1"/>
          </p:cNvSpPr>
          <p:nvPr>
            <p:ph type="pic" sz="quarter" idx="19"/>
          </p:nvPr>
        </p:nvSpPr>
        <p:spPr>
          <a:xfrm>
            <a:off x="8140700" y="1236751"/>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3" name="Picture Placeholder 8">
            <a:extLst>
              <a:ext uri="{FF2B5EF4-FFF2-40B4-BE49-F238E27FC236}">
                <a16:creationId xmlns:a16="http://schemas.microsoft.com/office/drawing/2014/main" id="{E6588EDF-46D8-8F93-9B15-B262D1C376C2}"/>
              </a:ext>
            </a:extLst>
          </p:cNvPr>
          <p:cNvSpPr>
            <a:spLocks noGrp="1"/>
          </p:cNvSpPr>
          <p:nvPr>
            <p:ph type="pic" sz="quarter" idx="22"/>
          </p:nvPr>
        </p:nvSpPr>
        <p:spPr>
          <a:xfrm>
            <a:off x="9705340" y="1225150"/>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4" name="Picture Placeholder 8">
            <a:extLst>
              <a:ext uri="{FF2B5EF4-FFF2-40B4-BE49-F238E27FC236}">
                <a16:creationId xmlns:a16="http://schemas.microsoft.com/office/drawing/2014/main" id="{775ACC90-47DB-543B-09FE-ADD4674EC84E}"/>
              </a:ext>
            </a:extLst>
          </p:cNvPr>
          <p:cNvSpPr>
            <a:spLocks noGrp="1"/>
          </p:cNvSpPr>
          <p:nvPr>
            <p:ph type="pic" sz="quarter" idx="30"/>
          </p:nvPr>
        </p:nvSpPr>
        <p:spPr>
          <a:xfrm>
            <a:off x="5011420" y="2197924"/>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5" name="Picture Placeholder 8">
            <a:extLst>
              <a:ext uri="{FF2B5EF4-FFF2-40B4-BE49-F238E27FC236}">
                <a16:creationId xmlns:a16="http://schemas.microsoft.com/office/drawing/2014/main" id="{CFE14520-5F32-659A-0D1D-87BC5FEBBE9A}"/>
              </a:ext>
            </a:extLst>
          </p:cNvPr>
          <p:cNvSpPr>
            <a:spLocks noGrp="1"/>
          </p:cNvSpPr>
          <p:nvPr>
            <p:ph type="pic" sz="quarter" idx="31"/>
          </p:nvPr>
        </p:nvSpPr>
        <p:spPr>
          <a:xfrm>
            <a:off x="6576060" y="2197924"/>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6" name="Picture Placeholder 8">
            <a:extLst>
              <a:ext uri="{FF2B5EF4-FFF2-40B4-BE49-F238E27FC236}">
                <a16:creationId xmlns:a16="http://schemas.microsoft.com/office/drawing/2014/main" id="{19202015-0C70-584C-E5DD-CBCBFEE1FC59}"/>
              </a:ext>
            </a:extLst>
          </p:cNvPr>
          <p:cNvSpPr>
            <a:spLocks noGrp="1"/>
          </p:cNvSpPr>
          <p:nvPr>
            <p:ph type="pic" sz="quarter" idx="32"/>
          </p:nvPr>
        </p:nvSpPr>
        <p:spPr>
          <a:xfrm>
            <a:off x="8140700" y="2197924"/>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7" name="Picture Placeholder 8">
            <a:extLst>
              <a:ext uri="{FF2B5EF4-FFF2-40B4-BE49-F238E27FC236}">
                <a16:creationId xmlns:a16="http://schemas.microsoft.com/office/drawing/2014/main" id="{3D034FAC-B44F-EB30-B611-1B26B13CC565}"/>
              </a:ext>
            </a:extLst>
          </p:cNvPr>
          <p:cNvSpPr>
            <a:spLocks noGrp="1"/>
          </p:cNvSpPr>
          <p:nvPr>
            <p:ph type="pic" sz="quarter" idx="33"/>
          </p:nvPr>
        </p:nvSpPr>
        <p:spPr>
          <a:xfrm>
            <a:off x="9705340" y="2186323"/>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9EC5E8CB-4C53-2826-0377-245A8C069820}"/>
              </a:ext>
            </a:extLst>
          </p:cNvPr>
          <p:cNvSpPr>
            <a:spLocks noGrp="1"/>
          </p:cNvSpPr>
          <p:nvPr>
            <p:ph type="pic" sz="quarter" idx="34"/>
          </p:nvPr>
        </p:nvSpPr>
        <p:spPr>
          <a:xfrm>
            <a:off x="5011420" y="3159097"/>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D1CA9CB4-AB75-1AEE-4088-0116A77F20D0}"/>
              </a:ext>
            </a:extLst>
          </p:cNvPr>
          <p:cNvSpPr>
            <a:spLocks noGrp="1"/>
          </p:cNvSpPr>
          <p:nvPr>
            <p:ph type="pic" sz="quarter" idx="35"/>
          </p:nvPr>
        </p:nvSpPr>
        <p:spPr>
          <a:xfrm>
            <a:off x="6576060" y="3159097"/>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2D5E9CF1-749D-10FB-600D-F751B6D9B1E8}"/>
              </a:ext>
            </a:extLst>
          </p:cNvPr>
          <p:cNvSpPr>
            <a:spLocks noGrp="1"/>
          </p:cNvSpPr>
          <p:nvPr>
            <p:ph type="pic" sz="quarter" idx="36"/>
          </p:nvPr>
        </p:nvSpPr>
        <p:spPr>
          <a:xfrm>
            <a:off x="8140700" y="3159097"/>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25" name="Picture Placeholder 8">
            <a:extLst>
              <a:ext uri="{FF2B5EF4-FFF2-40B4-BE49-F238E27FC236}">
                <a16:creationId xmlns:a16="http://schemas.microsoft.com/office/drawing/2014/main" id="{9DC5977F-307D-8876-378F-BBB26B86C965}"/>
              </a:ext>
            </a:extLst>
          </p:cNvPr>
          <p:cNvSpPr>
            <a:spLocks noGrp="1"/>
          </p:cNvSpPr>
          <p:nvPr>
            <p:ph type="pic" sz="quarter" idx="37"/>
          </p:nvPr>
        </p:nvSpPr>
        <p:spPr>
          <a:xfrm>
            <a:off x="9705340" y="3147496"/>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26" name="Picture Placeholder 8">
            <a:extLst>
              <a:ext uri="{FF2B5EF4-FFF2-40B4-BE49-F238E27FC236}">
                <a16:creationId xmlns:a16="http://schemas.microsoft.com/office/drawing/2014/main" id="{6C532860-028C-549E-35D1-21F9AF7C15BA}"/>
              </a:ext>
            </a:extLst>
          </p:cNvPr>
          <p:cNvSpPr>
            <a:spLocks noGrp="1"/>
          </p:cNvSpPr>
          <p:nvPr>
            <p:ph type="pic" sz="quarter" idx="38"/>
          </p:nvPr>
        </p:nvSpPr>
        <p:spPr>
          <a:xfrm>
            <a:off x="5011420" y="4120271"/>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27" name="Picture Placeholder 8">
            <a:extLst>
              <a:ext uri="{FF2B5EF4-FFF2-40B4-BE49-F238E27FC236}">
                <a16:creationId xmlns:a16="http://schemas.microsoft.com/office/drawing/2014/main" id="{03B89527-AF0B-0264-606D-ECD53B78CB07}"/>
              </a:ext>
            </a:extLst>
          </p:cNvPr>
          <p:cNvSpPr>
            <a:spLocks noGrp="1"/>
          </p:cNvSpPr>
          <p:nvPr>
            <p:ph type="pic" sz="quarter" idx="39"/>
          </p:nvPr>
        </p:nvSpPr>
        <p:spPr>
          <a:xfrm>
            <a:off x="6576060" y="4120271"/>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28" name="Picture Placeholder 8">
            <a:extLst>
              <a:ext uri="{FF2B5EF4-FFF2-40B4-BE49-F238E27FC236}">
                <a16:creationId xmlns:a16="http://schemas.microsoft.com/office/drawing/2014/main" id="{A380A52F-059D-02CD-02F9-E390210AE79A}"/>
              </a:ext>
            </a:extLst>
          </p:cNvPr>
          <p:cNvSpPr>
            <a:spLocks noGrp="1"/>
          </p:cNvSpPr>
          <p:nvPr>
            <p:ph type="pic" sz="quarter" idx="40"/>
          </p:nvPr>
        </p:nvSpPr>
        <p:spPr>
          <a:xfrm>
            <a:off x="8140700" y="4120271"/>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29" name="Picture Placeholder 8">
            <a:extLst>
              <a:ext uri="{FF2B5EF4-FFF2-40B4-BE49-F238E27FC236}">
                <a16:creationId xmlns:a16="http://schemas.microsoft.com/office/drawing/2014/main" id="{F211F7C9-9487-2053-3A63-F8BC2A7B2CDC}"/>
              </a:ext>
            </a:extLst>
          </p:cNvPr>
          <p:cNvSpPr>
            <a:spLocks noGrp="1"/>
          </p:cNvSpPr>
          <p:nvPr>
            <p:ph type="pic" sz="quarter" idx="41"/>
          </p:nvPr>
        </p:nvSpPr>
        <p:spPr>
          <a:xfrm>
            <a:off x="9705340" y="4108670"/>
            <a:ext cx="1308100" cy="785363"/>
          </a:xfrm>
          <a:solidFill>
            <a:schemeClr val="bg1">
              <a:lumMod val="95000"/>
            </a:schemeClr>
          </a:solidFill>
        </p:spPr>
        <p:txBody>
          <a:bodyPr anchor="ctr">
            <a:normAutofit/>
          </a:bodyPr>
          <a:lstStyle>
            <a:lvl1pPr marL="0" indent="0" algn="ctr">
              <a:buNone/>
              <a:defRPr sz="1000"/>
            </a:lvl1pPr>
          </a:lstStyle>
          <a:p>
            <a:r>
              <a:rPr lang="en-US"/>
              <a:t>Click icon to add picture</a:t>
            </a:r>
            <a:endParaRPr lang="en-US" dirty="0"/>
          </a:p>
        </p:txBody>
      </p:sp>
      <p:sp>
        <p:nvSpPr>
          <p:cNvPr id="32" name="Content Placeholder 3">
            <a:extLst>
              <a:ext uri="{FF2B5EF4-FFF2-40B4-BE49-F238E27FC236}">
                <a16:creationId xmlns:a16="http://schemas.microsoft.com/office/drawing/2014/main" id="{6BC05ACF-C14F-1C7B-812D-68BF604A8492}"/>
              </a:ext>
            </a:extLst>
          </p:cNvPr>
          <p:cNvSpPr>
            <a:spLocks noGrp="1"/>
          </p:cNvSpPr>
          <p:nvPr>
            <p:ph sz="half" idx="42"/>
          </p:nvPr>
        </p:nvSpPr>
        <p:spPr>
          <a:xfrm>
            <a:off x="839789" y="2406219"/>
            <a:ext cx="3277772" cy="3462769"/>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2">
            <a:extLst>
              <a:ext uri="{FF2B5EF4-FFF2-40B4-BE49-F238E27FC236}">
                <a16:creationId xmlns:a16="http://schemas.microsoft.com/office/drawing/2014/main" id="{833146E1-14E7-51E7-10D7-6D218F48FB2A}"/>
              </a:ext>
            </a:extLst>
          </p:cNvPr>
          <p:cNvSpPr>
            <a:spLocks noGrp="1"/>
          </p:cNvSpPr>
          <p:nvPr>
            <p:ph type="body" idx="1"/>
          </p:nvPr>
        </p:nvSpPr>
        <p:spPr>
          <a:xfrm>
            <a:off x="839789" y="1683907"/>
            <a:ext cx="3277772"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a:extLst>
              <a:ext uri="{FF2B5EF4-FFF2-40B4-BE49-F238E27FC236}">
                <a16:creationId xmlns:a16="http://schemas.microsoft.com/office/drawing/2014/main" id="{B97E717F-8AB1-9BB1-85A6-DE7A92A43AF9}"/>
              </a:ext>
            </a:extLst>
          </p:cNvPr>
          <p:cNvSpPr>
            <a:spLocks noGrp="1"/>
          </p:cNvSpPr>
          <p:nvPr>
            <p:ph sz="half" idx="43" hasCustomPrompt="1"/>
          </p:nvPr>
        </p:nvSpPr>
        <p:spPr>
          <a:xfrm>
            <a:off x="5011420" y="5018238"/>
            <a:ext cx="6002020" cy="672778"/>
          </a:xfrm>
        </p:spPr>
        <p:txBody>
          <a:bodyPr>
            <a:normAutofit/>
          </a:bodyPr>
          <a:lstStyle>
            <a:lvl1pPr>
              <a:defRPr sz="1800"/>
            </a:lvl1pPr>
            <a:lvl2pPr>
              <a:defRPr sz="1800"/>
            </a:lvl2pPr>
            <a:lvl3pPr>
              <a:defRPr sz="1600"/>
            </a:lvl3pPr>
            <a:lvl4pPr>
              <a:defRPr sz="1400"/>
            </a:lvl4pPr>
            <a:lvl5pPr marL="1828800" indent="0" algn="l">
              <a:buNone/>
              <a:defRPr sz="1400"/>
            </a:lvl5pPr>
          </a:lstStyle>
          <a:p>
            <a:pPr lvl="4"/>
            <a:r>
              <a:rPr lang="en-GB" dirty="0"/>
              <a:t>Fifth level</a:t>
            </a:r>
            <a:endParaRPr lang="en-US" dirty="0"/>
          </a:p>
        </p:txBody>
      </p:sp>
      <p:cxnSp>
        <p:nvCxnSpPr>
          <p:cNvPr id="5" name="Straight Connector 4">
            <a:extLst>
              <a:ext uri="{FF2B5EF4-FFF2-40B4-BE49-F238E27FC236}">
                <a16:creationId xmlns:a16="http://schemas.microsoft.com/office/drawing/2014/main" id="{10253606-A675-C6D2-3EB7-CAB7D805218C}"/>
              </a:ext>
            </a:extLst>
          </p:cNvPr>
          <p:cNvCxnSpPr>
            <a:cxnSpLocks/>
          </p:cNvCxnSpPr>
          <p:nvPr userDrawn="1"/>
        </p:nvCxnSpPr>
        <p:spPr>
          <a:xfrm>
            <a:off x="838200" y="1498284"/>
            <a:ext cx="32793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85724B-5FAC-612A-904C-ED91145DEFB9}"/>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795055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 Key Buyers 2">
    <p:bg>
      <p:bgPr>
        <a:solidFill>
          <a:srgbClr val="EDE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6161-27C6-ED24-5C4D-D4C191E7CF7A}"/>
              </a:ext>
            </a:extLst>
          </p:cNvPr>
          <p:cNvSpPr>
            <a:spLocks noGrp="1"/>
          </p:cNvSpPr>
          <p:nvPr>
            <p:ph type="title"/>
          </p:nvPr>
        </p:nvSpPr>
        <p:spPr>
          <a:xfrm>
            <a:off x="839788" y="792504"/>
            <a:ext cx="3277772" cy="888661"/>
          </a:xfrm>
        </p:spPr>
        <p:txBody>
          <a:bodyPr/>
          <a:lstStyle>
            <a:lvl1pPr>
              <a:defRPr sz="2400"/>
            </a:lvl1p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A51523B2-8AB9-394D-BD4F-974BE2BB6DD7}"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6" name="Rectangle 5">
            <a:extLst>
              <a:ext uri="{FF2B5EF4-FFF2-40B4-BE49-F238E27FC236}">
                <a16:creationId xmlns:a16="http://schemas.microsoft.com/office/drawing/2014/main" id="{22732EA7-24FB-98F3-F93C-18939736E032}"/>
              </a:ext>
            </a:extLst>
          </p:cNvPr>
          <p:cNvSpPr/>
          <p:nvPr userDrawn="1"/>
        </p:nvSpPr>
        <p:spPr>
          <a:xfrm>
            <a:off x="4561840" y="792504"/>
            <a:ext cx="6791960" cy="1666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3">
            <a:extLst>
              <a:ext uri="{FF2B5EF4-FFF2-40B4-BE49-F238E27FC236}">
                <a16:creationId xmlns:a16="http://schemas.microsoft.com/office/drawing/2014/main" id="{6BC05ACF-C14F-1C7B-812D-68BF604A8492}"/>
              </a:ext>
            </a:extLst>
          </p:cNvPr>
          <p:cNvSpPr>
            <a:spLocks noGrp="1"/>
          </p:cNvSpPr>
          <p:nvPr>
            <p:ph sz="half" idx="42"/>
          </p:nvPr>
        </p:nvSpPr>
        <p:spPr>
          <a:xfrm>
            <a:off x="839789" y="2406219"/>
            <a:ext cx="3277772" cy="3462769"/>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2">
            <a:extLst>
              <a:ext uri="{FF2B5EF4-FFF2-40B4-BE49-F238E27FC236}">
                <a16:creationId xmlns:a16="http://schemas.microsoft.com/office/drawing/2014/main" id="{833146E1-14E7-51E7-10D7-6D218F48FB2A}"/>
              </a:ext>
            </a:extLst>
          </p:cNvPr>
          <p:cNvSpPr>
            <a:spLocks noGrp="1"/>
          </p:cNvSpPr>
          <p:nvPr>
            <p:ph type="body" idx="1"/>
          </p:nvPr>
        </p:nvSpPr>
        <p:spPr>
          <a:xfrm>
            <a:off x="839789" y="1683907"/>
            <a:ext cx="3277772"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Rectangle 21">
            <a:extLst>
              <a:ext uri="{FF2B5EF4-FFF2-40B4-BE49-F238E27FC236}">
                <a16:creationId xmlns:a16="http://schemas.microsoft.com/office/drawing/2014/main" id="{C275013C-483B-FC19-DC6A-5FFC16735DB6}"/>
              </a:ext>
            </a:extLst>
          </p:cNvPr>
          <p:cNvSpPr/>
          <p:nvPr userDrawn="1"/>
        </p:nvSpPr>
        <p:spPr>
          <a:xfrm>
            <a:off x="4561840" y="2497736"/>
            <a:ext cx="6791960" cy="1666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DFB9243-3313-2201-4F52-72AC0FD90CF3}"/>
              </a:ext>
            </a:extLst>
          </p:cNvPr>
          <p:cNvSpPr/>
          <p:nvPr userDrawn="1"/>
        </p:nvSpPr>
        <p:spPr>
          <a:xfrm>
            <a:off x="4561840" y="4202968"/>
            <a:ext cx="6791960" cy="1666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
            <a:extLst>
              <a:ext uri="{FF2B5EF4-FFF2-40B4-BE49-F238E27FC236}">
                <a16:creationId xmlns:a16="http://schemas.microsoft.com/office/drawing/2014/main" id="{9BD4B4E8-AF23-999E-C5CD-6253CCA3B7FF}"/>
              </a:ext>
            </a:extLst>
          </p:cNvPr>
          <p:cNvSpPr>
            <a:spLocks noGrp="1"/>
          </p:cNvSpPr>
          <p:nvPr>
            <p:ph sz="half" idx="13" hasCustomPrompt="1"/>
          </p:nvPr>
        </p:nvSpPr>
        <p:spPr>
          <a:xfrm>
            <a:off x="4796664" y="1347599"/>
            <a:ext cx="6299704" cy="888973"/>
          </a:xfrm>
        </p:spPr>
        <p:txBody>
          <a:bodyPr>
            <a:normAutofit/>
          </a:bodyPr>
          <a:lstStyle>
            <a:lvl5pPr>
              <a:defRPr sz="1400"/>
            </a:lvl5pPr>
          </a:lstStyle>
          <a:p>
            <a:pPr lvl="4"/>
            <a:r>
              <a:rPr lang="en-GB" dirty="0"/>
              <a:t>Fifth level</a:t>
            </a:r>
            <a:endParaRPr lang="en-US" dirty="0"/>
          </a:p>
        </p:txBody>
      </p:sp>
      <p:sp>
        <p:nvSpPr>
          <p:cNvPr id="34" name="Text Placeholder 4">
            <a:extLst>
              <a:ext uri="{FF2B5EF4-FFF2-40B4-BE49-F238E27FC236}">
                <a16:creationId xmlns:a16="http://schemas.microsoft.com/office/drawing/2014/main" id="{62EAAF06-73DF-8FBD-BD95-CCEDD1D0A8AE}"/>
              </a:ext>
            </a:extLst>
          </p:cNvPr>
          <p:cNvSpPr>
            <a:spLocks noGrp="1"/>
          </p:cNvSpPr>
          <p:nvPr>
            <p:ph type="body" sz="quarter" idx="14"/>
          </p:nvPr>
        </p:nvSpPr>
        <p:spPr>
          <a:xfrm>
            <a:off x="4796667" y="1006694"/>
            <a:ext cx="6299706" cy="328976"/>
          </a:xfrm>
        </p:spPr>
        <p:txBody>
          <a:bodyPr anchor="b">
            <a:normAutofit/>
          </a:bodyPr>
          <a:lstStyle>
            <a:lvl1pPr marL="0" indent="0">
              <a:buNone/>
              <a:defRPr sz="1800" b="0" i="0">
                <a:solidFill>
                  <a:schemeClr val="tx1"/>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CE2C5A69-DD56-FD7F-1B37-D1E0386C6187}"/>
              </a:ext>
            </a:extLst>
          </p:cNvPr>
          <p:cNvSpPr>
            <a:spLocks noGrp="1"/>
          </p:cNvSpPr>
          <p:nvPr>
            <p:ph sz="half" idx="43" hasCustomPrompt="1"/>
          </p:nvPr>
        </p:nvSpPr>
        <p:spPr>
          <a:xfrm>
            <a:off x="4796664" y="3052832"/>
            <a:ext cx="6299704" cy="888973"/>
          </a:xfrm>
        </p:spPr>
        <p:txBody>
          <a:bodyPr>
            <a:normAutofit/>
          </a:bodyPr>
          <a:lstStyle>
            <a:lvl5pPr>
              <a:defRPr sz="1400"/>
            </a:lvl5pPr>
          </a:lstStyle>
          <a:p>
            <a:pPr lvl="4"/>
            <a:r>
              <a:rPr lang="en-GB" dirty="0"/>
              <a:t>Fifth level</a:t>
            </a:r>
            <a:endParaRPr lang="en-US" dirty="0"/>
          </a:p>
        </p:txBody>
      </p:sp>
      <p:sp>
        <p:nvSpPr>
          <p:cNvPr id="37" name="Text Placeholder 4">
            <a:extLst>
              <a:ext uri="{FF2B5EF4-FFF2-40B4-BE49-F238E27FC236}">
                <a16:creationId xmlns:a16="http://schemas.microsoft.com/office/drawing/2014/main" id="{C1744128-E021-AEB6-309F-DE498B6C3468}"/>
              </a:ext>
            </a:extLst>
          </p:cNvPr>
          <p:cNvSpPr>
            <a:spLocks noGrp="1"/>
          </p:cNvSpPr>
          <p:nvPr>
            <p:ph type="body" sz="quarter" idx="44"/>
          </p:nvPr>
        </p:nvSpPr>
        <p:spPr>
          <a:xfrm>
            <a:off x="4796667" y="2711927"/>
            <a:ext cx="6299706" cy="328976"/>
          </a:xfrm>
        </p:spPr>
        <p:txBody>
          <a:bodyPr anchor="b">
            <a:normAutofit/>
          </a:bodyPr>
          <a:lstStyle>
            <a:lvl1pPr marL="0" indent="0">
              <a:buNone/>
              <a:defRPr sz="1800" b="0" i="0">
                <a:solidFill>
                  <a:schemeClr val="tx1"/>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Content Placeholder 3">
            <a:extLst>
              <a:ext uri="{FF2B5EF4-FFF2-40B4-BE49-F238E27FC236}">
                <a16:creationId xmlns:a16="http://schemas.microsoft.com/office/drawing/2014/main" id="{D6953D19-5394-8FC0-7C39-0DE93880D568}"/>
              </a:ext>
            </a:extLst>
          </p:cNvPr>
          <p:cNvSpPr>
            <a:spLocks noGrp="1"/>
          </p:cNvSpPr>
          <p:nvPr>
            <p:ph sz="half" idx="45" hasCustomPrompt="1"/>
          </p:nvPr>
        </p:nvSpPr>
        <p:spPr>
          <a:xfrm>
            <a:off x="4796664" y="4770421"/>
            <a:ext cx="6299704" cy="888973"/>
          </a:xfrm>
        </p:spPr>
        <p:txBody>
          <a:bodyPr>
            <a:normAutofit/>
          </a:bodyPr>
          <a:lstStyle>
            <a:lvl5pPr>
              <a:defRPr sz="1400"/>
            </a:lvl5pPr>
          </a:lstStyle>
          <a:p>
            <a:pPr lvl="4"/>
            <a:r>
              <a:rPr lang="en-GB" dirty="0"/>
              <a:t>Fifth level</a:t>
            </a:r>
            <a:endParaRPr lang="en-US" dirty="0"/>
          </a:p>
        </p:txBody>
      </p:sp>
      <p:sp>
        <p:nvSpPr>
          <p:cNvPr id="39" name="Text Placeholder 4">
            <a:extLst>
              <a:ext uri="{FF2B5EF4-FFF2-40B4-BE49-F238E27FC236}">
                <a16:creationId xmlns:a16="http://schemas.microsoft.com/office/drawing/2014/main" id="{E4D66CE9-9567-4F64-D7DC-60D9BB2A51E3}"/>
              </a:ext>
            </a:extLst>
          </p:cNvPr>
          <p:cNvSpPr>
            <a:spLocks noGrp="1"/>
          </p:cNvSpPr>
          <p:nvPr>
            <p:ph type="body" sz="quarter" idx="46"/>
          </p:nvPr>
        </p:nvSpPr>
        <p:spPr>
          <a:xfrm>
            <a:off x="4796667" y="4429516"/>
            <a:ext cx="6299706" cy="328976"/>
          </a:xfrm>
        </p:spPr>
        <p:txBody>
          <a:bodyPr anchor="b">
            <a:normAutofit/>
          </a:bodyPr>
          <a:lstStyle>
            <a:lvl1pPr marL="0" indent="0">
              <a:buNone/>
              <a:defRPr sz="1800" b="0" i="0">
                <a:solidFill>
                  <a:schemeClr val="tx1"/>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 name="Straight Connector 3">
            <a:extLst>
              <a:ext uri="{FF2B5EF4-FFF2-40B4-BE49-F238E27FC236}">
                <a16:creationId xmlns:a16="http://schemas.microsoft.com/office/drawing/2014/main" id="{B01B408A-81A3-07E0-4AA5-0E1D83842103}"/>
              </a:ext>
            </a:extLst>
          </p:cNvPr>
          <p:cNvCxnSpPr>
            <a:cxnSpLocks/>
          </p:cNvCxnSpPr>
          <p:nvPr userDrawn="1"/>
        </p:nvCxnSpPr>
        <p:spPr>
          <a:xfrm>
            <a:off x="838200" y="1498284"/>
            <a:ext cx="32793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AE68C0C-808E-B2AF-9C30-76C306376114}"/>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234733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 Key Buyers 3">
    <p:bg>
      <p:bgPr>
        <a:solidFill>
          <a:srgbClr val="EDE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6161-27C6-ED24-5C4D-D4C191E7CF7A}"/>
              </a:ext>
            </a:extLst>
          </p:cNvPr>
          <p:cNvSpPr>
            <a:spLocks noGrp="1"/>
          </p:cNvSpPr>
          <p:nvPr>
            <p:ph type="title"/>
          </p:nvPr>
        </p:nvSpPr>
        <p:spPr>
          <a:xfrm>
            <a:off x="839788" y="792504"/>
            <a:ext cx="3277772" cy="888661"/>
          </a:xfrm>
        </p:spPr>
        <p:txBody>
          <a:bodyPr/>
          <a:lstStyle>
            <a:lvl1pPr>
              <a:defRPr sz="2400"/>
            </a:lvl1p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D4552F9C-168E-9E43-9123-DA14CD0A2F62}"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6" name="Rectangle 5">
            <a:extLst>
              <a:ext uri="{FF2B5EF4-FFF2-40B4-BE49-F238E27FC236}">
                <a16:creationId xmlns:a16="http://schemas.microsoft.com/office/drawing/2014/main" id="{22732EA7-24FB-98F3-F93C-18939736E032}"/>
              </a:ext>
            </a:extLst>
          </p:cNvPr>
          <p:cNvSpPr/>
          <p:nvPr userDrawn="1"/>
        </p:nvSpPr>
        <p:spPr>
          <a:xfrm>
            <a:off x="4561840" y="792503"/>
            <a:ext cx="6791960" cy="5076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3">
            <a:extLst>
              <a:ext uri="{FF2B5EF4-FFF2-40B4-BE49-F238E27FC236}">
                <a16:creationId xmlns:a16="http://schemas.microsoft.com/office/drawing/2014/main" id="{6BC05ACF-C14F-1C7B-812D-68BF604A8492}"/>
              </a:ext>
            </a:extLst>
          </p:cNvPr>
          <p:cNvSpPr>
            <a:spLocks noGrp="1"/>
          </p:cNvSpPr>
          <p:nvPr>
            <p:ph sz="half" idx="42"/>
          </p:nvPr>
        </p:nvSpPr>
        <p:spPr>
          <a:xfrm>
            <a:off x="839789" y="2406219"/>
            <a:ext cx="3277772" cy="3462769"/>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2">
            <a:extLst>
              <a:ext uri="{FF2B5EF4-FFF2-40B4-BE49-F238E27FC236}">
                <a16:creationId xmlns:a16="http://schemas.microsoft.com/office/drawing/2014/main" id="{833146E1-14E7-51E7-10D7-6D218F48FB2A}"/>
              </a:ext>
            </a:extLst>
          </p:cNvPr>
          <p:cNvSpPr>
            <a:spLocks noGrp="1"/>
          </p:cNvSpPr>
          <p:nvPr>
            <p:ph type="body" idx="1"/>
          </p:nvPr>
        </p:nvSpPr>
        <p:spPr>
          <a:xfrm>
            <a:off x="839789" y="1683907"/>
            <a:ext cx="3277772" cy="722312"/>
          </a:xfrm>
        </p:spPr>
        <p:txBody>
          <a:bodyPr anchor="b">
            <a:normAutofit/>
          </a:bodyPr>
          <a:lstStyle>
            <a:lvl1pPr marL="0" indent="0">
              <a:buNone/>
              <a:defRPr sz="18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ABA05AA3-35D1-54C6-0A66-F1BC4BED441C}"/>
              </a:ext>
            </a:extLst>
          </p:cNvPr>
          <p:cNvSpPr>
            <a:spLocks noGrp="1"/>
          </p:cNvSpPr>
          <p:nvPr>
            <p:ph sz="half" idx="13" hasCustomPrompt="1"/>
          </p:nvPr>
        </p:nvSpPr>
        <p:spPr>
          <a:xfrm>
            <a:off x="4796664" y="1347599"/>
            <a:ext cx="6299704" cy="888973"/>
          </a:xfrm>
        </p:spPr>
        <p:txBody>
          <a:bodyPr>
            <a:normAutofit/>
          </a:bodyPr>
          <a:lstStyle>
            <a:lvl5pPr>
              <a:defRPr sz="1400"/>
            </a:lvl5pPr>
          </a:lstStyle>
          <a:p>
            <a:pPr lvl="4"/>
            <a:r>
              <a:rPr lang="en-GB" dirty="0"/>
              <a:t>Fifth level</a:t>
            </a:r>
            <a:endParaRPr lang="en-US" dirty="0"/>
          </a:p>
        </p:txBody>
      </p:sp>
      <p:sp>
        <p:nvSpPr>
          <p:cNvPr id="4" name="Text Placeholder 4">
            <a:extLst>
              <a:ext uri="{FF2B5EF4-FFF2-40B4-BE49-F238E27FC236}">
                <a16:creationId xmlns:a16="http://schemas.microsoft.com/office/drawing/2014/main" id="{D2C383BC-7544-1608-5C79-BA4BFFDA08CD}"/>
              </a:ext>
            </a:extLst>
          </p:cNvPr>
          <p:cNvSpPr>
            <a:spLocks noGrp="1"/>
          </p:cNvSpPr>
          <p:nvPr>
            <p:ph type="body" sz="quarter" idx="14"/>
          </p:nvPr>
        </p:nvSpPr>
        <p:spPr>
          <a:xfrm>
            <a:off x="4796667" y="1006694"/>
            <a:ext cx="6299706" cy="328976"/>
          </a:xfrm>
        </p:spPr>
        <p:txBody>
          <a:bodyPr anchor="b">
            <a:normAutofit/>
          </a:bodyPr>
          <a:lstStyle>
            <a:lvl1pPr marL="0" indent="0">
              <a:buNone/>
              <a:defRPr sz="1800" b="0" i="0">
                <a:solidFill>
                  <a:schemeClr val="tx1"/>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40FDAA1B-D7E1-A073-60C7-F6AC94F38F16}"/>
              </a:ext>
            </a:extLst>
          </p:cNvPr>
          <p:cNvCxnSpPr>
            <a:cxnSpLocks/>
          </p:cNvCxnSpPr>
          <p:nvPr userDrawn="1"/>
        </p:nvCxnSpPr>
        <p:spPr>
          <a:xfrm>
            <a:off x="838200" y="1498284"/>
            <a:ext cx="327936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3F89999-4635-10FB-4C75-44650494DF99}"/>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357556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367AD50-0F05-D931-2AEE-136CDCDF83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560560" y="-535658"/>
            <a:ext cx="2631440" cy="6286218"/>
          </a:xfrm>
          <a:prstGeom prst="rect">
            <a:avLst/>
          </a:prstGeom>
        </p:spPr>
      </p:pic>
      <p:sp>
        <p:nvSpPr>
          <p:cNvPr id="2" name="Title 1">
            <a:extLst>
              <a:ext uri="{FF2B5EF4-FFF2-40B4-BE49-F238E27FC236}">
                <a16:creationId xmlns:a16="http://schemas.microsoft.com/office/drawing/2014/main" id="{9FA7AB44-9832-96F9-CD5A-1F8C15168AF0}"/>
              </a:ext>
            </a:extLst>
          </p:cNvPr>
          <p:cNvSpPr>
            <a:spLocks noGrp="1"/>
          </p:cNvSpPr>
          <p:nvPr>
            <p:ph type="ctrTitle"/>
          </p:nvPr>
        </p:nvSpPr>
        <p:spPr>
          <a:xfrm>
            <a:off x="838200" y="1122363"/>
            <a:ext cx="6507480"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C4A29F-D5AC-2B22-DCC8-FE42CD6BB9B0}"/>
              </a:ext>
            </a:extLst>
          </p:cNvPr>
          <p:cNvSpPr>
            <a:spLocks noGrp="1"/>
          </p:cNvSpPr>
          <p:nvPr>
            <p:ph type="subTitle" idx="1"/>
          </p:nvPr>
        </p:nvSpPr>
        <p:spPr>
          <a:xfrm>
            <a:off x="838200" y="3602038"/>
            <a:ext cx="6507480" cy="5995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02F83192-2216-6C71-4377-259990024D94}"/>
              </a:ext>
            </a:extLst>
          </p:cNvPr>
          <p:cNvSpPr/>
          <p:nvPr userDrawn="1"/>
        </p:nvSpPr>
        <p:spPr>
          <a:xfrm>
            <a:off x="0" y="5628640"/>
            <a:ext cx="12191999" cy="122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0" name="Straight Connector 9">
            <a:extLst>
              <a:ext uri="{FF2B5EF4-FFF2-40B4-BE49-F238E27FC236}">
                <a16:creationId xmlns:a16="http://schemas.microsoft.com/office/drawing/2014/main" id="{1F6F37E9-0B95-D339-639B-437F818A7961}"/>
              </a:ext>
            </a:extLst>
          </p:cNvPr>
          <p:cNvCxnSpPr>
            <a:cxnSpLocks/>
          </p:cNvCxnSpPr>
          <p:nvPr userDrawn="1"/>
        </p:nvCxnSpPr>
        <p:spPr>
          <a:xfrm>
            <a:off x="1837801" y="5857317"/>
            <a:ext cx="0" cy="772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8">
            <a:extLst>
              <a:ext uri="{FF2B5EF4-FFF2-40B4-BE49-F238E27FC236}">
                <a16:creationId xmlns:a16="http://schemas.microsoft.com/office/drawing/2014/main" id="{B0E3636A-3032-1A21-8F96-C493B08B4729}"/>
              </a:ext>
            </a:extLst>
          </p:cNvPr>
          <p:cNvSpPr>
            <a:spLocks noGrp="1"/>
          </p:cNvSpPr>
          <p:nvPr>
            <p:ph type="pic" sz="quarter" idx="18"/>
          </p:nvPr>
        </p:nvSpPr>
        <p:spPr>
          <a:xfrm>
            <a:off x="2156042" y="5955467"/>
            <a:ext cx="1218250" cy="575706"/>
          </a:xfrm>
          <a:solidFill>
            <a:schemeClr val="bg1">
              <a:lumMod val="95000"/>
            </a:schemeClr>
          </a:solidFill>
        </p:spPr>
        <p:txBody>
          <a:bodyPr anchor="ctr">
            <a:normAutofit/>
          </a:bodyPr>
          <a:lstStyle>
            <a:lvl1pPr marL="0" indent="0" algn="ctr">
              <a:buNone/>
              <a:defRPr sz="900"/>
            </a:lvl1pPr>
          </a:lstStyle>
          <a:p>
            <a:r>
              <a:rPr lang="en-US"/>
              <a:t>Click icon to add picture</a:t>
            </a:r>
            <a:endParaRPr lang="en-US" dirty="0"/>
          </a:p>
        </p:txBody>
      </p:sp>
      <p:pic>
        <p:nvPicPr>
          <p:cNvPr id="20" name="Picture 19">
            <a:extLst>
              <a:ext uri="{FF2B5EF4-FFF2-40B4-BE49-F238E27FC236}">
                <a16:creationId xmlns:a16="http://schemas.microsoft.com/office/drawing/2014/main" id="{6E826C11-8875-B5C0-0DBD-B4D0254B035B}"/>
              </a:ext>
            </a:extLst>
          </p:cNvPr>
          <p:cNvPicPr>
            <a:picLocks noChangeAspect="1"/>
          </p:cNvPicPr>
          <p:nvPr userDrawn="1"/>
        </p:nvPicPr>
        <p:blipFill>
          <a:blip r:embed="rId4"/>
          <a:srcRect/>
          <a:stretch/>
        </p:blipFill>
        <p:spPr>
          <a:xfrm>
            <a:off x="370390" y="5872623"/>
            <a:ext cx="1245473" cy="680434"/>
          </a:xfrm>
          <a:prstGeom prst="rect">
            <a:avLst/>
          </a:prstGeom>
        </p:spPr>
      </p:pic>
    </p:spTree>
    <p:extLst>
      <p:ext uri="{BB962C8B-B14F-4D97-AF65-F5344CB8AC3E}">
        <p14:creationId xmlns:p14="http://schemas.microsoft.com/office/powerpoint/2010/main" val="2877081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 About">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EB3BBBDF-6CAC-854E-BE77-11EB321798D2}"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6" name="Rectangle 5">
            <a:extLst>
              <a:ext uri="{FF2B5EF4-FFF2-40B4-BE49-F238E27FC236}">
                <a16:creationId xmlns:a16="http://schemas.microsoft.com/office/drawing/2014/main" id="{22732EA7-24FB-98F3-F93C-18939736E032}"/>
              </a:ext>
            </a:extLst>
          </p:cNvPr>
          <p:cNvSpPr/>
          <p:nvPr userDrawn="1"/>
        </p:nvSpPr>
        <p:spPr>
          <a:xfrm>
            <a:off x="8610599" y="1681164"/>
            <a:ext cx="2743200" cy="418782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2">
            <a:extLst>
              <a:ext uri="{FF2B5EF4-FFF2-40B4-BE49-F238E27FC236}">
                <a16:creationId xmlns:a16="http://schemas.microsoft.com/office/drawing/2014/main" id="{833146E1-14E7-51E7-10D7-6D218F48FB2A}"/>
              </a:ext>
            </a:extLst>
          </p:cNvPr>
          <p:cNvSpPr>
            <a:spLocks noGrp="1"/>
          </p:cNvSpPr>
          <p:nvPr>
            <p:ph type="body" idx="1"/>
          </p:nvPr>
        </p:nvSpPr>
        <p:spPr>
          <a:xfrm>
            <a:off x="839788" y="1683906"/>
            <a:ext cx="7313611" cy="4185081"/>
          </a:xfrm>
        </p:spPr>
        <p:txBody>
          <a:bodyPr anchor="t">
            <a:normAutofit/>
          </a:bodyPr>
          <a:lstStyle>
            <a:lvl1pPr marL="0" indent="0">
              <a:buNone/>
              <a:defRPr sz="2800" b="0" i="0">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5AC04474-8C0F-7C6C-1DFF-6E9F6296A3D0}"/>
              </a:ext>
            </a:extLst>
          </p:cNvPr>
          <p:cNvSpPr>
            <a:spLocks noGrp="1"/>
          </p:cNvSpPr>
          <p:nvPr>
            <p:ph idx="17"/>
          </p:nvPr>
        </p:nvSpPr>
        <p:spPr>
          <a:xfrm flipH="1">
            <a:off x="8849375" y="1950719"/>
            <a:ext cx="2285983" cy="1833841"/>
          </a:xfrm>
          <a:solidFill>
            <a:schemeClr val="tx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0" name="Text Placeholder 2">
            <a:extLst>
              <a:ext uri="{FF2B5EF4-FFF2-40B4-BE49-F238E27FC236}">
                <a16:creationId xmlns:a16="http://schemas.microsoft.com/office/drawing/2014/main" id="{8CEAFA52-A645-AF57-22F7-6866A4FC8899}"/>
              </a:ext>
            </a:extLst>
          </p:cNvPr>
          <p:cNvSpPr>
            <a:spLocks noGrp="1"/>
          </p:cNvSpPr>
          <p:nvPr>
            <p:ph type="body" idx="25"/>
          </p:nvPr>
        </p:nvSpPr>
        <p:spPr>
          <a:xfrm>
            <a:off x="8864600" y="3928532"/>
            <a:ext cx="2246753" cy="718550"/>
          </a:xfrm>
        </p:spPr>
        <p:txBody>
          <a:bodyPr anchor="b">
            <a:normAutofit/>
          </a:bodyPr>
          <a:lstStyle>
            <a:lvl1pPr marL="0" indent="0">
              <a:buNone/>
              <a:defRPr sz="16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C31F03E-635E-C554-2ECC-2F620B0F7C4A}"/>
              </a:ext>
            </a:extLst>
          </p:cNvPr>
          <p:cNvSpPr>
            <a:spLocks noGrp="1"/>
          </p:cNvSpPr>
          <p:nvPr>
            <p:ph sz="half" idx="26"/>
          </p:nvPr>
        </p:nvSpPr>
        <p:spPr>
          <a:xfrm>
            <a:off x="8864600" y="4647082"/>
            <a:ext cx="2246753" cy="1001878"/>
          </a:xfrm>
        </p:spPr>
        <p:txBody>
          <a:bodyPr>
            <a:normAutofit/>
          </a:bodyPr>
          <a:lstStyle>
            <a:lvl1pPr marL="156600" indent="-156600">
              <a:defRPr sz="1200"/>
            </a:lvl1pPr>
            <a:lvl2pPr>
              <a:defRPr sz="1800"/>
            </a:lvl2pPr>
            <a:lvl3pPr>
              <a:defRPr sz="1600"/>
            </a:lvl3pPr>
            <a:lvl4pPr>
              <a:defRPr sz="1400"/>
            </a:lvl4pPr>
            <a:lvl5pPr>
              <a:defRPr sz="1400"/>
            </a:lvl5pPr>
          </a:lstStyle>
          <a:p>
            <a:pPr lvl="0"/>
            <a:r>
              <a:rPr lang="en-US"/>
              <a:t>Click to edit Master text styles</a:t>
            </a:r>
          </a:p>
        </p:txBody>
      </p:sp>
      <p:sp>
        <p:nvSpPr>
          <p:cNvPr id="14" name="Title 1">
            <a:extLst>
              <a:ext uri="{FF2B5EF4-FFF2-40B4-BE49-F238E27FC236}">
                <a16:creationId xmlns:a16="http://schemas.microsoft.com/office/drawing/2014/main" id="{573A1A9F-2ECC-A0A8-900A-463ADF2D7348}"/>
              </a:ext>
            </a:extLst>
          </p:cNvPr>
          <p:cNvSpPr>
            <a:spLocks noGrp="1"/>
          </p:cNvSpPr>
          <p:nvPr>
            <p:ph type="title"/>
          </p:nvPr>
        </p:nvSpPr>
        <p:spPr>
          <a:xfrm>
            <a:off x="838200" y="808242"/>
            <a:ext cx="10515600" cy="872922"/>
          </a:xfrm>
        </p:spPr>
        <p:txBody>
          <a:bodyPr>
            <a:normAutofit/>
          </a:bodyPr>
          <a:lstStyle>
            <a:lvl1pPr>
              <a:defRPr sz="2400"/>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68EE3058-DF17-CE3A-65F2-2B9758D84A84}"/>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665835E-316A-B3A7-5285-C58A3DFCBD16}"/>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35253039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 Team">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4A838EA1-4AB6-F942-9929-E26E3B10D741}"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1" name="Title 1">
            <a:extLst>
              <a:ext uri="{FF2B5EF4-FFF2-40B4-BE49-F238E27FC236}">
                <a16:creationId xmlns:a16="http://schemas.microsoft.com/office/drawing/2014/main" id="{923D20B2-9E63-9517-6C43-EA46021BF7DE}"/>
              </a:ext>
            </a:extLst>
          </p:cNvPr>
          <p:cNvSpPr>
            <a:spLocks noGrp="1"/>
          </p:cNvSpPr>
          <p:nvPr>
            <p:ph type="title"/>
          </p:nvPr>
        </p:nvSpPr>
        <p:spPr>
          <a:xfrm>
            <a:off x="838200" y="808242"/>
            <a:ext cx="10515600" cy="872922"/>
          </a:xfrm>
        </p:spPr>
        <p:txBody>
          <a:bodyPr>
            <a:normAutofit/>
          </a:bodyPr>
          <a:lstStyle>
            <a:lvl1pPr>
              <a:defRPr sz="2400"/>
            </a:lvl1pPr>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5A84ABAC-BC0C-5FDE-7514-5E4359AFB93F}"/>
              </a:ext>
            </a:extLst>
          </p:cNvPr>
          <p:cNvSpPr>
            <a:spLocks noGrp="1"/>
          </p:cNvSpPr>
          <p:nvPr>
            <p:ph idx="17"/>
          </p:nvPr>
        </p:nvSpPr>
        <p:spPr>
          <a:xfrm flipH="1">
            <a:off x="822977" y="1706525"/>
            <a:ext cx="2492273" cy="2078036"/>
          </a:xfrm>
          <a:solidFill>
            <a:schemeClr val="tx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3" name="Content Placeholder 2">
            <a:extLst>
              <a:ext uri="{FF2B5EF4-FFF2-40B4-BE49-F238E27FC236}">
                <a16:creationId xmlns:a16="http://schemas.microsoft.com/office/drawing/2014/main" id="{766A3343-A06F-38C0-7760-04E0F55EC5E3}"/>
              </a:ext>
            </a:extLst>
          </p:cNvPr>
          <p:cNvSpPr>
            <a:spLocks noGrp="1"/>
          </p:cNvSpPr>
          <p:nvPr>
            <p:ph idx="18"/>
          </p:nvPr>
        </p:nvSpPr>
        <p:spPr>
          <a:xfrm flipH="1">
            <a:off x="3507567" y="1698071"/>
            <a:ext cx="2492273" cy="2078036"/>
          </a:xfrm>
          <a:solidFill>
            <a:schemeClr val="tx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Content Placeholder 2">
            <a:extLst>
              <a:ext uri="{FF2B5EF4-FFF2-40B4-BE49-F238E27FC236}">
                <a16:creationId xmlns:a16="http://schemas.microsoft.com/office/drawing/2014/main" id="{27930902-D17B-3240-3352-99C18F3FDE64}"/>
              </a:ext>
            </a:extLst>
          </p:cNvPr>
          <p:cNvSpPr>
            <a:spLocks noGrp="1"/>
          </p:cNvSpPr>
          <p:nvPr>
            <p:ph idx="19"/>
          </p:nvPr>
        </p:nvSpPr>
        <p:spPr>
          <a:xfrm flipH="1">
            <a:off x="8876746" y="1681165"/>
            <a:ext cx="2492273" cy="2078036"/>
          </a:xfrm>
          <a:solidFill>
            <a:schemeClr val="tx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5" name="Content Placeholder 2">
            <a:extLst>
              <a:ext uri="{FF2B5EF4-FFF2-40B4-BE49-F238E27FC236}">
                <a16:creationId xmlns:a16="http://schemas.microsoft.com/office/drawing/2014/main" id="{4CE16F4B-D1F1-7437-0E80-4369B6B2C991}"/>
              </a:ext>
            </a:extLst>
          </p:cNvPr>
          <p:cNvSpPr>
            <a:spLocks noGrp="1"/>
          </p:cNvSpPr>
          <p:nvPr>
            <p:ph idx="20"/>
          </p:nvPr>
        </p:nvSpPr>
        <p:spPr>
          <a:xfrm flipH="1">
            <a:off x="6192157" y="1689618"/>
            <a:ext cx="2492273" cy="2078036"/>
          </a:xfrm>
          <a:solidFill>
            <a:schemeClr val="tx1"/>
          </a:solidFill>
        </p:spPr>
        <p:txBody>
          <a:bodyPr anchor="ctr">
            <a:normAutofit/>
          </a:bodyPr>
          <a:lstStyle>
            <a:lvl1pPr marL="0" indent="0" algn="ctr">
              <a:buNone/>
              <a:defRPr sz="1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5" name="Text Placeholder 2">
            <a:extLst>
              <a:ext uri="{FF2B5EF4-FFF2-40B4-BE49-F238E27FC236}">
                <a16:creationId xmlns:a16="http://schemas.microsoft.com/office/drawing/2014/main" id="{06B58BF2-F4A1-81A5-845D-7DA9E31C6DB0}"/>
              </a:ext>
            </a:extLst>
          </p:cNvPr>
          <p:cNvSpPr>
            <a:spLocks noGrp="1"/>
          </p:cNvSpPr>
          <p:nvPr>
            <p:ph type="body" idx="25"/>
          </p:nvPr>
        </p:nvSpPr>
        <p:spPr>
          <a:xfrm>
            <a:off x="838200" y="3837092"/>
            <a:ext cx="2449503" cy="718550"/>
          </a:xfrm>
        </p:spPr>
        <p:txBody>
          <a:bodyPr anchor="b">
            <a:normAutofit/>
          </a:bodyPr>
          <a:lstStyle>
            <a:lvl1pPr marL="0" indent="0">
              <a:buNone/>
              <a:defRPr sz="16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8A26CF4F-282D-E08C-76AB-0D6F7CA5E1D0}"/>
              </a:ext>
            </a:extLst>
          </p:cNvPr>
          <p:cNvSpPr>
            <a:spLocks noGrp="1"/>
          </p:cNvSpPr>
          <p:nvPr>
            <p:ph sz="half" idx="26"/>
          </p:nvPr>
        </p:nvSpPr>
        <p:spPr>
          <a:xfrm>
            <a:off x="838200" y="4555642"/>
            <a:ext cx="2449503" cy="1499912"/>
          </a:xfrm>
        </p:spPr>
        <p:txBody>
          <a:bodyPr>
            <a:normAutofit/>
          </a:bodyPr>
          <a:lstStyle>
            <a:lvl1pPr marL="156600" indent="-156600">
              <a:defRPr sz="1200"/>
            </a:lvl1pPr>
            <a:lvl2pPr>
              <a:defRPr sz="1800"/>
            </a:lvl2pPr>
            <a:lvl3pPr>
              <a:defRPr sz="1600"/>
            </a:lvl3pPr>
            <a:lvl4pPr>
              <a:defRPr sz="1400"/>
            </a:lvl4pPr>
            <a:lvl5pPr>
              <a:defRPr sz="1400"/>
            </a:lvl5pPr>
          </a:lstStyle>
          <a:p>
            <a:pPr lvl="0"/>
            <a:r>
              <a:rPr lang="en-US"/>
              <a:t>Click to edit Master text styles</a:t>
            </a:r>
          </a:p>
        </p:txBody>
      </p:sp>
      <p:sp>
        <p:nvSpPr>
          <p:cNvPr id="6" name="Text Placeholder 2">
            <a:extLst>
              <a:ext uri="{FF2B5EF4-FFF2-40B4-BE49-F238E27FC236}">
                <a16:creationId xmlns:a16="http://schemas.microsoft.com/office/drawing/2014/main" id="{D93B014C-CC24-C53A-72F2-B9666FAF501F}"/>
              </a:ext>
            </a:extLst>
          </p:cNvPr>
          <p:cNvSpPr>
            <a:spLocks noGrp="1"/>
          </p:cNvSpPr>
          <p:nvPr>
            <p:ph type="body" idx="27"/>
          </p:nvPr>
        </p:nvSpPr>
        <p:spPr>
          <a:xfrm>
            <a:off x="3500120" y="3837092"/>
            <a:ext cx="2449503" cy="718550"/>
          </a:xfrm>
        </p:spPr>
        <p:txBody>
          <a:bodyPr anchor="b">
            <a:normAutofit/>
          </a:bodyPr>
          <a:lstStyle>
            <a:lvl1pPr marL="0" indent="0">
              <a:buNone/>
              <a:defRPr sz="16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D0756E9-AEB6-A783-DADD-2CC5202426AB}"/>
              </a:ext>
            </a:extLst>
          </p:cNvPr>
          <p:cNvSpPr>
            <a:spLocks noGrp="1"/>
          </p:cNvSpPr>
          <p:nvPr>
            <p:ph sz="half" idx="28"/>
          </p:nvPr>
        </p:nvSpPr>
        <p:spPr>
          <a:xfrm>
            <a:off x="3500120" y="4555642"/>
            <a:ext cx="2449503" cy="1499912"/>
          </a:xfrm>
        </p:spPr>
        <p:txBody>
          <a:bodyPr>
            <a:normAutofit/>
          </a:bodyPr>
          <a:lstStyle>
            <a:lvl1pPr marL="156600" indent="-156600">
              <a:defRPr sz="1200"/>
            </a:lvl1pPr>
            <a:lvl2pPr>
              <a:defRPr sz="1800"/>
            </a:lvl2pPr>
            <a:lvl3pPr>
              <a:defRPr sz="1600"/>
            </a:lvl3pPr>
            <a:lvl4pPr>
              <a:defRPr sz="1400"/>
            </a:lvl4pPr>
            <a:lvl5pPr>
              <a:defRPr sz="1400"/>
            </a:lvl5pPr>
          </a:lstStyle>
          <a:p>
            <a:pPr lvl="0"/>
            <a:r>
              <a:rPr lang="en-US"/>
              <a:t>Click to edit Master text styles</a:t>
            </a:r>
          </a:p>
        </p:txBody>
      </p:sp>
      <p:sp>
        <p:nvSpPr>
          <p:cNvPr id="18" name="Text Placeholder 2">
            <a:extLst>
              <a:ext uri="{FF2B5EF4-FFF2-40B4-BE49-F238E27FC236}">
                <a16:creationId xmlns:a16="http://schemas.microsoft.com/office/drawing/2014/main" id="{C1100BD8-CDA6-2D3A-941D-6AC3A43538FA}"/>
              </a:ext>
            </a:extLst>
          </p:cNvPr>
          <p:cNvSpPr>
            <a:spLocks noGrp="1"/>
          </p:cNvSpPr>
          <p:nvPr>
            <p:ph type="body" idx="29"/>
          </p:nvPr>
        </p:nvSpPr>
        <p:spPr>
          <a:xfrm>
            <a:off x="6192520" y="3837092"/>
            <a:ext cx="2449503" cy="718550"/>
          </a:xfrm>
        </p:spPr>
        <p:txBody>
          <a:bodyPr anchor="b">
            <a:normAutofit/>
          </a:bodyPr>
          <a:lstStyle>
            <a:lvl1pPr marL="0" indent="0">
              <a:buNone/>
              <a:defRPr sz="16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3F42A1B9-1507-D008-4CA7-136C8111CEDD}"/>
              </a:ext>
            </a:extLst>
          </p:cNvPr>
          <p:cNvSpPr>
            <a:spLocks noGrp="1"/>
          </p:cNvSpPr>
          <p:nvPr>
            <p:ph sz="half" idx="30"/>
          </p:nvPr>
        </p:nvSpPr>
        <p:spPr>
          <a:xfrm>
            <a:off x="6192520" y="4555642"/>
            <a:ext cx="2449503" cy="1499912"/>
          </a:xfrm>
        </p:spPr>
        <p:txBody>
          <a:bodyPr>
            <a:normAutofit/>
          </a:bodyPr>
          <a:lstStyle>
            <a:lvl1pPr marL="156600" indent="-156600">
              <a:defRPr sz="1200"/>
            </a:lvl1pPr>
            <a:lvl2pPr>
              <a:defRPr sz="1800"/>
            </a:lvl2pPr>
            <a:lvl3pPr>
              <a:defRPr sz="1600"/>
            </a:lvl3pPr>
            <a:lvl4pPr>
              <a:defRPr sz="1400"/>
            </a:lvl4pPr>
            <a:lvl5pPr>
              <a:defRPr sz="1400"/>
            </a:lvl5pPr>
          </a:lstStyle>
          <a:p>
            <a:pPr lvl="0"/>
            <a:r>
              <a:rPr lang="en-US"/>
              <a:t>Click to edit Master text styles</a:t>
            </a:r>
          </a:p>
        </p:txBody>
      </p:sp>
      <p:sp>
        <p:nvSpPr>
          <p:cNvPr id="20" name="Text Placeholder 2">
            <a:extLst>
              <a:ext uri="{FF2B5EF4-FFF2-40B4-BE49-F238E27FC236}">
                <a16:creationId xmlns:a16="http://schemas.microsoft.com/office/drawing/2014/main" id="{3B4F3998-45D7-ACDD-49CA-C3228C488923}"/>
              </a:ext>
            </a:extLst>
          </p:cNvPr>
          <p:cNvSpPr>
            <a:spLocks noGrp="1"/>
          </p:cNvSpPr>
          <p:nvPr>
            <p:ph type="body" idx="31"/>
          </p:nvPr>
        </p:nvSpPr>
        <p:spPr>
          <a:xfrm>
            <a:off x="8874760" y="3837092"/>
            <a:ext cx="2449503" cy="718550"/>
          </a:xfrm>
        </p:spPr>
        <p:txBody>
          <a:bodyPr anchor="b">
            <a:normAutofit/>
          </a:bodyPr>
          <a:lstStyle>
            <a:lvl1pPr marL="0" indent="0">
              <a:buNone/>
              <a:defRPr sz="16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149D4851-7FE6-BDD5-943D-446A2738D352}"/>
              </a:ext>
            </a:extLst>
          </p:cNvPr>
          <p:cNvSpPr>
            <a:spLocks noGrp="1"/>
          </p:cNvSpPr>
          <p:nvPr>
            <p:ph sz="half" idx="32"/>
          </p:nvPr>
        </p:nvSpPr>
        <p:spPr>
          <a:xfrm>
            <a:off x="8874760" y="4555642"/>
            <a:ext cx="2449503" cy="1499912"/>
          </a:xfrm>
        </p:spPr>
        <p:txBody>
          <a:bodyPr>
            <a:normAutofit/>
          </a:bodyPr>
          <a:lstStyle>
            <a:lvl1pPr marL="156600" indent="-156600">
              <a:defRPr sz="1200"/>
            </a:lvl1pPr>
            <a:lvl2pPr>
              <a:defRPr sz="1800"/>
            </a:lvl2pPr>
            <a:lvl3pPr>
              <a:defRPr sz="1600"/>
            </a:lvl3pPr>
            <a:lvl4pPr>
              <a:defRPr sz="1400"/>
            </a:lvl4pPr>
            <a:lvl5pPr>
              <a:defRPr sz="1400"/>
            </a:lvl5pPr>
          </a:lstStyle>
          <a:p>
            <a:pPr lvl="0"/>
            <a:r>
              <a:rPr lang="en-US"/>
              <a:t>Click to edit Master text styles</a:t>
            </a:r>
          </a:p>
        </p:txBody>
      </p:sp>
      <p:cxnSp>
        <p:nvCxnSpPr>
          <p:cNvPr id="24" name="Straight Connector 23">
            <a:extLst>
              <a:ext uri="{FF2B5EF4-FFF2-40B4-BE49-F238E27FC236}">
                <a16:creationId xmlns:a16="http://schemas.microsoft.com/office/drawing/2014/main" id="{D1FFA6EF-E360-0FC9-063F-C44199BC2EB1}"/>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B7D506-225C-549A-4B40-E3C3A09A2EDC}"/>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394559638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 Experience">
    <p:bg>
      <p:bgRef idx="1001">
        <a:schemeClr val="bg1"/>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2EBD5C5-97F8-AA59-8922-F241DA3C3C3B}"/>
              </a:ext>
            </a:extLst>
          </p:cNvPr>
          <p:cNvSpPr/>
          <p:nvPr userDrawn="1"/>
        </p:nvSpPr>
        <p:spPr>
          <a:xfrm>
            <a:off x="822188" y="1681164"/>
            <a:ext cx="2365849" cy="418829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EACE803A-FE78-DF45-BB73-5E51994D9C41}"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1" name="Title 1">
            <a:extLst>
              <a:ext uri="{FF2B5EF4-FFF2-40B4-BE49-F238E27FC236}">
                <a16:creationId xmlns:a16="http://schemas.microsoft.com/office/drawing/2014/main" id="{923D20B2-9E63-9517-6C43-EA46021BF7DE}"/>
              </a:ext>
            </a:extLst>
          </p:cNvPr>
          <p:cNvSpPr>
            <a:spLocks noGrp="1"/>
          </p:cNvSpPr>
          <p:nvPr>
            <p:ph type="title"/>
          </p:nvPr>
        </p:nvSpPr>
        <p:spPr>
          <a:xfrm>
            <a:off x="838200" y="808242"/>
            <a:ext cx="6439927" cy="872922"/>
          </a:xfrm>
        </p:spPr>
        <p:txBody>
          <a:bodyPr>
            <a:normAutofit/>
          </a:bodyPr>
          <a:lstStyle>
            <a:lvl1pPr>
              <a:defRPr sz="2400"/>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60DAB076-59C6-7E2D-3024-352E8F040348}"/>
              </a:ext>
            </a:extLst>
          </p:cNvPr>
          <p:cNvSpPr>
            <a:spLocks noGrp="1"/>
          </p:cNvSpPr>
          <p:nvPr>
            <p:ph type="body" idx="23"/>
          </p:nvPr>
        </p:nvSpPr>
        <p:spPr>
          <a:xfrm>
            <a:off x="3340919" y="1599441"/>
            <a:ext cx="3937208" cy="352254"/>
          </a:xfrm>
        </p:spPr>
        <p:txBody>
          <a:bodyPr anchor="b">
            <a:normAutofit/>
          </a:bodyPr>
          <a:lstStyle>
            <a:lvl1pPr marL="0" indent="0">
              <a:buNone/>
              <a:defRPr sz="14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B77F7090-4245-4698-5F84-A105021C9010}"/>
              </a:ext>
            </a:extLst>
          </p:cNvPr>
          <p:cNvSpPr>
            <a:spLocks noGrp="1"/>
          </p:cNvSpPr>
          <p:nvPr>
            <p:ph sz="half" idx="24"/>
          </p:nvPr>
        </p:nvSpPr>
        <p:spPr>
          <a:xfrm>
            <a:off x="3340919" y="2028578"/>
            <a:ext cx="3937208" cy="3840880"/>
          </a:xfrm>
        </p:spPr>
        <p:txBody>
          <a:bodyPr>
            <a:noAutofit/>
          </a:bodyPr>
          <a:lstStyle>
            <a:lvl1pPr>
              <a:defRPr sz="1100"/>
            </a:lvl1pPr>
            <a:lvl2pPr>
              <a:defRPr sz="1100"/>
            </a:lvl2pPr>
            <a:lvl3pPr>
              <a:defRPr sz="1050"/>
            </a:lvl3pPr>
            <a:lvl4pPr>
              <a:defRPr sz="1000"/>
            </a:lvl4pPr>
            <a:lvl5pPr>
              <a:defRPr sz="900"/>
            </a:lvl5pPr>
          </a:lstStyle>
          <a:p>
            <a:pPr marL="120600" lvl="0" indent="-120600">
              <a:spcBef>
                <a:spcPts val="0"/>
              </a:spcBef>
            </a:pPr>
            <a:r>
              <a:rPr lang="en-US" sz="900"/>
              <a:t>Click to edit Master text styles</a:t>
            </a:r>
          </a:p>
        </p:txBody>
      </p:sp>
      <p:sp>
        <p:nvSpPr>
          <p:cNvPr id="19" name="Text Placeholder 2">
            <a:extLst>
              <a:ext uri="{FF2B5EF4-FFF2-40B4-BE49-F238E27FC236}">
                <a16:creationId xmlns:a16="http://schemas.microsoft.com/office/drawing/2014/main" id="{61EEB2CB-4522-21DB-364E-039C667FC96C}"/>
              </a:ext>
            </a:extLst>
          </p:cNvPr>
          <p:cNvSpPr>
            <a:spLocks noGrp="1"/>
          </p:cNvSpPr>
          <p:nvPr>
            <p:ph type="body" idx="1"/>
          </p:nvPr>
        </p:nvSpPr>
        <p:spPr>
          <a:xfrm>
            <a:off x="938645" y="1799895"/>
            <a:ext cx="2051891" cy="352254"/>
          </a:xfrm>
        </p:spPr>
        <p:txBody>
          <a:bodyPr anchor="b">
            <a:normAutofit/>
          </a:bodyPr>
          <a:lstStyle>
            <a:lvl1pPr marL="0" indent="0">
              <a:buNone/>
              <a:defRPr sz="1200" b="0" i="0">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26C81D6D-FA9D-14B7-32E4-6E7ADFB7E1AE}"/>
              </a:ext>
            </a:extLst>
          </p:cNvPr>
          <p:cNvSpPr>
            <a:spLocks noGrp="1"/>
          </p:cNvSpPr>
          <p:nvPr>
            <p:ph type="body" idx="43"/>
          </p:nvPr>
        </p:nvSpPr>
        <p:spPr>
          <a:xfrm>
            <a:off x="7431008" y="1599441"/>
            <a:ext cx="3937208" cy="352254"/>
          </a:xfrm>
        </p:spPr>
        <p:txBody>
          <a:bodyPr anchor="b">
            <a:normAutofit/>
          </a:bodyPr>
          <a:lstStyle>
            <a:lvl1pPr marL="0" indent="0">
              <a:buNone/>
              <a:defRPr sz="1400" b="0" i="0">
                <a:solidFill>
                  <a:schemeClr val="bg2"/>
                </a:solidFill>
                <a:latin typeface="DM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A11F9F33-D936-9763-5E3A-60798BB9F7AD}"/>
              </a:ext>
            </a:extLst>
          </p:cNvPr>
          <p:cNvSpPr>
            <a:spLocks noGrp="1"/>
          </p:cNvSpPr>
          <p:nvPr>
            <p:ph sz="half" idx="44"/>
          </p:nvPr>
        </p:nvSpPr>
        <p:spPr>
          <a:xfrm>
            <a:off x="7431006" y="2028578"/>
            <a:ext cx="3937208" cy="3840880"/>
          </a:xfrm>
        </p:spPr>
        <p:txBody>
          <a:bodyPr>
            <a:noAutofit/>
          </a:bodyPr>
          <a:lstStyle>
            <a:lvl1pPr>
              <a:defRPr sz="1100"/>
            </a:lvl1pPr>
            <a:lvl2pPr>
              <a:defRPr sz="1100"/>
            </a:lvl2pPr>
            <a:lvl3pPr>
              <a:defRPr sz="1050"/>
            </a:lvl3pPr>
            <a:lvl4pPr>
              <a:defRPr sz="1000"/>
            </a:lvl4pPr>
            <a:lvl5pPr>
              <a:defRPr sz="900"/>
            </a:lvl5pPr>
          </a:lstStyle>
          <a:p>
            <a:pPr marL="120600" lvl="0" indent="-120600">
              <a:spcBef>
                <a:spcPts val="0"/>
              </a:spcBef>
            </a:pPr>
            <a:r>
              <a:rPr lang="en-US" sz="900"/>
              <a:t>Click to edit Master text styles</a:t>
            </a:r>
          </a:p>
        </p:txBody>
      </p:sp>
      <p:sp>
        <p:nvSpPr>
          <p:cNvPr id="28" name="Content Placeholder 3">
            <a:extLst>
              <a:ext uri="{FF2B5EF4-FFF2-40B4-BE49-F238E27FC236}">
                <a16:creationId xmlns:a16="http://schemas.microsoft.com/office/drawing/2014/main" id="{E77C6394-5BED-7447-1207-1E3B349F2C29}"/>
              </a:ext>
            </a:extLst>
          </p:cNvPr>
          <p:cNvSpPr>
            <a:spLocks noGrp="1"/>
          </p:cNvSpPr>
          <p:nvPr>
            <p:ph sz="half" idx="45"/>
          </p:nvPr>
        </p:nvSpPr>
        <p:spPr>
          <a:xfrm>
            <a:off x="937056" y="2171981"/>
            <a:ext cx="2053279" cy="2337389"/>
          </a:xfrm>
        </p:spPr>
        <p:txBody>
          <a:bodyPr>
            <a:noAutofit/>
          </a:bodyPr>
          <a:lstStyle>
            <a:lvl1pPr>
              <a:defRPr sz="1100"/>
            </a:lvl1pPr>
            <a:lvl2pPr>
              <a:defRPr sz="1100"/>
            </a:lvl2pPr>
            <a:lvl3pPr>
              <a:defRPr sz="1050"/>
            </a:lvl3pPr>
            <a:lvl4pPr>
              <a:defRPr sz="1000"/>
            </a:lvl4pPr>
            <a:lvl5pPr>
              <a:defRPr sz="900"/>
            </a:lvl5pPr>
          </a:lstStyle>
          <a:p>
            <a:pPr marL="120600" lvl="0" indent="-120600">
              <a:spcBef>
                <a:spcPts val="0"/>
              </a:spcBef>
            </a:pPr>
            <a:r>
              <a:rPr lang="en-US" sz="900"/>
              <a:t>Click to edit Master text styles</a:t>
            </a:r>
          </a:p>
        </p:txBody>
      </p:sp>
      <p:sp>
        <p:nvSpPr>
          <p:cNvPr id="41" name="Content Placeholder 3">
            <a:extLst>
              <a:ext uri="{FF2B5EF4-FFF2-40B4-BE49-F238E27FC236}">
                <a16:creationId xmlns:a16="http://schemas.microsoft.com/office/drawing/2014/main" id="{6C7946AA-C721-8C92-18D0-BD394B00F16E}"/>
              </a:ext>
            </a:extLst>
          </p:cNvPr>
          <p:cNvSpPr>
            <a:spLocks noGrp="1"/>
          </p:cNvSpPr>
          <p:nvPr>
            <p:ph sz="half" idx="46"/>
          </p:nvPr>
        </p:nvSpPr>
        <p:spPr>
          <a:xfrm>
            <a:off x="7431006" y="775975"/>
            <a:ext cx="3937208" cy="520668"/>
          </a:xfrm>
        </p:spPr>
        <p:txBody>
          <a:bodyPr>
            <a:noAutofit/>
          </a:bodyPr>
          <a:lstStyle>
            <a:lvl1pPr marL="0" indent="0" algn="r">
              <a:buNone/>
              <a:defRPr sz="1100"/>
            </a:lvl1pPr>
            <a:lvl2pPr>
              <a:defRPr sz="1100"/>
            </a:lvl2pPr>
            <a:lvl3pPr>
              <a:defRPr sz="1050"/>
            </a:lvl3pPr>
            <a:lvl4pPr>
              <a:defRPr sz="1000"/>
            </a:lvl4pPr>
            <a:lvl5pPr>
              <a:defRPr sz="900"/>
            </a:lvl5pPr>
          </a:lstStyle>
          <a:p>
            <a:pPr marL="120600" lvl="0" indent="-120600">
              <a:spcBef>
                <a:spcPts val="0"/>
              </a:spcBef>
            </a:pPr>
            <a:r>
              <a:rPr lang="en-US" sz="900"/>
              <a:t>Click to edit Master text styles</a:t>
            </a:r>
          </a:p>
        </p:txBody>
      </p:sp>
      <p:cxnSp>
        <p:nvCxnSpPr>
          <p:cNvPr id="2" name="Straight Connector 1">
            <a:extLst>
              <a:ext uri="{FF2B5EF4-FFF2-40B4-BE49-F238E27FC236}">
                <a16:creationId xmlns:a16="http://schemas.microsoft.com/office/drawing/2014/main" id="{77B1BDC9-AB06-B8B7-2035-30D4A5B75A0A}"/>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2392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 Key Buyers 3">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6161-27C6-ED24-5C4D-D4C191E7CF7A}"/>
              </a:ext>
            </a:extLst>
          </p:cNvPr>
          <p:cNvSpPr>
            <a:spLocks noGrp="1"/>
          </p:cNvSpPr>
          <p:nvPr>
            <p:ph type="title"/>
          </p:nvPr>
        </p:nvSpPr>
        <p:spPr>
          <a:xfrm>
            <a:off x="839788" y="792505"/>
            <a:ext cx="1801812" cy="543166"/>
          </a:xfrm>
        </p:spPr>
        <p:txBody>
          <a:bodyPr/>
          <a:lstStyle>
            <a:lvl1pPr>
              <a:defRPr sz="1400"/>
            </a:lvl1p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A9A11921-43B3-12AA-C754-8951F0FC28AE}"/>
              </a:ext>
            </a:extLst>
          </p:cNvPr>
          <p:cNvSpPr>
            <a:spLocks noGrp="1"/>
          </p:cNvSpPr>
          <p:nvPr>
            <p:ph type="dt" sz="half" idx="10"/>
          </p:nvPr>
        </p:nvSpPr>
        <p:spPr>
          <a:xfrm>
            <a:off x="838200" y="6356350"/>
            <a:ext cx="2743200" cy="365125"/>
          </a:xfrm>
          <a:prstGeom prst="rect">
            <a:avLst/>
          </a:prstGeom>
        </p:spPr>
        <p:txBody>
          <a:bodyPr/>
          <a:lstStyle/>
          <a:p>
            <a:fld id="{74DBCDE0-3E04-9E4E-AC54-97B3D03B3C98}" type="datetime1">
              <a:rPr lang="en-AU" smtClean="0"/>
              <a:t>7/3/2024</a:t>
            </a:fld>
            <a:endParaRPr lang="en-US"/>
          </a:p>
        </p:txBody>
      </p:sp>
      <p:sp>
        <p:nvSpPr>
          <p:cNvPr id="8" name="Footer Placeholder 7">
            <a:extLst>
              <a:ext uri="{FF2B5EF4-FFF2-40B4-BE49-F238E27FC236}">
                <a16:creationId xmlns:a16="http://schemas.microsoft.com/office/drawing/2014/main" id="{70DEFDB7-A18F-1081-A8B7-CAC6003E062F}"/>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9" name="Slide Number Placeholder 8">
            <a:extLst>
              <a:ext uri="{FF2B5EF4-FFF2-40B4-BE49-F238E27FC236}">
                <a16:creationId xmlns:a16="http://schemas.microsoft.com/office/drawing/2014/main" id="{57B98F99-7D90-3226-6A7C-57FAC143A1D4}"/>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6" name="Rectangle 5">
            <a:extLst>
              <a:ext uri="{FF2B5EF4-FFF2-40B4-BE49-F238E27FC236}">
                <a16:creationId xmlns:a16="http://schemas.microsoft.com/office/drawing/2014/main" id="{22732EA7-24FB-98F3-F93C-18939736E032}"/>
              </a:ext>
            </a:extLst>
          </p:cNvPr>
          <p:cNvSpPr/>
          <p:nvPr userDrawn="1"/>
        </p:nvSpPr>
        <p:spPr>
          <a:xfrm>
            <a:off x="2814320" y="792503"/>
            <a:ext cx="8539480" cy="5076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3">
            <a:extLst>
              <a:ext uri="{FF2B5EF4-FFF2-40B4-BE49-F238E27FC236}">
                <a16:creationId xmlns:a16="http://schemas.microsoft.com/office/drawing/2014/main" id="{A688143F-35D8-E86C-FEAD-0CD50EDC8DD4}"/>
              </a:ext>
            </a:extLst>
          </p:cNvPr>
          <p:cNvSpPr>
            <a:spLocks noGrp="1"/>
          </p:cNvSpPr>
          <p:nvPr>
            <p:ph sz="half" idx="24"/>
          </p:nvPr>
        </p:nvSpPr>
        <p:spPr>
          <a:xfrm>
            <a:off x="838200" y="1491819"/>
            <a:ext cx="1801812" cy="3840880"/>
          </a:xfrm>
        </p:spPr>
        <p:txBody>
          <a:bodyPr>
            <a:noAutofit/>
          </a:bodyPr>
          <a:lstStyle>
            <a:lvl1pPr>
              <a:defRPr sz="1100"/>
            </a:lvl1pPr>
            <a:lvl2pPr>
              <a:defRPr sz="1100"/>
            </a:lvl2pPr>
            <a:lvl3pPr>
              <a:defRPr sz="1050"/>
            </a:lvl3pPr>
            <a:lvl4pPr>
              <a:defRPr sz="1000"/>
            </a:lvl4pPr>
            <a:lvl5pPr>
              <a:defRPr sz="900"/>
            </a:lvl5pPr>
          </a:lstStyle>
          <a:p>
            <a:pPr marL="120600" lvl="0" indent="-120600">
              <a:spcBef>
                <a:spcPts val="0"/>
              </a:spcBef>
            </a:pPr>
            <a:r>
              <a:rPr lang="en-US" sz="900"/>
              <a:t>Click to edit Master text styles</a:t>
            </a:r>
          </a:p>
        </p:txBody>
      </p:sp>
      <p:pic>
        <p:nvPicPr>
          <p:cNvPr id="3" name="Picture 2">
            <a:extLst>
              <a:ext uri="{FF2B5EF4-FFF2-40B4-BE49-F238E27FC236}">
                <a16:creationId xmlns:a16="http://schemas.microsoft.com/office/drawing/2014/main" id="{3511AB21-DB0A-5EB5-0083-E8EFFD87C0A8}"/>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324113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AB44-9832-96F9-CD5A-1F8C15168AF0}"/>
              </a:ext>
            </a:extLst>
          </p:cNvPr>
          <p:cNvSpPr>
            <a:spLocks noGrp="1"/>
          </p:cNvSpPr>
          <p:nvPr>
            <p:ph type="ctrTitle"/>
          </p:nvPr>
        </p:nvSpPr>
        <p:spPr>
          <a:xfrm>
            <a:off x="838200" y="1122363"/>
            <a:ext cx="6507480" cy="2387600"/>
          </a:xfrm>
        </p:spPr>
        <p:txBody>
          <a:bodyPr anchor="b"/>
          <a:lstStyle>
            <a:lvl1pPr algn="l">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C4A29F-D5AC-2B22-DCC8-FE42CD6BB9B0}"/>
              </a:ext>
            </a:extLst>
          </p:cNvPr>
          <p:cNvSpPr>
            <a:spLocks noGrp="1"/>
          </p:cNvSpPr>
          <p:nvPr>
            <p:ph type="subTitle" idx="1"/>
          </p:nvPr>
        </p:nvSpPr>
        <p:spPr>
          <a:xfrm>
            <a:off x="838200" y="3602038"/>
            <a:ext cx="6507480" cy="761618"/>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59CA58D0-C31B-C430-A179-12711816327F}"/>
              </a:ext>
            </a:extLst>
          </p:cNvPr>
          <p:cNvPicPr>
            <a:picLocks noChangeAspect="1"/>
          </p:cNvPicPr>
          <p:nvPr userDrawn="1"/>
        </p:nvPicPr>
        <p:blipFill>
          <a:blip r:embed="rId2"/>
          <a:srcRect/>
          <a:stretch/>
        </p:blipFill>
        <p:spPr>
          <a:xfrm>
            <a:off x="838200" y="5361580"/>
            <a:ext cx="1823977" cy="996485"/>
          </a:xfrm>
          <a:prstGeom prst="rect">
            <a:avLst/>
          </a:prstGeom>
        </p:spPr>
      </p:pic>
      <p:pic>
        <p:nvPicPr>
          <p:cNvPr id="4" name="Graphic 3">
            <a:extLst>
              <a:ext uri="{FF2B5EF4-FFF2-40B4-BE49-F238E27FC236}">
                <a16:creationId xmlns:a16="http://schemas.microsoft.com/office/drawing/2014/main" id="{7917A3D4-F119-CB02-7F5C-4D7B51A951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560560" y="571782"/>
            <a:ext cx="2631440" cy="6286218"/>
          </a:xfrm>
          <a:prstGeom prst="rect">
            <a:avLst/>
          </a:prstGeom>
        </p:spPr>
      </p:pic>
    </p:spTree>
    <p:extLst>
      <p:ext uri="{BB962C8B-B14F-4D97-AF65-F5344CB8AC3E}">
        <p14:creationId xmlns:p14="http://schemas.microsoft.com/office/powerpoint/2010/main" val="30149038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6C53E8D-B416-9091-6215-37BA51BDCD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560560" y="-535658"/>
            <a:ext cx="2631440" cy="6286218"/>
          </a:xfrm>
          <a:prstGeom prst="rect">
            <a:avLst/>
          </a:prstGeom>
        </p:spPr>
      </p:pic>
      <p:sp>
        <p:nvSpPr>
          <p:cNvPr id="2" name="Title 1">
            <a:extLst>
              <a:ext uri="{FF2B5EF4-FFF2-40B4-BE49-F238E27FC236}">
                <a16:creationId xmlns:a16="http://schemas.microsoft.com/office/drawing/2014/main" id="{9FA7AB44-9832-96F9-CD5A-1F8C15168AF0}"/>
              </a:ext>
            </a:extLst>
          </p:cNvPr>
          <p:cNvSpPr>
            <a:spLocks noGrp="1"/>
          </p:cNvSpPr>
          <p:nvPr>
            <p:ph type="ctrTitle"/>
          </p:nvPr>
        </p:nvSpPr>
        <p:spPr>
          <a:xfrm>
            <a:off x="838200" y="1122363"/>
            <a:ext cx="6507480" cy="2387600"/>
          </a:xfrm>
        </p:spPr>
        <p:txBody>
          <a:bodyPr anchor="b"/>
          <a:lstStyle>
            <a:lvl1pPr algn="l">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C4A29F-D5AC-2B22-DCC8-FE42CD6BB9B0}"/>
              </a:ext>
            </a:extLst>
          </p:cNvPr>
          <p:cNvSpPr>
            <a:spLocks noGrp="1"/>
          </p:cNvSpPr>
          <p:nvPr>
            <p:ph type="subTitle" idx="1"/>
          </p:nvPr>
        </p:nvSpPr>
        <p:spPr>
          <a:xfrm>
            <a:off x="838200" y="3602038"/>
            <a:ext cx="6507480" cy="761618"/>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22470263-C6F0-706E-F69B-60CFC72179AF}"/>
              </a:ext>
            </a:extLst>
          </p:cNvPr>
          <p:cNvSpPr/>
          <p:nvPr userDrawn="1"/>
        </p:nvSpPr>
        <p:spPr>
          <a:xfrm>
            <a:off x="0" y="5628640"/>
            <a:ext cx="12191999" cy="1229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 name="Straight Connector 4">
            <a:extLst>
              <a:ext uri="{FF2B5EF4-FFF2-40B4-BE49-F238E27FC236}">
                <a16:creationId xmlns:a16="http://schemas.microsoft.com/office/drawing/2014/main" id="{58001D38-8E4B-7FA7-3E93-FF6C84FB24C7}"/>
              </a:ext>
            </a:extLst>
          </p:cNvPr>
          <p:cNvCxnSpPr>
            <a:cxnSpLocks/>
          </p:cNvCxnSpPr>
          <p:nvPr userDrawn="1"/>
        </p:nvCxnSpPr>
        <p:spPr>
          <a:xfrm>
            <a:off x="1837801" y="5857317"/>
            <a:ext cx="0" cy="772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8">
            <a:extLst>
              <a:ext uri="{FF2B5EF4-FFF2-40B4-BE49-F238E27FC236}">
                <a16:creationId xmlns:a16="http://schemas.microsoft.com/office/drawing/2014/main" id="{2F0D16D7-4A4C-5E79-0F1A-FFB8054A6C2E}"/>
              </a:ext>
            </a:extLst>
          </p:cNvPr>
          <p:cNvSpPr>
            <a:spLocks noGrp="1"/>
          </p:cNvSpPr>
          <p:nvPr>
            <p:ph type="pic" sz="quarter" idx="18"/>
          </p:nvPr>
        </p:nvSpPr>
        <p:spPr>
          <a:xfrm>
            <a:off x="2156042" y="5955467"/>
            <a:ext cx="1218250" cy="575706"/>
          </a:xfrm>
          <a:solidFill>
            <a:schemeClr val="bg1">
              <a:lumMod val="95000"/>
            </a:schemeClr>
          </a:solidFill>
        </p:spPr>
        <p:txBody>
          <a:bodyPr anchor="ctr">
            <a:normAutofit/>
          </a:bodyPr>
          <a:lstStyle>
            <a:lvl1pPr marL="0" indent="0" algn="ctr">
              <a:buNone/>
              <a:defRPr sz="900"/>
            </a:lvl1pPr>
          </a:lstStyle>
          <a:p>
            <a:r>
              <a:rPr lang="en-US"/>
              <a:t>Click icon to add picture</a:t>
            </a:r>
            <a:endParaRPr lang="en-US" dirty="0"/>
          </a:p>
        </p:txBody>
      </p:sp>
      <p:pic>
        <p:nvPicPr>
          <p:cNvPr id="7" name="Picture 6">
            <a:extLst>
              <a:ext uri="{FF2B5EF4-FFF2-40B4-BE49-F238E27FC236}">
                <a16:creationId xmlns:a16="http://schemas.microsoft.com/office/drawing/2014/main" id="{3515E389-DC7D-B85A-6151-50179835C233}"/>
              </a:ext>
            </a:extLst>
          </p:cNvPr>
          <p:cNvPicPr>
            <a:picLocks noChangeAspect="1"/>
          </p:cNvPicPr>
          <p:nvPr userDrawn="1"/>
        </p:nvPicPr>
        <p:blipFill>
          <a:blip r:embed="rId4"/>
          <a:srcRect/>
          <a:stretch/>
        </p:blipFill>
        <p:spPr>
          <a:xfrm>
            <a:off x="370390" y="5872623"/>
            <a:ext cx="1245473" cy="680434"/>
          </a:xfrm>
          <a:prstGeom prst="rect">
            <a:avLst/>
          </a:prstGeom>
        </p:spPr>
      </p:pic>
    </p:spTree>
    <p:extLst>
      <p:ext uri="{BB962C8B-B14F-4D97-AF65-F5344CB8AC3E}">
        <p14:creationId xmlns:p14="http://schemas.microsoft.com/office/powerpoint/2010/main" val="10801070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DEA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4929-446C-7597-6D79-EC69EB389592}"/>
              </a:ext>
            </a:extLst>
          </p:cNvPr>
          <p:cNvSpPr>
            <a:spLocks noGrp="1"/>
          </p:cNvSpPr>
          <p:nvPr>
            <p:ph type="title"/>
          </p:nvPr>
        </p:nvSpPr>
        <p:spPr>
          <a:xfrm>
            <a:off x="831850" y="3081338"/>
            <a:ext cx="10515600" cy="2852737"/>
          </a:xfrm>
        </p:spPr>
        <p:txBody>
          <a:bodyPr anchor="b"/>
          <a:lstStyle>
            <a:lvl1pPr>
              <a:defRPr sz="6000">
                <a:latin typeface="DM Sans" pitchFamily="2" charset="77"/>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26AE56C-2E5F-C2FE-4FFD-1C798E911439}"/>
              </a:ext>
            </a:extLst>
          </p:cNvPr>
          <p:cNvSpPr>
            <a:spLocks noGrp="1"/>
          </p:cNvSpPr>
          <p:nvPr>
            <p:ph type="sldNum" sz="quarter" idx="12"/>
          </p:nvPr>
        </p:nvSpPr>
        <p:spPr/>
        <p:txBody>
          <a:bodyPr/>
          <a:lstStyle/>
          <a:p>
            <a:fld id="{01C8A867-4655-F943-9964-C52201E0263E}" type="slidenum">
              <a:rPr lang="en-US" smtClean="0"/>
              <a:t>‹#›</a:t>
            </a:fld>
            <a:endParaRPr lang="en-US"/>
          </a:p>
        </p:txBody>
      </p:sp>
      <p:pic>
        <p:nvPicPr>
          <p:cNvPr id="3" name="Picture 2">
            <a:extLst>
              <a:ext uri="{FF2B5EF4-FFF2-40B4-BE49-F238E27FC236}">
                <a16:creationId xmlns:a16="http://schemas.microsoft.com/office/drawing/2014/main" id="{1DEA7E66-587F-F76B-2BF7-625B7B225971}"/>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136615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4929-446C-7597-6D79-EC69EB389592}"/>
              </a:ext>
            </a:extLst>
          </p:cNvPr>
          <p:cNvSpPr>
            <a:spLocks noGrp="1"/>
          </p:cNvSpPr>
          <p:nvPr>
            <p:ph type="title"/>
          </p:nvPr>
        </p:nvSpPr>
        <p:spPr>
          <a:xfrm>
            <a:off x="831850" y="3081338"/>
            <a:ext cx="10515600" cy="2852737"/>
          </a:xfrm>
        </p:spPr>
        <p:txBody>
          <a:bodyPr anchor="b"/>
          <a:lstStyle>
            <a:lvl1pPr>
              <a:defRPr sz="6000">
                <a:latin typeface="DM Sans" pitchFamily="2" charset="77"/>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38983F8-8BFF-E832-F932-A9491C752944}"/>
              </a:ext>
            </a:extLst>
          </p:cNvPr>
          <p:cNvSpPr>
            <a:spLocks noGrp="1"/>
          </p:cNvSpPr>
          <p:nvPr>
            <p:ph type="dt" sz="half" idx="10"/>
          </p:nvPr>
        </p:nvSpPr>
        <p:spPr>
          <a:xfrm>
            <a:off x="838200" y="6356350"/>
            <a:ext cx="2743200" cy="365125"/>
          </a:xfrm>
          <a:prstGeom prst="rect">
            <a:avLst/>
          </a:prstGeom>
        </p:spPr>
        <p:txBody>
          <a:bodyPr/>
          <a:lstStyle/>
          <a:p>
            <a:fld id="{1AB3BEC8-379F-1B43-B5F1-57EDA18DCC94}" type="datetime1">
              <a:rPr lang="en-AU" smtClean="0"/>
              <a:t>7/3/2024</a:t>
            </a:fld>
            <a:endParaRPr lang="en-US"/>
          </a:p>
        </p:txBody>
      </p:sp>
      <p:sp>
        <p:nvSpPr>
          <p:cNvPr id="5" name="Footer Placeholder 4">
            <a:extLst>
              <a:ext uri="{FF2B5EF4-FFF2-40B4-BE49-F238E27FC236}">
                <a16:creationId xmlns:a16="http://schemas.microsoft.com/office/drawing/2014/main" id="{C2828173-CCCA-A524-9EF3-25FEA123A149}"/>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6" name="Slide Number Placeholder 5">
            <a:extLst>
              <a:ext uri="{FF2B5EF4-FFF2-40B4-BE49-F238E27FC236}">
                <a16:creationId xmlns:a16="http://schemas.microsoft.com/office/drawing/2014/main" id="{C26AE56C-2E5F-C2FE-4FFD-1C798E911439}"/>
              </a:ext>
            </a:extLst>
          </p:cNvPr>
          <p:cNvSpPr>
            <a:spLocks noGrp="1"/>
          </p:cNvSpPr>
          <p:nvPr>
            <p:ph type="sldNum" sz="quarter" idx="12"/>
          </p:nvPr>
        </p:nvSpPr>
        <p:spPr/>
        <p:txBody>
          <a:bodyPr/>
          <a:lstStyle/>
          <a:p>
            <a:fld id="{01C8A867-4655-F943-9964-C52201E0263E}" type="slidenum">
              <a:rPr lang="en-US" smtClean="0"/>
              <a:t>‹#›</a:t>
            </a:fld>
            <a:endParaRPr lang="en-US"/>
          </a:p>
        </p:txBody>
      </p:sp>
      <p:pic>
        <p:nvPicPr>
          <p:cNvPr id="3" name="Picture 2">
            <a:extLst>
              <a:ext uri="{FF2B5EF4-FFF2-40B4-BE49-F238E27FC236}">
                <a16:creationId xmlns:a16="http://schemas.microsoft.com/office/drawing/2014/main" id="{5210D9CE-987D-C6D4-B219-577E9CBB857C}"/>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293081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alpha val="9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4929-446C-7597-6D79-EC69EB389592}"/>
              </a:ext>
            </a:extLst>
          </p:cNvPr>
          <p:cNvSpPr>
            <a:spLocks noGrp="1"/>
          </p:cNvSpPr>
          <p:nvPr>
            <p:ph type="title"/>
          </p:nvPr>
        </p:nvSpPr>
        <p:spPr>
          <a:xfrm>
            <a:off x="831850" y="3081338"/>
            <a:ext cx="10515600" cy="2852737"/>
          </a:xfrm>
        </p:spPr>
        <p:txBody>
          <a:bodyPr anchor="b"/>
          <a:lstStyle>
            <a:lvl1pPr>
              <a:defRPr sz="6000">
                <a:solidFill>
                  <a:schemeClr val="tx2"/>
                </a:solidFill>
                <a:latin typeface="DM Sans" pitchFamily="2" charset="77"/>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38983F8-8BFF-E832-F932-A9491C752944}"/>
              </a:ext>
            </a:extLst>
          </p:cNvPr>
          <p:cNvSpPr>
            <a:spLocks noGrp="1"/>
          </p:cNvSpPr>
          <p:nvPr>
            <p:ph type="dt" sz="half" idx="10"/>
          </p:nvPr>
        </p:nvSpPr>
        <p:spPr>
          <a:xfrm>
            <a:off x="838200" y="6356350"/>
            <a:ext cx="2743200" cy="365125"/>
          </a:xfrm>
          <a:prstGeom prst="rect">
            <a:avLst/>
          </a:prstGeom>
        </p:spPr>
        <p:txBody>
          <a:bodyPr/>
          <a:lstStyle/>
          <a:p>
            <a:fld id="{1AB3BEC8-379F-1B43-B5F1-57EDA18DCC94}" type="datetime1">
              <a:rPr lang="en-AU" smtClean="0"/>
              <a:t>7/3/2024</a:t>
            </a:fld>
            <a:endParaRPr lang="en-US"/>
          </a:p>
        </p:txBody>
      </p:sp>
      <p:sp>
        <p:nvSpPr>
          <p:cNvPr id="5" name="Footer Placeholder 4">
            <a:extLst>
              <a:ext uri="{FF2B5EF4-FFF2-40B4-BE49-F238E27FC236}">
                <a16:creationId xmlns:a16="http://schemas.microsoft.com/office/drawing/2014/main" id="{C2828173-CCCA-A524-9EF3-25FEA123A149}"/>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6" name="Slide Number Placeholder 5">
            <a:extLst>
              <a:ext uri="{FF2B5EF4-FFF2-40B4-BE49-F238E27FC236}">
                <a16:creationId xmlns:a16="http://schemas.microsoft.com/office/drawing/2014/main" id="{C26AE56C-2E5F-C2FE-4FFD-1C798E911439}"/>
              </a:ext>
            </a:extLst>
          </p:cNvPr>
          <p:cNvSpPr>
            <a:spLocks noGrp="1"/>
          </p:cNvSpPr>
          <p:nvPr>
            <p:ph type="sldNum" sz="quarter" idx="12"/>
          </p:nvPr>
        </p:nvSpPr>
        <p:spPr/>
        <p:txBody>
          <a:bodyPr/>
          <a:lstStyle/>
          <a:p>
            <a:fld id="{01C8A867-4655-F943-9964-C52201E0263E}" type="slidenum">
              <a:rPr lang="en-US" smtClean="0"/>
              <a:t>‹#›</a:t>
            </a:fld>
            <a:endParaRPr lang="en-US"/>
          </a:p>
        </p:txBody>
      </p:sp>
    </p:spTree>
    <p:extLst>
      <p:ext uri="{BB962C8B-B14F-4D97-AF65-F5344CB8AC3E}">
        <p14:creationId xmlns:p14="http://schemas.microsoft.com/office/powerpoint/2010/main" val="37254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DEAF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441D3-7ECF-CA25-F733-758AC69B9E18}"/>
              </a:ext>
            </a:extLst>
          </p:cNvPr>
          <p:cNvSpPr>
            <a:spLocks noGrp="1"/>
          </p:cNvSpPr>
          <p:nvPr>
            <p:ph idx="1"/>
          </p:nvPr>
        </p:nvSpPr>
        <p:spPr>
          <a:xfrm>
            <a:off x="546100" y="1244917"/>
            <a:ext cx="10872000" cy="4495799"/>
          </a:xfrm>
        </p:spPr>
        <p:txBody>
          <a:bodyPr>
            <a:normAutofit/>
          </a:bodyPr>
          <a:lstStyle>
            <a:lvl1pPr>
              <a:defRPr sz="1800">
                <a:latin typeface="DM Sans" pitchFamily="2" charset="77"/>
              </a:defRPr>
            </a:lvl1pPr>
            <a:lvl2pPr>
              <a:defRPr sz="1800">
                <a:latin typeface="DM Sans" pitchFamily="2" charset="77"/>
              </a:defRPr>
            </a:lvl2pPr>
            <a:lvl3pPr indent="-192600">
              <a:defRPr sz="1600">
                <a:latin typeface="DM Sans" pitchFamily="2" charset="77"/>
              </a:defRPr>
            </a:lvl3pPr>
            <a:lvl4pPr indent="-156600">
              <a:defRPr sz="1400">
                <a:latin typeface="DM Sans" pitchFamily="2" charset="77"/>
              </a:defRPr>
            </a:lvl4pPr>
            <a:lvl5pPr indent="-156600">
              <a:defRPr sz="1400">
                <a:latin typeface="DM Sa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64A2B1A-DD53-FD79-C7CB-706D8C6363CE}"/>
              </a:ext>
            </a:extLst>
          </p:cNvPr>
          <p:cNvSpPr>
            <a:spLocks noGrp="1"/>
          </p:cNvSpPr>
          <p:nvPr>
            <p:ph type="sldNum" sz="quarter" idx="12"/>
          </p:nvPr>
        </p:nvSpPr>
        <p:spPr>
          <a:xfrm>
            <a:off x="8686800" y="6356350"/>
            <a:ext cx="2743200" cy="365125"/>
          </a:xfrm>
        </p:spPr>
        <p:txBody>
          <a:bodyPr/>
          <a:lstStyle/>
          <a:p>
            <a:fld id="{01C8A867-4655-F943-9964-C52201E0263E}" type="slidenum">
              <a:rPr lang="en-US" smtClean="0"/>
              <a:t>‹#›</a:t>
            </a:fld>
            <a:endParaRPr lang="en-US"/>
          </a:p>
        </p:txBody>
      </p:sp>
      <p:sp>
        <p:nvSpPr>
          <p:cNvPr id="8" name="Title 1">
            <a:extLst>
              <a:ext uri="{FF2B5EF4-FFF2-40B4-BE49-F238E27FC236}">
                <a16:creationId xmlns:a16="http://schemas.microsoft.com/office/drawing/2014/main" id="{B9219B12-4AFF-887F-1D18-712E82203D97}"/>
              </a:ext>
            </a:extLst>
          </p:cNvPr>
          <p:cNvSpPr>
            <a:spLocks noGrp="1"/>
          </p:cNvSpPr>
          <p:nvPr>
            <p:ph type="title"/>
          </p:nvPr>
        </p:nvSpPr>
        <p:spPr>
          <a:xfrm>
            <a:off x="546100" y="553405"/>
            <a:ext cx="10515600" cy="510655"/>
          </a:xfrm>
        </p:spPr>
        <p:txBody>
          <a:bodyPr>
            <a:normAutofit/>
          </a:bodyPr>
          <a:lstStyle>
            <a:lvl1pPr>
              <a:defRPr sz="2400"/>
            </a:lvl1pPr>
          </a:lstStyle>
          <a:p>
            <a:r>
              <a:rPr lang="en-US" dirty="0"/>
              <a:t>Click to edit Master title style</a:t>
            </a:r>
          </a:p>
        </p:txBody>
      </p:sp>
      <p:cxnSp>
        <p:nvCxnSpPr>
          <p:cNvPr id="7" name="Straight Connector 6">
            <a:extLst>
              <a:ext uri="{FF2B5EF4-FFF2-40B4-BE49-F238E27FC236}">
                <a16:creationId xmlns:a16="http://schemas.microsoft.com/office/drawing/2014/main" id="{9E5162CD-9AFC-9982-1340-097AE18B1546}"/>
              </a:ext>
            </a:extLst>
          </p:cNvPr>
          <p:cNvCxnSpPr/>
          <p:nvPr userDrawn="1"/>
        </p:nvCxnSpPr>
        <p:spPr>
          <a:xfrm>
            <a:off x="546100" y="1117284"/>
            <a:ext cx="1112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9EA1DA5-8782-31FE-B51D-840B92462482}"/>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28330093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55" userDrawn="1">
          <p15:clr>
            <a:srgbClr val="FBAE40"/>
          </p15:clr>
        </p15:guide>
        <p15:guide id="4" pos="3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DEAF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4A83C-C62A-4E82-2CD9-084551659674}"/>
              </a:ext>
            </a:extLst>
          </p:cNvPr>
          <p:cNvSpPr>
            <a:spLocks noGrp="1"/>
          </p:cNvSpPr>
          <p:nvPr>
            <p:ph sz="half" idx="1"/>
          </p:nvPr>
        </p:nvSpPr>
        <p:spPr>
          <a:xfrm>
            <a:off x="838200" y="1681164"/>
            <a:ext cx="5181600" cy="4495799"/>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94539E-9A34-5C6D-4B38-AC1F6D26FB8D}"/>
              </a:ext>
            </a:extLst>
          </p:cNvPr>
          <p:cNvSpPr>
            <a:spLocks noGrp="1"/>
          </p:cNvSpPr>
          <p:nvPr>
            <p:ph sz="half" idx="2"/>
          </p:nvPr>
        </p:nvSpPr>
        <p:spPr>
          <a:xfrm>
            <a:off x="6172200" y="1681164"/>
            <a:ext cx="5181600" cy="4495799"/>
          </a:xfrm>
        </p:spPr>
        <p:txBody>
          <a:bodyPr>
            <a:normAutofit/>
          </a:bodyPr>
          <a:lstStyle>
            <a:lvl1pPr>
              <a:defRPr sz="18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071A83-6BDF-2332-00A6-F4975CDA866C}"/>
              </a:ext>
            </a:extLst>
          </p:cNvPr>
          <p:cNvSpPr>
            <a:spLocks noGrp="1"/>
          </p:cNvSpPr>
          <p:nvPr>
            <p:ph type="dt" sz="half" idx="10"/>
          </p:nvPr>
        </p:nvSpPr>
        <p:spPr>
          <a:xfrm>
            <a:off x="838200" y="6356350"/>
            <a:ext cx="2743200" cy="365125"/>
          </a:xfrm>
          <a:prstGeom prst="rect">
            <a:avLst/>
          </a:prstGeom>
        </p:spPr>
        <p:txBody>
          <a:bodyPr/>
          <a:lstStyle/>
          <a:p>
            <a:fld id="{D6FFBFC2-448B-0744-8857-22A9D5482DBA}" type="datetime1">
              <a:rPr lang="en-AU" smtClean="0"/>
              <a:t>7/3/2024</a:t>
            </a:fld>
            <a:endParaRPr lang="en-US"/>
          </a:p>
        </p:txBody>
      </p:sp>
      <p:sp>
        <p:nvSpPr>
          <p:cNvPr id="6" name="Footer Placeholder 5">
            <a:extLst>
              <a:ext uri="{FF2B5EF4-FFF2-40B4-BE49-F238E27FC236}">
                <a16:creationId xmlns:a16="http://schemas.microsoft.com/office/drawing/2014/main" id="{5232F342-EFB8-9DBA-1FD6-C18A29902E73}"/>
              </a:ext>
            </a:extLst>
          </p:cNvPr>
          <p:cNvSpPr>
            <a:spLocks noGrp="1"/>
          </p:cNvSpPr>
          <p:nvPr>
            <p:ph type="ftr" sz="quarter" idx="11"/>
          </p:nvPr>
        </p:nvSpPr>
        <p:spPr>
          <a:xfrm>
            <a:off x="4038600" y="6356350"/>
            <a:ext cx="4114800" cy="365125"/>
          </a:xfrm>
          <a:prstGeom prst="rect">
            <a:avLst/>
          </a:prstGeom>
        </p:spPr>
        <p:txBody>
          <a:bodyPr/>
          <a:lstStyle/>
          <a:p>
            <a:r>
              <a:rPr lang="en-US"/>
              <a:t>D23 Presentation Template</a:t>
            </a:r>
          </a:p>
        </p:txBody>
      </p:sp>
      <p:sp>
        <p:nvSpPr>
          <p:cNvPr id="7" name="Slide Number Placeholder 6">
            <a:extLst>
              <a:ext uri="{FF2B5EF4-FFF2-40B4-BE49-F238E27FC236}">
                <a16:creationId xmlns:a16="http://schemas.microsoft.com/office/drawing/2014/main" id="{45E44A16-D5DC-0A40-9E15-DC6A4E9A34D8}"/>
              </a:ext>
            </a:extLst>
          </p:cNvPr>
          <p:cNvSpPr>
            <a:spLocks noGrp="1"/>
          </p:cNvSpPr>
          <p:nvPr>
            <p:ph type="sldNum" sz="quarter" idx="12"/>
          </p:nvPr>
        </p:nvSpPr>
        <p:spPr/>
        <p:txBody>
          <a:bodyPr/>
          <a:lstStyle/>
          <a:p>
            <a:fld id="{01C8A867-4655-F943-9964-C52201E0263E}" type="slidenum">
              <a:rPr lang="en-US" smtClean="0"/>
              <a:t>‹#›</a:t>
            </a:fld>
            <a:endParaRPr lang="en-US"/>
          </a:p>
        </p:txBody>
      </p:sp>
      <p:sp>
        <p:nvSpPr>
          <p:cNvPr id="10" name="Title 1">
            <a:extLst>
              <a:ext uri="{FF2B5EF4-FFF2-40B4-BE49-F238E27FC236}">
                <a16:creationId xmlns:a16="http://schemas.microsoft.com/office/drawing/2014/main" id="{411023EF-6B88-9628-D5E9-1637CCCBA9C5}"/>
              </a:ext>
            </a:extLst>
          </p:cNvPr>
          <p:cNvSpPr>
            <a:spLocks noGrp="1"/>
          </p:cNvSpPr>
          <p:nvPr>
            <p:ph type="title"/>
          </p:nvPr>
        </p:nvSpPr>
        <p:spPr>
          <a:xfrm>
            <a:off x="838200" y="808242"/>
            <a:ext cx="10515600" cy="872922"/>
          </a:xfrm>
        </p:spPr>
        <p:txBody>
          <a:bodyPr>
            <a:normAutofit/>
          </a:bodyPr>
          <a:lstStyle>
            <a:lvl1pPr>
              <a:defRPr sz="2400"/>
            </a:lvl1pPr>
          </a:lstStyle>
          <a:p>
            <a:r>
              <a:rPr lang="en-US"/>
              <a:t>Click to edit Master title style</a:t>
            </a:r>
            <a:endParaRPr lang="en-US" dirty="0"/>
          </a:p>
        </p:txBody>
      </p:sp>
      <p:cxnSp>
        <p:nvCxnSpPr>
          <p:cNvPr id="2" name="Straight Connector 1">
            <a:extLst>
              <a:ext uri="{FF2B5EF4-FFF2-40B4-BE49-F238E27FC236}">
                <a16:creationId xmlns:a16="http://schemas.microsoft.com/office/drawing/2014/main" id="{772833B5-C5B1-AA5A-4AC8-F6FDA043BA8A}"/>
              </a:ext>
            </a:extLst>
          </p:cNvPr>
          <p:cNvCxnSpPr/>
          <p:nvPr userDrawn="1"/>
        </p:nvCxnSpPr>
        <p:spPr>
          <a:xfrm>
            <a:off x="838200" y="1498284"/>
            <a:ext cx="105156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414E31F-B711-5DB0-C47E-F93DDA5E388B}"/>
              </a:ext>
            </a:extLst>
          </p:cNvPr>
          <p:cNvPicPr>
            <a:picLocks noChangeAspect="1"/>
          </p:cNvPicPr>
          <p:nvPr userDrawn="1"/>
        </p:nvPicPr>
        <p:blipFill>
          <a:blip r:embed="rId2"/>
          <a:srcRect/>
          <a:stretch/>
        </p:blipFill>
        <p:spPr>
          <a:xfrm>
            <a:off x="11499222" y="6373820"/>
            <a:ext cx="581023" cy="317426"/>
          </a:xfrm>
          <a:prstGeom prst="rect">
            <a:avLst/>
          </a:prstGeom>
        </p:spPr>
      </p:pic>
    </p:spTree>
    <p:extLst>
      <p:ext uri="{BB962C8B-B14F-4D97-AF65-F5344CB8AC3E}">
        <p14:creationId xmlns:p14="http://schemas.microsoft.com/office/powerpoint/2010/main" val="191025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B4B02C-CAF1-643C-4B8D-A95E2927CF16}"/>
              </a:ext>
            </a:extLst>
          </p:cNvPr>
          <p:cNvSpPr>
            <a:spLocks noGrp="1"/>
          </p:cNvSpPr>
          <p:nvPr>
            <p:ph type="title"/>
          </p:nvPr>
        </p:nvSpPr>
        <p:spPr>
          <a:xfrm>
            <a:off x="838200" y="808241"/>
            <a:ext cx="10515600" cy="99591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F676F0-29BC-9C84-74B0-5BA48938DF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A697BB4-6638-4FB8-185F-56BCA7A8E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DM Sans" pitchFamily="2" charset="77"/>
              </a:defRPr>
            </a:lvl1pPr>
          </a:lstStyle>
          <a:p>
            <a:fld id="{01C8A867-4655-F943-9964-C52201E0263E}" type="slidenum">
              <a:rPr lang="en-US" smtClean="0"/>
              <a:pPr/>
              <a:t>‹#›</a:t>
            </a:fld>
            <a:endParaRPr lang="en-US"/>
          </a:p>
        </p:txBody>
      </p:sp>
    </p:spTree>
    <p:extLst>
      <p:ext uri="{BB962C8B-B14F-4D97-AF65-F5344CB8AC3E}">
        <p14:creationId xmlns:p14="http://schemas.microsoft.com/office/powerpoint/2010/main" val="214252502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51" r:id="rId5"/>
    <p:sldLayoutId id="2147483671" r:id="rId6"/>
    <p:sldLayoutId id="2147483670" r:id="rId7"/>
    <p:sldLayoutId id="2147483650" r:id="rId8"/>
    <p:sldLayoutId id="2147483652" r:id="rId9"/>
    <p:sldLayoutId id="2147483653" r:id="rId10"/>
    <p:sldLayoutId id="2147483662" r:id="rId11"/>
    <p:sldLayoutId id="2147483654" r:id="rId12"/>
    <p:sldLayoutId id="2147483659" r:id="rId13"/>
    <p:sldLayoutId id="2147483656" r:id="rId14"/>
    <p:sldLayoutId id="2147483660" r:id="rId15"/>
    <p:sldLayoutId id="2147483661" r:id="rId16"/>
    <p:sldLayoutId id="2147483663" r:id="rId17"/>
    <p:sldLayoutId id="2147483664" r:id="rId18"/>
    <p:sldLayoutId id="2147483665" r:id="rId19"/>
    <p:sldLayoutId id="2147483668" r:id="rId20"/>
    <p:sldLayoutId id="2147483666" r:id="rId21"/>
    <p:sldLayoutId id="2147483667" r:id="rId22"/>
    <p:sldLayoutId id="2147483669" r:id="rId23"/>
  </p:sldLayoutIdLst>
  <p:hf hdr="0"/>
  <p:txStyles>
    <p:titleStyle>
      <a:lvl1pPr algn="l" defTabSz="914400" rtl="0" eaLnBrk="1" latinLnBrk="0" hangingPunct="1">
        <a:lnSpc>
          <a:spcPct val="100000"/>
        </a:lnSpc>
        <a:spcBef>
          <a:spcPct val="0"/>
        </a:spcBef>
        <a:buNone/>
        <a:defRPr sz="3200" kern="1200">
          <a:solidFill>
            <a:schemeClr val="tx1"/>
          </a:solidFill>
          <a:latin typeface="DM Sans" pitchFamily="2" charset="77"/>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26" Type="http://schemas.openxmlformats.org/officeDocument/2006/relationships/image" Target="../media/image14.png"/><Relationship Id="rId3" Type="http://schemas.openxmlformats.org/officeDocument/2006/relationships/image" Target="../media/image33.sv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sv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svg"/><Relationship Id="rId24" Type="http://schemas.openxmlformats.org/officeDocument/2006/relationships/image" Target="../media/image54.png"/><Relationship Id="rId5" Type="http://schemas.openxmlformats.org/officeDocument/2006/relationships/image" Target="../media/image35.svg"/><Relationship Id="rId15" Type="http://schemas.openxmlformats.org/officeDocument/2006/relationships/image" Target="../media/image45.svg"/><Relationship Id="rId23" Type="http://schemas.openxmlformats.org/officeDocument/2006/relationships/image" Target="../media/image53.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13" Type="http://schemas.openxmlformats.org/officeDocument/2006/relationships/image" Target="../media/image68.png"/><Relationship Id="rId18" Type="http://schemas.openxmlformats.org/officeDocument/2006/relationships/image" Target="../media/image73.jpeg"/><Relationship Id="rId26" Type="http://schemas.openxmlformats.org/officeDocument/2006/relationships/image" Target="../media/image81.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jpeg"/><Relationship Id="rId25" Type="http://schemas.openxmlformats.org/officeDocument/2006/relationships/image" Target="../media/image80.jpeg"/><Relationship Id="rId33" Type="http://schemas.openxmlformats.org/officeDocument/2006/relationships/image" Target="../media/image14.png"/><Relationship Id="rId2" Type="http://schemas.openxmlformats.org/officeDocument/2006/relationships/image" Target="../media/image57.png"/><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84.png"/><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66.jpeg"/><Relationship Id="rId24" Type="http://schemas.openxmlformats.org/officeDocument/2006/relationships/image" Target="../media/image79.jpeg"/><Relationship Id="rId32" Type="http://schemas.openxmlformats.org/officeDocument/2006/relationships/image" Target="../media/image87.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28" Type="http://schemas.openxmlformats.org/officeDocument/2006/relationships/image" Target="../media/image83.png"/><Relationship Id="rId10" Type="http://schemas.openxmlformats.org/officeDocument/2006/relationships/image" Target="../media/image65.png"/><Relationship Id="rId19" Type="http://schemas.openxmlformats.org/officeDocument/2006/relationships/image" Target="../media/image74.png"/><Relationship Id="rId31" Type="http://schemas.openxmlformats.org/officeDocument/2006/relationships/image" Target="../media/image86.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jpeg"/><Relationship Id="rId27" Type="http://schemas.openxmlformats.org/officeDocument/2006/relationships/image" Target="../media/image82.png"/><Relationship Id="rId30" Type="http://schemas.openxmlformats.org/officeDocument/2006/relationships/image" Target="../media/image85.jpeg"/><Relationship Id="rId8"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69.png"/><Relationship Id="rId3" Type="http://schemas.openxmlformats.org/officeDocument/2006/relationships/image" Target="../media/image89.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8.png"/><Relationship Id="rId1" Type="http://schemas.openxmlformats.org/officeDocument/2006/relationships/slideLayout" Target="../slideLayouts/slideLayout8.xml"/><Relationship Id="rId6" Type="http://schemas.openxmlformats.org/officeDocument/2006/relationships/image" Target="../media/image81.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jpeg"/><Relationship Id="rId14" Type="http://schemas.openxmlformats.org/officeDocument/2006/relationships/image" Target="../media/image98.png"/></Relationships>
</file>

<file path=ppt/slides/_rels/slide27.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8.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28.xml.rels><?xml version="1.0" encoding="UTF-8" standalone="yes"?>
<Relationships xmlns="http://schemas.openxmlformats.org/package/2006/relationships"><Relationship Id="rId13" Type="http://schemas.openxmlformats.org/officeDocument/2006/relationships/image" Target="../media/image121.png"/><Relationship Id="rId18" Type="http://schemas.openxmlformats.org/officeDocument/2006/relationships/image" Target="../media/image126.png"/><Relationship Id="rId26" Type="http://schemas.openxmlformats.org/officeDocument/2006/relationships/image" Target="../media/image133.png"/><Relationship Id="rId3" Type="http://schemas.openxmlformats.org/officeDocument/2006/relationships/chart" Target="../charts/chart8.xml"/><Relationship Id="rId21" Type="http://schemas.openxmlformats.org/officeDocument/2006/relationships/image" Target="../media/image129.png"/><Relationship Id="rId7" Type="http://schemas.openxmlformats.org/officeDocument/2006/relationships/image" Target="../media/image115.jpeg"/><Relationship Id="rId12" Type="http://schemas.openxmlformats.org/officeDocument/2006/relationships/image" Target="../media/image120.png"/><Relationship Id="rId17" Type="http://schemas.openxmlformats.org/officeDocument/2006/relationships/image" Target="../media/image125.png"/><Relationship Id="rId25" Type="http://schemas.openxmlformats.org/officeDocument/2006/relationships/image" Target="../media/image132.png"/><Relationship Id="rId33" Type="http://schemas.openxmlformats.org/officeDocument/2006/relationships/image" Target="../media/image140.png"/><Relationship Id="rId2" Type="http://schemas.openxmlformats.org/officeDocument/2006/relationships/chart" Target="../charts/chart7.xml"/><Relationship Id="rId16" Type="http://schemas.openxmlformats.org/officeDocument/2006/relationships/image" Target="../media/image124.png"/><Relationship Id="rId20" Type="http://schemas.openxmlformats.org/officeDocument/2006/relationships/image" Target="../media/image128.png"/><Relationship Id="rId29" Type="http://schemas.openxmlformats.org/officeDocument/2006/relationships/image" Target="../media/image136.png"/><Relationship Id="rId1" Type="http://schemas.openxmlformats.org/officeDocument/2006/relationships/slideLayout" Target="../slideLayouts/slideLayout8.xml"/><Relationship Id="rId6" Type="http://schemas.openxmlformats.org/officeDocument/2006/relationships/chart" Target="../charts/chart9.xml"/><Relationship Id="rId11" Type="http://schemas.openxmlformats.org/officeDocument/2006/relationships/image" Target="../media/image119.png"/><Relationship Id="rId24" Type="http://schemas.openxmlformats.org/officeDocument/2006/relationships/image" Target="../media/image131.png"/><Relationship Id="rId32" Type="http://schemas.openxmlformats.org/officeDocument/2006/relationships/image" Target="../media/image139.png"/><Relationship Id="rId5" Type="http://schemas.openxmlformats.org/officeDocument/2006/relationships/image" Target="../media/image114.jpeg"/><Relationship Id="rId15" Type="http://schemas.openxmlformats.org/officeDocument/2006/relationships/image" Target="../media/image123.png"/><Relationship Id="rId23" Type="http://schemas.openxmlformats.org/officeDocument/2006/relationships/image" Target="../media/image130.png"/><Relationship Id="rId28" Type="http://schemas.openxmlformats.org/officeDocument/2006/relationships/image" Target="../media/image135.png"/><Relationship Id="rId10" Type="http://schemas.openxmlformats.org/officeDocument/2006/relationships/image" Target="../media/image118.png"/><Relationship Id="rId19" Type="http://schemas.openxmlformats.org/officeDocument/2006/relationships/image" Target="../media/image127.png"/><Relationship Id="rId31" Type="http://schemas.openxmlformats.org/officeDocument/2006/relationships/image" Target="../media/image138.png"/><Relationship Id="rId4" Type="http://schemas.openxmlformats.org/officeDocument/2006/relationships/image" Target="../media/image113.jpe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93.png"/><Relationship Id="rId27" Type="http://schemas.openxmlformats.org/officeDocument/2006/relationships/image" Target="../media/image134.png"/><Relationship Id="rId30" Type="http://schemas.openxmlformats.org/officeDocument/2006/relationships/image" Target="../media/image137.png"/><Relationship Id="rId8" Type="http://schemas.openxmlformats.org/officeDocument/2006/relationships/image" Target="../media/image116.png"/></Relationships>
</file>

<file path=ppt/slides/_rels/slide29.xml.rels><?xml version="1.0" encoding="UTF-8" standalone="yes"?>
<Relationships xmlns="http://schemas.openxmlformats.org/package/2006/relationships"><Relationship Id="rId13" Type="http://schemas.openxmlformats.org/officeDocument/2006/relationships/image" Target="../media/image121.png"/><Relationship Id="rId18" Type="http://schemas.openxmlformats.org/officeDocument/2006/relationships/image" Target="../media/image126.png"/><Relationship Id="rId26" Type="http://schemas.openxmlformats.org/officeDocument/2006/relationships/image" Target="../media/image133.png"/><Relationship Id="rId3" Type="http://schemas.openxmlformats.org/officeDocument/2006/relationships/image" Target="../media/image113.jpeg"/><Relationship Id="rId21" Type="http://schemas.openxmlformats.org/officeDocument/2006/relationships/image" Target="../media/image129.png"/><Relationship Id="rId7" Type="http://schemas.openxmlformats.org/officeDocument/2006/relationships/image" Target="../media/image115.jpeg"/><Relationship Id="rId12" Type="http://schemas.openxmlformats.org/officeDocument/2006/relationships/image" Target="../media/image120.png"/><Relationship Id="rId17" Type="http://schemas.openxmlformats.org/officeDocument/2006/relationships/image" Target="../media/image125.png"/><Relationship Id="rId25" Type="http://schemas.openxmlformats.org/officeDocument/2006/relationships/image" Target="../media/image132.png"/><Relationship Id="rId33" Type="http://schemas.openxmlformats.org/officeDocument/2006/relationships/image" Target="../media/image140.png"/><Relationship Id="rId2" Type="http://schemas.openxmlformats.org/officeDocument/2006/relationships/chart" Target="../charts/chart10.xml"/><Relationship Id="rId16" Type="http://schemas.openxmlformats.org/officeDocument/2006/relationships/image" Target="../media/image124.png"/><Relationship Id="rId20" Type="http://schemas.openxmlformats.org/officeDocument/2006/relationships/image" Target="../media/image128.png"/><Relationship Id="rId29" Type="http://schemas.openxmlformats.org/officeDocument/2006/relationships/image" Target="../media/image136.png"/><Relationship Id="rId1" Type="http://schemas.openxmlformats.org/officeDocument/2006/relationships/slideLayout" Target="../slideLayouts/slideLayout8.xml"/><Relationship Id="rId6" Type="http://schemas.openxmlformats.org/officeDocument/2006/relationships/chart" Target="../charts/chart12.xml"/><Relationship Id="rId11" Type="http://schemas.openxmlformats.org/officeDocument/2006/relationships/image" Target="../media/image119.png"/><Relationship Id="rId24" Type="http://schemas.openxmlformats.org/officeDocument/2006/relationships/image" Target="../media/image131.png"/><Relationship Id="rId32" Type="http://schemas.openxmlformats.org/officeDocument/2006/relationships/image" Target="../media/image139.png"/><Relationship Id="rId5" Type="http://schemas.openxmlformats.org/officeDocument/2006/relationships/chart" Target="../charts/chart11.xml"/><Relationship Id="rId15" Type="http://schemas.openxmlformats.org/officeDocument/2006/relationships/image" Target="../media/image123.png"/><Relationship Id="rId23" Type="http://schemas.openxmlformats.org/officeDocument/2006/relationships/image" Target="../media/image130.png"/><Relationship Id="rId28" Type="http://schemas.openxmlformats.org/officeDocument/2006/relationships/image" Target="../media/image135.png"/><Relationship Id="rId10" Type="http://schemas.openxmlformats.org/officeDocument/2006/relationships/image" Target="../media/image118.png"/><Relationship Id="rId19" Type="http://schemas.openxmlformats.org/officeDocument/2006/relationships/image" Target="../media/image127.png"/><Relationship Id="rId31" Type="http://schemas.openxmlformats.org/officeDocument/2006/relationships/image" Target="../media/image138.png"/><Relationship Id="rId4" Type="http://schemas.openxmlformats.org/officeDocument/2006/relationships/image" Target="../media/image114.jpe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93.png"/><Relationship Id="rId27" Type="http://schemas.openxmlformats.org/officeDocument/2006/relationships/image" Target="../media/image134.png"/><Relationship Id="rId30" Type="http://schemas.openxmlformats.org/officeDocument/2006/relationships/image" Target="../media/image137.png"/><Relationship Id="rId8" Type="http://schemas.openxmlformats.org/officeDocument/2006/relationships/image" Target="../media/image1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3" Type="http://schemas.openxmlformats.org/officeDocument/2006/relationships/image" Target="../media/image146.png"/><Relationship Id="rId18" Type="http://schemas.openxmlformats.org/officeDocument/2006/relationships/image" Target="../media/image151.png"/><Relationship Id="rId26" Type="http://schemas.openxmlformats.org/officeDocument/2006/relationships/image" Target="../media/image159.png"/><Relationship Id="rId21" Type="http://schemas.openxmlformats.org/officeDocument/2006/relationships/image" Target="../media/image154.png"/><Relationship Id="rId34" Type="http://schemas.openxmlformats.org/officeDocument/2006/relationships/image" Target="../media/image167.png"/><Relationship Id="rId7" Type="http://schemas.openxmlformats.org/officeDocument/2006/relationships/image" Target="../media/image91.png"/><Relationship Id="rId12" Type="http://schemas.openxmlformats.org/officeDocument/2006/relationships/image" Target="../media/image145.png"/><Relationship Id="rId17" Type="http://schemas.openxmlformats.org/officeDocument/2006/relationships/image" Target="../media/image150.png"/><Relationship Id="rId25" Type="http://schemas.openxmlformats.org/officeDocument/2006/relationships/image" Target="../media/image158.png"/><Relationship Id="rId33" Type="http://schemas.openxmlformats.org/officeDocument/2006/relationships/image" Target="../media/image166.png"/><Relationship Id="rId38" Type="http://schemas.openxmlformats.org/officeDocument/2006/relationships/image" Target="../media/image171.png"/><Relationship Id="rId2" Type="http://schemas.openxmlformats.org/officeDocument/2006/relationships/image" Target="../media/image113.jpeg"/><Relationship Id="rId16" Type="http://schemas.openxmlformats.org/officeDocument/2006/relationships/image" Target="../media/image149.png"/><Relationship Id="rId20" Type="http://schemas.openxmlformats.org/officeDocument/2006/relationships/image" Target="../media/image153.png"/><Relationship Id="rId29" Type="http://schemas.openxmlformats.org/officeDocument/2006/relationships/image" Target="../media/image162.png"/><Relationship Id="rId1" Type="http://schemas.openxmlformats.org/officeDocument/2006/relationships/slideLayout" Target="../slideLayouts/slideLayout8.xml"/><Relationship Id="rId6" Type="http://schemas.openxmlformats.org/officeDocument/2006/relationships/chart" Target="../charts/chart15.xml"/><Relationship Id="rId11" Type="http://schemas.openxmlformats.org/officeDocument/2006/relationships/image" Target="../media/image144.png"/><Relationship Id="rId24" Type="http://schemas.openxmlformats.org/officeDocument/2006/relationships/image" Target="../media/image157.png"/><Relationship Id="rId32" Type="http://schemas.openxmlformats.org/officeDocument/2006/relationships/image" Target="../media/image165.png"/><Relationship Id="rId37" Type="http://schemas.openxmlformats.org/officeDocument/2006/relationships/image" Target="../media/image170.png"/><Relationship Id="rId5" Type="http://schemas.openxmlformats.org/officeDocument/2006/relationships/chart" Target="../charts/chart14.xml"/><Relationship Id="rId15" Type="http://schemas.openxmlformats.org/officeDocument/2006/relationships/image" Target="../media/image148.png"/><Relationship Id="rId23" Type="http://schemas.openxmlformats.org/officeDocument/2006/relationships/image" Target="../media/image156.png"/><Relationship Id="rId28" Type="http://schemas.openxmlformats.org/officeDocument/2006/relationships/image" Target="../media/image161.png"/><Relationship Id="rId36" Type="http://schemas.openxmlformats.org/officeDocument/2006/relationships/image" Target="../media/image169.png"/><Relationship Id="rId10" Type="http://schemas.openxmlformats.org/officeDocument/2006/relationships/image" Target="../media/image143.png"/><Relationship Id="rId19" Type="http://schemas.openxmlformats.org/officeDocument/2006/relationships/image" Target="../media/image152.png"/><Relationship Id="rId31" Type="http://schemas.openxmlformats.org/officeDocument/2006/relationships/image" Target="../media/image164.png"/><Relationship Id="rId4" Type="http://schemas.openxmlformats.org/officeDocument/2006/relationships/chart" Target="../charts/chart13.xml"/><Relationship Id="rId9" Type="http://schemas.openxmlformats.org/officeDocument/2006/relationships/image" Target="../media/image142.png"/><Relationship Id="rId14" Type="http://schemas.openxmlformats.org/officeDocument/2006/relationships/image" Target="../media/image147.png"/><Relationship Id="rId22" Type="http://schemas.openxmlformats.org/officeDocument/2006/relationships/image" Target="../media/image155.png"/><Relationship Id="rId27" Type="http://schemas.openxmlformats.org/officeDocument/2006/relationships/image" Target="../media/image160.png"/><Relationship Id="rId30" Type="http://schemas.openxmlformats.org/officeDocument/2006/relationships/image" Target="../media/image163.png"/><Relationship Id="rId35" Type="http://schemas.openxmlformats.org/officeDocument/2006/relationships/image" Target="../media/image168.png"/><Relationship Id="rId8" Type="http://schemas.openxmlformats.org/officeDocument/2006/relationships/image" Target="../media/image141.png"/><Relationship Id="rId3" Type="http://schemas.openxmlformats.org/officeDocument/2006/relationships/image" Target="../media/image114.jpeg"/></Relationships>
</file>

<file path=ppt/slides/_rels/slide31.xml.rels><?xml version="1.0" encoding="UTF-8" standalone="yes"?>
<Relationships xmlns="http://schemas.openxmlformats.org/package/2006/relationships"><Relationship Id="rId13" Type="http://schemas.openxmlformats.org/officeDocument/2006/relationships/image" Target="../media/image147.png"/><Relationship Id="rId18" Type="http://schemas.openxmlformats.org/officeDocument/2006/relationships/image" Target="../media/image152.png"/><Relationship Id="rId26" Type="http://schemas.openxmlformats.org/officeDocument/2006/relationships/image" Target="../media/image160.png"/><Relationship Id="rId21" Type="http://schemas.openxmlformats.org/officeDocument/2006/relationships/image" Target="../media/image155.png"/><Relationship Id="rId34" Type="http://schemas.openxmlformats.org/officeDocument/2006/relationships/image" Target="../media/image168.png"/><Relationship Id="rId7" Type="http://schemas.openxmlformats.org/officeDocument/2006/relationships/image" Target="../media/image141.png"/><Relationship Id="rId12" Type="http://schemas.openxmlformats.org/officeDocument/2006/relationships/image" Target="../media/image146.png"/><Relationship Id="rId17" Type="http://schemas.openxmlformats.org/officeDocument/2006/relationships/image" Target="../media/image151.png"/><Relationship Id="rId25" Type="http://schemas.openxmlformats.org/officeDocument/2006/relationships/image" Target="../media/image159.png"/><Relationship Id="rId33" Type="http://schemas.openxmlformats.org/officeDocument/2006/relationships/image" Target="../media/image167.png"/><Relationship Id="rId2" Type="http://schemas.openxmlformats.org/officeDocument/2006/relationships/chart" Target="../charts/chart16.xml"/><Relationship Id="rId16" Type="http://schemas.openxmlformats.org/officeDocument/2006/relationships/image" Target="../media/image150.png"/><Relationship Id="rId20" Type="http://schemas.openxmlformats.org/officeDocument/2006/relationships/image" Target="../media/image154.png"/><Relationship Id="rId29" Type="http://schemas.openxmlformats.org/officeDocument/2006/relationships/image" Target="../media/image163.png"/><Relationship Id="rId1" Type="http://schemas.openxmlformats.org/officeDocument/2006/relationships/slideLayout" Target="../slideLayouts/slideLayout8.xml"/><Relationship Id="rId6" Type="http://schemas.openxmlformats.org/officeDocument/2006/relationships/chart" Target="../charts/chart18.xml"/><Relationship Id="rId11" Type="http://schemas.openxmlformats.org/officeDocument/2006/relationships/image" Target="../media/image145.png"/><Relationship Id="rId24" Type="http://schemas.openxmlformats.org/officeDocument/2006/relationships/image" Target="../media/image158.png"/><Relationship Id="rId32" Type="http://schemas.openxmlformats.org/officeDocument/2006/relationships/image" Target="../media/image166.png"/><Relationship Id="rId37" Type="http://schemas.openxmlformats.org/officeDocument/2006/relationships/image" Target="../media/image171.png"/><Relationship Id="rId5" Type="http://schemas.openxmlformats.org/officeDocument/2006/relationships/chart" Target="../charts/chart17.xml"/><Relationship Id="rId15" Type="http://schemas.openxmlformats.org/officeDocument/2006/relationships/image" Target="../media/image149.png"/><Relationship Id="rId23" Type="http://schemas.openxmlformats.org/officeDocument/2006/relationships/image" Target="../media/image157.png"/><Relationship Id="rId28" Type="http://schemas.openxmlformats.org/officeDocument/2006/relationships/image" Target="../media/image162.png"/><Relationship Id="rId36" Type="http://schemas.openxmlformats.org/officeDocument/2006/relationships/image" Target="../media/image170.png"/><Relationship Id="rId10" Type="http://schemas.openxmlformats.org/officeDocument/2006/relationships/image" Target="../media/image144.png"/><Relationship Id="rId19" Type="http://schemas.openxmlformats.org/officeDocument/2006/relationships/image" Target="../media/image153.png"/><Relationship Id="rId31" Type="http://schemas.openxmlformats.org/officeDocument/2006/relationships/image" Target="../media/image165.png"/><Relationship Id="rId4" Type="http://schemas.openxmlformats.org/officeDocument/2006/relationships/image" Target="../media/image114.jpeg"/><Relationship Id="rId9" Type="http://schemas.openxmlformats.org/officeDocument/2006/relationships/image" Target="../media/image143.png"/><Relationship Id="rId14" Type="http://schemas.openxmlformats.org/officeDocument/2006/relationships/image" Target="../media/image148.png"/><Relationship Id="rId22" Type="http://schemas.openxmlformats.org/officeDocument/2006/relationships/image" Target="../media/image156.png"/><Relationship Id="rId27" Type="http://schemas.openxmlformats.org/officeDocument/2006/relationships/image" Target="../media/image161.png"/><Relationship Id="rId30" Type="http://schemas.openxmlformats.org/officeDocument/2006/relationships/image" Target="../media/image164.png"/><Relationship Id="rId35" Type="http://schemas.openxmlformats.org/officeDocument/2006/relationships/image" Target="../media/image169.png"/><Relationship Id="rId8" Type="http://schemas.openxmlformats.org/officeDocument/2006/relationships/image" Target="../media/image142.png"/><Relationship Id="rId3" Type="http://schemas.openxmlformats.org/officeDocument/2006/relationships/image" Target="../media/image11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james@d23capital.com" TargetMode="Externa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vasili@d23capital.co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062D-F4C1-F5CD-D10A-64193A3DFC9D}"/>
              </a:ext>
            </a:extLst>
          </p:cNvPr>
          <p:cNvSpPr>
            <a:spLocks noGrp="1"/>
          </p:cNvSpPr>
          <p:nvPr>
            <p:ph type="ctrTitle"/>
          </p:nvPr>
        </p:nvSpPr>
        <p:spPr>
          <a:xfrm>
            <a:off x="838199" y="1221754"/>
            <a:ext cx="10515603" cy="2387600"/>
          </a:xfrm>
        </p:spPr>
        <p:txBody>
          <a:bodyPr>
            <a:normAutofit fontScale="90000"/>
          </a:bodyPr>
          <a:lstStyle/>
          <a:p>
            <a:r>
              <a:rPr lang="en-US" sz="6000" dirty="0"/>
              <a:t>  </a:t>
            </a:r>
            <a:br>
              <a:rPr lang="en-US" sz="6000" dirty="0"/>
            </a:br>
            <a:r>
              <a:rPr lang="en-US" sz="6000" dirty="0"/>
              <a:t>D23 Capital &amp; Advisory Intro &amp;</a:t>
            </a:r>
            <a:br>
              <a:rPr lang="en-US" sz="6000" dirty="0"/>
            </a:br>
            <a:r>
              <a:rPr lang="en-US" dirty="0"/>
              <a:t>$300m </a:t>
            </a:r>
            <a:r>
              <a:rPr lang="en-US" dirty="0" err="1"/>
              <a:t>Volpara</a:t>
            </a:r>
            <a:r>
              <a:rPr lang="en-US" dirty="0"/>
              <a:t> Sale Case Study</a:t>
            </a:r>
          </a:p>
        </p:txBody>
      </p:sp>
      <p:sp>
        <p:nvSpPr>
          <p:cNvPr id="3" name="Subtitle 2">
            <a:extLst>
              <a:ext uri="{FF2B5EF4-FFF2-40B4-BE49-F238E27FC236}">
                <a16:creationId xmlns:a16="http://schemas.microsoft.com/office/drawing/2014/main" id="{8956B4C3-FCF6-0BE9-8669-30EE757B447F}"/>
              </a:ext>
            </a:extLst>
          </p:cNvPr>
          <p:cNvSpPr>
            <a:spLocks noGrp="1"/>
          </p:cNvSpPr>
          <p:nvPr>
            <p:ph type="subTitle" idx="1"/>
          </p:nvPr>
        </p:nvSpPr>
        <p:spPr>
          <a:xfrm>
            <a:off x="838198" y="3522525"/>
            <a:ext cx="4461843" cy="1544393"/>
          </a:xfrm>
        </p:spPr>
        <p:txBody>
          <a:bodyPr>
            <a:normAutofit fontScale="25000" lnSpcReduction="20000"/>
          </a:bodyPr>
          <a:lstStyle/>
          <a:p>
            <a:endParaRPr lang="en-US" sz="9600" dirty="0"/>
          </a:p>
          <a:p>
            <a:r>
              <a:rPr lang="en-US" sz="9600" dirty="0"/>
              <a:t>March 2024</a:t>
            </a:r>
          </a:p>
          <a:p>
            <a:endParaRPr lang="en-US" sz="9600" dirty="0"/>
          </a:p>
          <a:p>
            <a:r>
              <a:rPr lang="en-US" sz="9600" i="1" dirty="0"/>
              <a:t>Highly Confidential </a:t>
            </a:r>
          </a:p>
          <a:p>
            <a:endParaRPr lang="en-US" sz="9600" dirty="0"/>
          </a:p>
          <a:p>
            <a:endParaRPr lang="en-US" dirty="0"/>
          </a:p>
        </p:txBody>
      </p:sp>
    </p:spTree>
    <p:extLst>
      <p:ext uri="{BB962C8B-B14F-4D97-AF65-F5344CB8AC3E}">
        <p14:creationId xmlns:p14="http://schemas.microsoft.com/office/powerpoint/2010/main" val="134211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71B0-6676-4FBF-6549-9DB5FBAA0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6EFA7-4669-3A45-E0F0-92AA115B46DD}"/>
              </a:ext>
            </a:extLst>
          </p:cNvPr>
          <p:cNvSpPr>
            <a:spLocks noGrp="1"/>
          </p:cNvSpPr>
          <p:nvPr>
            <p:ph type="title"/>
          </p:nvPr>
        </p:nvSpPr>
        <p:spPr>
          <a:xfrm>
            <a:off x="438150" y="2672382"/>
            <a:ext cx="10515600" cy="1196975"/>
          </a:xfrm>
        </p:spPr>
        <p:txBody>
          <a:bodyPr anchor="ctr">
            <a:normAutofit fontScale="90000"/>
          </a:bodyPr>
          <a:lstStyle/>
          <a:p>
            <a:r>
              <a:rPr lang="en-US" dirty="0"/>
              <a:t>D23 Case Study - $300m Sale of </a:t>
            </a:r>
            <a:r>
              <a:rPr lang="en-US" dirty="0" err="1"/>
              <a:t>Volpara</a:t>
            </a:r>
            <a:r>
              <a:rPr lang="en-US" dirty="0"/>
              <a:t> (ASX:VHT) to </a:t>
            </a:r>
            <a:r>
              <a:rPr lang="en-US" dirty="0" err="1"/>
              <a:t>Lunit</a:t>
            </a:r>
            <a:r>
              <a:rPr lang="en-US" dirty="0"/>
              <a:t>, Announced 14 / 12 / 2023</a:t>
            </a:r>
          </a:p>
        </p:txBody>
      </p:sp>
      <p:sp>
        <p:nvSpPr>
          <p:cNvPr id="5" name="Slide Number Placeholder 4">
            <a:extLst>
              <a:ext uri="{FF2B5EF4-FFF2-40B4-BE49-F238E27FC236}">
                <a16:creationId xmlns:a16="http://schemas.microsoft.com/office/drawing/2014/main" id="{59187E47-23CC-EE59-465A-0F0C00F01B6F}"/>
              </a:ext>
            </a:extLst>
          </p:cNvPr>
          <p:cNvSpPr>
            <a:spLocks noGrp="1"/>
          </p:cNvSpPr>
          <p:nvPr>
            <p:ph type="sldNum" sz="quarter" idx="12"/>
          </p:nvPr>
        </p:nvSpPr>
        <p:spPr/>
        <p:txBody>
          <a:bodyPr/>
          <a:lstStyle/>
          <a:p>
            <a:fld id="{01C8A867-4655-F943-9964-C52201E0263E}" type="slidenum">
              <a:rPr lang="en-US" smtClean="0"/>
              <a:t>10</a:t>
            </a:fld>
            <a:endParaRPr lang="en-US"/>
          </a:p>
        </p:txBody>
      </p:sp>
    </p:spTree>
    <p:extLst>
      <p:ext uri="{BB962C8B-B14F-4D97-AF65-F5344CB8AC3E}">
        <p14:creationId xmlns:p14="http://schemas.microsoft.com/office/powerpoint/2010/main" val="132774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903F59B9-A45D-3A69-4B89-B7A561F27586}"/>
              </a:ext>
            </a:extLst>
          </p:cNvPr>
          <p:cNvSpPr>
            <a:spLocks noGrp="1"/>
          </p:cNvSpPr>
          <p:nvPr>
            <p:ph type="title"/>
          </p:nvPr>
        </p:nvSpPr>
        <p:spPr>
          <a:xfrm>
            <a:off x="838200" y="933515"/>
            <a:ext cx="10515600" cy="872922"/>
          </a:xfrm>
        </p:spPr>
        <p:txBody>
          <a:bodyPr/>
          <a:lstStyle/>
          <a:p>
            <a:r>
              <a:rPr lang="en-US" dirty="0"/>
              <a:t>Overview of </a:t>
            </a:r>
            <a:r>
              <a:rPr lang="en-US" dirty="0" err="1"/>
              <a:t>Volpara</a:t>
            </a:r>
            <a:r>
              <a:rPr lang="en-US" dirty="0"/>
              <a:t> – ASX Listed AI SaaS Company</a:t>
            </a:r>
          </a:p>
        </p:txBody>
      </p:sp>
      <p:sp>
        <p:nvSpPr>
          <p:cNvPr id="4" name="Slide Number Placeholder 3">
            <a:extLst>
              <a:ext uri="{FF2B5EF4-FFF2-40B4-BE49-F238E27FC236}">
                <a16:creationId xmlns:a16="http://schemas.microsoft.com/office/drawing/2014/main" id="{90337492-E7B6-F7F3-4428-0521580EB29B}"/>
              </a:ext>
            </a:extLst>
          </p:cNvPr>
          <p:cNvSpPr>
            <a:spLocks noGrp="1"/>
          </p:cNvSpPr>
          <p:nvPr>
            <p:ph type="sldNum" sz="quarter" idx="12"/>
          </p:nvPr>
        </p:nvSpPr>
        <p:spPr/>
        <p:txBody>
          <a:bodyPr/>
          <a:lstStyle/>
          <a:p>
            <a:fld id="{01C8A867-4655-F943-9964-C52201E0263E}" type="slidenum">
              <a:rPr lang="en-US" smtClean="0"/>
              <a:t>11</a:t>
            </a:fld>
            <a:endParaRPr lang="en-US" dirty="0"/>
          </a:p>
        </p:txBody>
      </p:sp>
      <p:sp>
        <p:nvSpPr>
          <p:cNvPr id="8" name="Date Placeholder 2">
            <a:extLst>
              <a:ext uri="{FF2B5EF4-FFF2-40B4-BE49-F238E27FC236}">
                <a16:creationId xmlns:a16="http://schemas.microsoft.com/office/drawing/2014/main" id="{A5433123-9FE7-FBD5-B99B-784324D7EC43}"/>
              </a:ext>
            </a:extLst>
          </p:cNvPr>
          <p:cNvSpPr>
            <a:spLocks noGrp="1"/>
          </p:cNvSpPr>
          <p:nvPr>
            <p:ph type="dt" sz="half" idx="10"/>
          </p:nvPr>
        </p:nvSpPr>
        <p:spPr>
          <a:xfrm>
            <a:off x="838200" y="6356350"/>
            <a:ext cx="2743200" cy="365125"/>
          </a:xfrm>
        </p:spPr>
        <p:txBody>
          <a:bodyPr/>
          <a:lstStyle/>
          <a:p>
            <a:r>
              <a:rPr lang="en-AU" dirty="0"/>
              <a:t>Confidential </a:t>
            </a:r>
            <a:endParaRPr lang="en-US" dirty="0"/>
          </a:p>
        </p:txBody>
      </p:sp>
      <p:sp>
        <p:nvSpPr>
          <p:cNvPr id="5" name="Text Placeholder 4">
            <a:extLst>
              <a:ext uri="{FF2B5EF4-FFF2-40B4-BE49-F238E27FC236}">
                <a16:creationId xmlns:a16="http://schemas.microsoft.com/office/drawing/2014/main" id="{DD7F0A3C-5725-5A34-3077-AF45DC42DAAE}"/>
              </a:ext>
            </a:extLst>
          </p:cNvPr>
          <p:cNvSpPr>
            <a:spLocks noGrp="1"/>
          </p:cNvSpPr>
          <p:nvPr>
            <p:ph type="body" sz="half" idx="2"/>
          </p:nvPr>
        </p:nvSpPr>
        <p:spPr>
          <a:xfrm>
            <a:off x="839788" y="1581774"/>
            <a:ext cx="7002185" cy="4187824"/>
          </a:xfrm>
        </p:spPr>
        <p:txBody>
          <a:bodyPr/>
          <a:lstStyle/>
          <a:p>
            <a:pPr marL="285750" indent="-285750">
              <a:buFont typeface="Arial" panose="020B0604020202020204" pitchFamily="34" charset="0"/>
              <a:buChar char="•"/>
            </a:pPr>
            <a:r>
              <a:rPr lang="en-US" dirty="0"/>
              <a:t>D23 client mandated by </a:t>
            </a:r>
            <a:r>
              <a:rPr lang="en-US" dirty="0" err="1"/>
              <a:t>Volpara</a:t>
            </a:r>
            <a:r>
              <a:rPr lang="en-US" dirty="0"/>
              <a:t> Board in May 2023</a:t>
            </a:r>
          </a:p>
          <a:p>
            <a:pPr marL="285750" indent="-285750">
              <a:buFont typeface="Arial" panose="020B0604020202020204" pitchFamily="34" charset="0"/>
              <a:buChar char="•"/>
            </a:pPr>
            <a:r>
              <a:rPr lang="en-US" dirty="0"/>
              <a:t>SaaS company using AI for Breast Cancer Detection / Prevention </a:t>
            </a:r>
          </a:p>
          <a:p>
            <a:pPr marL="285750" indent="-285750">
              <a:buFont typeface="Arial" panose="020B0604020202020204" pitchFamily="34" charset="0"/>
              <a:buChar char="•"/>
            </a:pPr>
            <a:r>
              <a:rPr lang="en-US" dirty="0"/>
              <a:t>HQ in NZ, ASX listed, 95% USA Revenue</a:t>
            </a:r>
          </a:p>
          <a:p>
            <a:pPr marL="285750" indent="-285750">
              <a:buFont typeface="Arial" panose="020B0604020202020204" pitchFamily="34" charset="0"/>
              <a:buChar char="•"/>
            </a:pPr>
            <a:r>
              <a:rPr lang="en-US" dirty="0"/>
              <a:t>20% Revenue Growth, declining to 17%, EBITDA breakeven</a:t>
            </a:r>
          </a:p>
          <a:p>
            <a:pPr marL="285750" indent="-285750">
              <a:buFont typeface="Arial" panose="020B0604020202020204" pitchFamily="34" charset="0"/>
              <a:buChar char="•"/>
            </a:pPr>
            <a:r>
              <a:rPr lang="en-US" dirty="0"/>
              <a:t>Competitors include Mach7, </a:t>
            </a:r>
            <a:r>
              <a:rPr lang="en-US" dirty="0" err="1"/>
              <a:t>iCAD</a:t>
            </a:r>
            <a:r>
              <a:rPr lang="en-US" dirty="0"/>
              <a:t>, Hologic, </a:t>
            </a:r>
            <a:r>
              <a:rPr lang="en-US" dirty="0" err="1"/>
              <a:t>Screenpoint</a:t>
            </a:r>
            <a:r>
              <a:rPr lang="en-US" dirty="0"/>
              <a:t>, </a:t>
            </a:r>
            <a:r>
              <a:rPr lang="en-US" dirty="0" err="1"/>
              <a:t>Radnet</a:t>
            </a:r>
            <a:r>
              <a:rPr lang="en-US" dirty="0"/>
              <a:t>, </a:t>
            </a:r>
            <a:r>
              <a:rPr lang="en-US" dirty="0" err="1"/>
              <a:t>Lunit</a:t>
            </a:r>
            <a:endParaRPr lang="en-US" dirty="0"/>
          </a:p>
          <a:p>
            <a:pPr marL="285750" indent="-285750">
              <a:buFont typeface="Arial" panose="020B0604020202020204" pitchFamily="34" charset="0"/>
              <a:buChar char="•"/>
            </a:pPr>
            <a:r>
              <a:rPr lang="en-US" dirty="0"/>
              <a:t>Pure software company - no hardware / equipment </a:t>
            </a:r>
          </a:p>
        </p:txBody>
      </p:sp>
      <p:pic>
        <p:nvPicPr>
          <p:cNvPr id="7" name="Picture 6">
            <a:extLst>
              <a:ext uri="{FF2B5EF4-FFF2-40B4-BE49-F238E27FC236}">
                <a16:creationId xmlns:a16="http://schemas.microsoft.com/office/drawing/2014/main" id="{BCB33F8C-148D-7097-6502-767E11B711FE}"/>
              </a:ext>
            </a:extLst>
          </p:cNvPr>
          <p:cNvPicPr>
            <a:picLocks noChangeAspect="1"/>
          </p:cNvPicPr>
          <p:nvPr/>
        </p:nvPicPr>
        <p:blipFill>
          <a:blip r:embed="rId2"/>
          <a:stretch>
            <a:fillRect/>
          </a:stretch>
        </p:blipFill>
        <p:spPr>
          <a:xfrm>
            <a:off x="7219156" y="1681165"/>
            <a:ext cx="3416300" cy="2222500"/>
          </a:xfrm>
          <a:prstGeom prst="rect">
            <a:avLst/>
          </a:prstGeom>
        </p:spPr>
      </p:pic>
      <p:pic>
        <p:nvPicPr>
          <p:cNvPr id="9" name="Picture 8">
            <a:extLst>
              <a:ext uri="{FF2B5EF4-FFF2-40B4-BE49-F238E27FC236}">
                <a16:creationId xmlns:a16="http://schemas.microsoft.com/office/drawing/2014/main" id="{670651C3-4C1D-332E-E7DF-F8ADAB22B104}"/>
              </a:ext>
            </a:extLst>
          </p:cNvPr>
          <p:cNvPicPr>
            <a:picLocks noChangeAspect="1"/>
          </p:cNvPicPr>
          <p:nvPr/>
        </p:nvPicPr>
        <p:blipFill>
          <a:blip r:embed="rId3"/>
          <a:stretch>
            <a:fillRect/>
          </a:stretch>
        </p:blipFill>
        <p:spPr>
          <a:xfrm>
            <a:off x="6502401" y="4025348"/>
            <a:ext cx="4849810" cy="2331002"/>
          </a:xfrm>
          <a:prstGeom prst="rect">
            <a:avLst/>
          </a:prstGeom>
        </p:spPr>
      </p:pic>
      <p:pic>
        <p:nvPicPr>
          <p:cNvPr id="11" name="Picture 10">
            <a:extLst>
              <a:ext uri="{FF2B5EF4-FFF2-40B4-BE49-F238E27FC236}">
                <a16:creationId xmlns:a16="http://schemas.microsoft.com/office/drawing/2014/main" id="{526868F3-4F05-D711-571E-3B644144F2DC}"/>
              </a:ext>
            </a:extLst>
          </p:cNvPr>
          <p:cNvPicPr>
            <a:picLocks noChangeAspect="1"/>
          </p:cNvPicPr>
          <p:nvPr/>
        </p:nvPicPr>
        <p:blipFill>
          <a:blip r:embed="rId4"/>
          <a:stretch>
            <a:fillRect/>
          </a:stretch>
        </p:blipFill>
        <p:spPr>
          <a:xfrm>
            <a:off x="838200" y="3429000"/>
            <a:ext cx="5403574" cy="2927350"/>
          </a:xfrm>
          <a:prstGeom prst="rect">
            <a:avLst/>
          </a:prstGeom>
        </p:spPr>
      </p:pic>
      <p:pic>
        <p:nvPicPr>
          <p:cNvPr id="6" name="Picture 5" descr="A purple numbers and a black background&#10;&#10;Description automatically generated">
            <a:extLst>
              <a:ext uri="{FF2B5EF4-FFF2-40B4-BE49-F238E27FC236}">
                <a16:creationId xmlns:a16="http://schemas.microsoft.com/office/drawing/2014/main" id="{6C4FC6E0-3A34-8BB6-FA32-F3C683C7B800}"/>
              </a:ext>
            </a:extLst>
          </p:cNvPr>
          <p:cNvPicPr>
            <a:picLocks noChangeAspect="1"/>
          </p:cNvPicPr>
          <p:nvPr/>
        </p:nvPicPr>
        <p:blipFill>
          <a:blip r:embed="rId5"/>
          <a:stretch>
            <a:fillRect/>
          </a:stretch>
        </p:blipFill>
        <p:spPr>
          <a:xfrm>
            <a:off x="9724012" y="194277"/>
            <a:ext cx="1506366" cy="1133361"/>
          </a:xfrm>
          <a:prstGeom prst="rect">
            <a:avLst/>
          </a:prstGeom>
        </p:spPr>
      </p:pic>
    </p:spTree>
    <p:extLst>
      <p:ext uri="{BB962C8B-B14F-4D97-AF65-F5344CB8AC3E}">
        <p14:creationId xmlns:p14="http://schemas.microsoft.com/office/powerpoint/2010/main" val="210814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903F59B9-A45D-3A69-4B89-B7A561F27586}"/>
              </a:ext>
            </a:extLst>
          </p:cNvPr>
          <p:cNvSpPr>
            <a:spLocks noGrp="1"/>
          </p:cNvSpPr>
          <p:nvPr>
            <p:ph type="title"/>
          </p:nvPr>
        </p:nvSpPr>
        <p:spPr>
          <a:xfrm>
            <a:off x="838200" y="933515"/>
            <a:ext cx="10515600" cy="872922"/>
          </a:xfrm>
        </p:spPr>
        <p:txBody>
          <a:bodyPr/>
          <a:lstStyle/>
          <a:p>
            <a:r>
              <a:rPr lang="en-US" dirty="0" err="1"/>
              <a:t>Volpara</a:t>
            </a:r>
            <a:r>
              <a:rPr lang="en-US" dirty="0"/>
              <a:t> / </a:t>
            </a:r>
            <a:r>
              <a:rPr lang="en-US" dirty="0" err="1"/>
              <a:t>Lunit</a:t>
            </a:r>
            <a:r>
              <a:rPr lang="en-US" dirty="0"/>
              <a:t> – M&amp;A Transaction Metrics</a:t>
            </a:r>
          </a:p>
        </p:txBody>
      </p:sp>
      <p:sp>
        <p:nvSpPr>
          <p:cNvPr id="4" name="Slide Number Placeholder 3">
            <a:extLst>
              <a:ext uri="{FF2B5EF4-FFF2-40B4-BE49-F238E27FC236}">
                <a16:creationId xmlns:a16="http://schemas.microsoft.com/office/drawing/2014/main" id="{90337492-E7B6-F7F3-4428-0521580EB29B}"/>
              </a:ext>
            </a:extLst>
          </p:cNvPr>
          <p:cNvSpPr>
            <a:spLocks noGrp="1"/>
          </p:cNvSpPr>
          <p:nvPr>
            <p:ph type="sldNum" sz="quarter" idx="12"/>
          </p:nvPr>
        </p:nvSpPr>
        <p:spPr/>
        <p:txBody>
          <a:bodyPr/>
          <a:lstStyle/>
          <a:p>
            <a:fld id="{01C8A867-4655-F943-9964-C52201E0263E}" type="slidenum">
              <a:rPr lang="en-US" smtClean="0"/>
              <a:t>12</a:t>
            </a:fld>
            <a:endParaRPr lang="en-US" dirty="0"/>
          </a:p>
        </p:txBody>
      </p:sp>
      <p:sp>
        <p:nvSpPr>
          <p:cNvPr id="8" name="Date Placeholder 2">
            <a:extLst>
              <a:ext uri="{FF2B5EF4-FFF2-40B4-BE49-F238E27FC236}">
                <a16:creationId xmlns:a16="http://schemas.microsoft.com/office/drawing/2014/main" id="{A5433123-9FE7-FBD5-B99B-784324D7EC43}"/>
              </a:ext>
            </a:extLst>
          </p:cNvPr>
          <p:cNvSpPr>
            <a:spLocks noGrp="1"/>
          </p:cNvSpPr>
          <p:nvPr>
            <p:ph type="dt" sz="half" idx="10"/>
          </p:nvPr>
        </p:nvSpPr>
        <p:spPr>
          <a:xfrm>
            <a:off x="838200" y="6356350"/>
            <a:ext cx="2743200" cy="365125"/>
          </a:xfrm>
        </p:spPr>
        <p:txBody>
          <a:bodyPr/>
          <a:lstStyle/>
          <a:p>
            <a:r>
              <a:rPr lang="en-AU" dirty="0"/>
              <a:t>Confidential </a:t>
            </a:r>
            <a:endParaRPr lang="en-US" dirty="0"/>
          </a:p>
        </p:txBody>
      </p:sp>
      <p:sp>
        <p:nvSpPr>
          <p:cNvPr id="5" name="Text Placeholder 4">
            <a:extLst>
              <a:ext uri="{FF2B5EF4-FFF2-40B4-BE49-F238E27FC236}">
                <a16:creationId xmlns:a16="http://schemas.microsoft.com/office/drawing/2014/main" id="{DD7F0A3C-5725-5A34-3077-AF45DC42DAAE}"/>
              </a:ext>
            </a:extLst>
          </p:cNvPr>
          <p:cNvSpPr>
            <a:spLocks noGrp="1"/>
          </p:cNvSpPr>
          <p:nvPr>
            <p:ph type="body" sz="half" idx="2"/>
          </p:nvPr>
        </p:nvSpPr>
        <p:spPr>
          <a:xfrm>
            <a:off x="839788" y="1681165"/>
            <a:ext cx="6425716" cy="4187824"/>
          </a:xfrm>
        </p:spPr>
        <p:txBody>
          <a:bodyPr/>
          <a:lstStyle/>
          <a:p>
            <a:pPr marL="285750" indent="-285750">
              <a:buFont typeface="Arial" panose="020B0604020202020204" pitchFamily="34" charset="0"/>
              <a:buChar char="•"/>
            </a:pPr>
            <a:r>
              <a:rPr lang="en-US" dirty="0"/>
              <a:t>Large takeover premium – 33% higher than 5 year ASX takeover average </a:t>
            </a:r>
          </a:p>
          <a:p>
            <a:pPr marL="285750" indent="-285750">
              <a:buFont typeface="Arial" panose="020B0604020202020204" pitchFamily="34" charset="0"/>
              <a:buChar char="•"/>
            </a:pPr>
            <a:r>
              <a:rPr lang="en-US" dirty="0"/>
              <a:t>Attractive Revenue Multiple for breakeven company, with no history of profitability and with declining revenue growth</a:t>
            </a:r>
          </a:p>
          <a:p>
            <a:pPr marL="285750" indent="-285750">
              <a:buFont typeface="Arial" panose="020B0604020202020204" pitchFamily="34" charset="0"/>
              <a:buChar char="•"/>
            </a:pPr>
            <a:r>
              <a:rPr lang="en-US" dirty="0"/>
              <a:t>2 Public companies in complex cross-border deal</a:t>
            </a:r>
          </a:p>
          <a:p>
            <a:pPr marL="285750" indent="-285750">
              <a:buFont typeface="Arial" panose="020B0604020202020204" pitchFamily="34" charset="0"/>
              <a:buChar char="•"/>
            </a:pPr>
            <a:r>
              <a:rPr lang="en-US" dirty="0"/>
              <a:t>Signed Voting Agreements with 3 largest shareholders representing 29% of voting stock, reducing risk of shareholder vote </a:t>
            </a: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43B6A569-FCB9-B6BE-9F55-F5939269F0CE}"/>
              </a:ext>
            </a:extLst>
          </p:cNvPr>
          <p:cNvPicPr>
            <a:picLocks noChangeAspect="1"/>
          </p:cNvPicPr>
          <p:nvPr/>
        </p:nvPicPr>
        <p:blipFill>
          <a:blip r:embed="rId2"/>
          <a:stretch>
            <a:fillRect/>
          </a:stretch>
        </p:blipFill>
        <p:spPr>
          <a:xfrm>
            <a:off x="1473888" y="3363627"/>
            <a:ext cx="5219425" cy="2835846"/>
          </a:xfrm>
          <a:prstGeom prst="rect">
            <a:avLst/>
          </a:prstGeom>
          <a:solidFill>
            <a:schemeClr val="bg1"/>
          </a:solidFill>
        </p:spPr>
      </p:pic>
      <p:pic>
        <p:nvPicPr>
          <p:cNvPr id="14" name="Picture 13">
            <a:extLst>
              <a:ext uri="{FF2B5EF4-FFF2-40B4-BE49-F238E27FC236}">
                <a16:creationId xmlns:a16="http://schemas.microsoft.com/office/drawing/2014/main" id="{C7E28660-2638-1D60-9126-A295A5B9D4DC}"/>
              </a:ext>
            </a:extLst>
          </p:cNvPr>
          <p:cNvPicPr>
            <a:picLocks noChangeAspect="1"/>
          </p:cNvPicPr>
          <p:nvPr/>
        </p:nvPicPr>
        <p:blipFill>
          <a:blip r:embed="rId3"/>
          <a:stretch>
            <a:fillRect/>
          </a:stretch>
        </p:blipFill>
        <p:spPr>
          <a:xfrm>
            <a:off x="7843906" y="3064014"/>
            <a:ext cx="2565400" cy="1028700"/>
          </a:xfrm>
          <a:prstGeom prst="rect">
            <a:avLst/>
          </a:prstGeom>
        </p:spPr>
      </p:pic>
      <p:pic>
        <p:nvPicPr>
          <p:cNvPr id="15" name="Picture 14">
            <a:extLst>
              <a:ext uri="{FF2B5EF4-FFF2-40B4-BE49-F238E27FC236}">
                <a16:creationId xmlns:a16="http://schemas.microsoft.com/office/drawing/2014/main" id="{3839069D-EDBE-E716-CEC1-0E8C79392A13}"/>
              </a:ext>
            </a:extLst>
          </p:cNvPr>
          <p:cNvPicPr>
            <a:picLocks noChangeAspect="1"/>
          </p:cNvPicPr>
          <p:nvPr/>
        </p:nvPicPr>
        <p:blipFill>
          <a:blip r:embed="rId4"/>
          <a:stretch>
            <a:fillRect/>
          </a:stretch>
        </p:blipFill>
        <p:spPr>
          <a:xfrm>
            <a:off x="7804978" y="4362450"/>
            <a:ext cx="2565400" cy="419100"/>
          </a:xfrm>
          <a:prstGeom prst="rect">
            <a:avLst/>
          </a:prstGeom>
        </p:spPr>
      </p:pic>
      <p:pic>
        <p:nvPicPr>
          <p:cNvPr id="16" name="Picture 15">
            <a:extLst>
              <a:ext uri="{FF2B5EF4-FFF2-40B4-BE49-F238E27FC236}">
                <a16:creationId xmlns:a16="http://schemas.microsoft.com/office/drawing/2014/main" id="{A6B6C799-809A-8863-D814-586102B8585B}"/>
              </a:ext>
            </a:extLst>
          </p:cNvPr>
          <p:cNvPicPr>
            <a:picLocks noChangeAspect="1"/>
          </p:cNvPicPr>
          <p:nvPr/>
        </p:nvPicPr>
        <p:blipFill>
          <a:blip r:embed="rId5"/>
          <a:stretch>
            <a:fillRect/>
          </a:stretch>
        </p:blipFill>
        <p:spPr>
          <a:xfrm>
            <a:off x="7804978" y="1754259"/>
            <a:ext cx="2604328" cy="1158806"/>
          </a:xfrm>
          <a:prstGeom prst="rect">
            <a:avLst/>
          </a:prstGeom>
        </p:spPr>
      </p:pic>
      <p:sp>
        <p:nvSpPr>
          <p:cNvPr id="17" name="Rounded Rectangle 16">
            <a:extLst>
              <a:ext uri="{FF2B5EF4-FFF2-40B4-BE49-F238E27FC236}">
                <a16:creationId xmlns:a16="http://schemas.microsoft.com/office/drawing/2014/main" id="{87C9570F-500B-3FA2-EF75-00C70AC396C8}"/>
              </a:ext>
            </a:extLst>
          </p:cNvPr>
          <p:cNvSpPr/>
          <p:nvPr/>
        </p:nvSpPr>
        <p:spPr>
          <a:xfrm>
            <a:off x="9968248" y="3064014"/>
            <a:ext cx="540913" cy="1855716"/>
          </a:xfrm>
          <a:prstGeom prst="round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urple numbers and a black background&#10;&#10;Description automatically generated">
            <a:extLst>
              <a:ext uri="{FF2B5EF4-FFF2-40B4-BE49-F238E27FC236}">
                <a16:creationId xmlns:a16="http://schemas.microsoft.com/office/drawing/2014/main" id="{7462AA69-D73D-C6CD-E4FF-C161AFCA9499}"/>
              </a:ext>
            </a:extLst>
          </p:cNvPr>
          <p:cNvPicPr>
            <a:picLocks noChangeAspect="1"/>
          </p:cNvPicPr>
          <p:nvPr/>
        </p:nvPicPr>
        <p:blipFill>
          <a:blip r:embed="rId6"/>
          <a:stretch>
            <a:fillRect/>
          </a:stretch>
        </p:blipFill>
        <p:spPr>
          <a:xfrm>
            <a:off x="9724012" y="194277"/>
            <a:ext cx="1506366" cy="1133361"/>
          </a:xfrm>
          <a:prstGeom prst="rect">
            <a:avLst/>
          </a:prstGeom>
        </p:spPr>
      </p:pic>
      <p:sp>
        <p:nvSpPr>
          <p:cNvPr id="3" name="Rounded Rectangle 2">
            <a:extLst>
              <a:ext uri="{FF2B5EF4-FFF2-40B4-BE49-F238E27FC236}">
                <a16:creationId xmlns:a16="http://schemas.microsoft.com/office/drawing/2014/main" id="{5C12E9E3-2A4F-AF9E-40EC-D6142213DE7D}"/>
              </a:ext>
            </a:extLst>
          </p:cNvPr>
          <p:cNvSpPr/>
          <p:nvPr/>
        </p:nvSpPr>
        <p:spPr>
          <a:xfrm rot="16200000">
            <a:off x="3966029" y="1048924"/>
            <a:ext cx="421751" cy="5968418"/>
          </a:xfrm>
          <a:prstGeom prst="round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9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13</a:t>
            </a:fld>
            <a:endParaRPr lang="en-US"/>
          </a:p>
        </p:txBody>
      </p:sp>
      <p:grpSp>
        <p:nvGrpSpPr>
          <p:cNvPr id="26" name="Group 25">
            <a:extLst>
              <a:ext uri="{FF2B5EF4-FFF2-40B4-BE49-F238E27FC236}">
                <a16:creationId xmlns:a16="http://schemas.microsoft.com/office/drawing/2014/main" id="{4A772CA8-663D-D89F-079A-A93020BF17B0}"/>
              </a:ext>
            </a:extLst>
          </p:cNvPr>
          <p:cNvGrpSpPr/>
          <p:nvPr/>
        </p:nvGrpSpPr>
        <p:grpSpPr>
          <a:xfrm>
            <a:off x="767522" y="1441785"/>
            <a:ext cx="10515600" cy="870413"/>
            <a:chOff x="558801" y="2342687"/>
            <a:chExt cx="10515600" cy="870413"/>
          </a:xfrm>
        </p:grpSpPr>
        <p:sp>
          <p:nvSpPr>
            <p:cNvPr id="13" name="Content Placeholder 1">
              <a:extLst>
                <a:ext uri="{FF2B5EF4-FFF2-40B4-BE49-F238E27FC236}">
                  <a16:creationId xmlns:a16="http://schemas.microsoft.com/office/drawing/2014/main" id="{3ABEB4CB-2694-3D7F-1523-2054BAD25D94}"/>
                </a:ext>
              </a:extLst>
            </p:cNvPr>
            <p:cNvSpPr txBox="1">
              <a:spLocks/>
            </p:cNvSpPr>
            <p:nvPr/>
          </p:nvSpPr>
          <p:spPr>
            <a:xfrm>
              <a:off x="2211572" y="2342687"/>
              <a:ext cx="8862829" cy="870413"/>
            </a:xfrm>
            <a:prstGeom prst="rect">
              <a:avLst/>
            </a:prstGeom>
          </p:spPr>
          <p:txBody>
            <a:bodyPr vert="horz" wrap="square" lIns="91440" tIns="45720" rIns="91440" bIns="45720" rtlCol="0">
              <a:noAutofit/>
            </a:bodyPr>
            <a:lstStyle>
              <a:lvl1pPr marL="228600" indent="-228600">
                <a:lnSpc>
                  <a:spcPct val="120000"/>
                </a:lnSpc>
                <a:spcBef>
                  <a:spcPts val="600"/>
                </a:spcBef>
                <a:buFont typeface="Arial" panose="020B0604020202020204" pitchFamily="34" charset="0"/>
                <a:buChar char="•"/>
                <a:defRPr sz="1400">
                  <a:latin typeface="DM Sans" pitchFamily="2" charset="77"/>
                </a:defRPr>
              </a:lvl1pPr>
              <a:lvl2pPr marL="685800" indent="-228600">
                <a:lnSpc>
                  <a:spcPct val="100000"/>
                </a:lnSpc>
                <a:spcBef>
                  <a:spcPts val="600"/>
                </a:spcBef>
                <a:buFont typeface="Arial" panose="020B0604020202020204" pitchFamily="34" charset="0"/>
                <a:buChar char="•"/>
                <a:defRPr>
                  <a:latin typeface="DM Sans" pitchFamily="2" charset="77"/>
                </a:defRPr>
              </a:lvl2pPr>
              <a:lvl3pPr marL="1143000" indent="-192600">
                <a:lnSpc>
                  <a:spcPct val="100000"/>
                </a:lnSpc>
                <a:spcBef>
                  <a:spcPts val="600"/>
                </a:spcBef>
                <a:buFont typeface="Arial" panose="020B0604020202020204" pitchFamily="34" charset="0"/>
                <a:buChar char="•"/>
                <a:defRPr sz="1600">
                  <a:latin typeface="DM Sans" pitchFamily="2" charset="77"/>
                </a:defRPr>
              </a:lvl3pPr>
              <a:lvl4pPr marL="1600200" indent="-156600">
                <a:lnSpc>
                  <a:spcPct val="100000"/>
                </a:lnSpc>
                <a:spcBef>
                  <a:spcPts val="600"/>
                </a:spcBef>
                <a:buFont typeface="Arial" panose="020B0604020202020204" pitchFamily="34" charset="0"/>
                <a:buChar char="•"/>
                <a:defRPr sz="1400">
                  <a:latin typeface="DM Sans" pitchFamily="2" charset="77"/>
                </a:defRPr>
              </a:lvl4pPr>
              <a:lvl5pPr marL="2057400" indent="-156600">
                <a:lnSpc>
                  <a:spcPct val="100000"/>
                </a:lnSpc>
                <a:spcBef>
                  <a:spcPts val="600"/>
                </a:spcBef>
                <a:buFont typeface="Arial" panose="020B0604020202020204" pitchFamily="34" charset="0"/>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100" dirty="0"/>
                <a:t>Ran process with seven tier 1 global software Investors – “the board has not authorised a company sale…..” </a:t>
              </a:r>
              <a:endParaRPr lang="en-US" sz="1100" dirty="0"/>
            </a:p>
          </p:txBody>
        </p:sp>
        <p:sp>
          <p:nvSpPr>
            <p:cNvPr id="15" name="Arrow: Pentagon 14">
              <a:extLst>
                <a:ext uri="{FF2B5EF4-FFF2-40B4-BE49-F238E27FC236}">
                  <a16:creationId xmlns:a16="http://schemas.microsoft.com/office/drawing/2014/main" id="{B034499F-BDBC-6ED5-024E-3D6437434084}"/>
                </a:ext>
              </a:extLst>
            </p:cNvPr>
            <p:cNvSpPr/>
            <p:nvPr/>
          </p:nvSpPr>
          <p:spPr>
            <a:xfrm>
              <a:off x="558801" y="2345471"/>
              <a:ext cx="1576388" cy="853155"/>
            </a:xfrm>
            <a:prstGeom prst="homePlate">
              <a:avLst>
                <a:gd name="adj" fmla="val 0"/>
              </a:avLst>
            </a:prstGeom>
            <a:solidFill>
              <a:srgbClr val="2A103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Global ‘Market Test’</a:t>
              </a:r>
              <a:endParaRPr lang="en-IN" sz="1200" dirty="0"/>
            </a:p>
          </p:txBody>
        </p:sp>
      </p:grpSp>
      <p:grpSp>
        <p:nvGrpSpPr>
          <p:cNvPr id="25" name="Group 24">
            <a:extLst>
              <a:ext uri="{FF2B5EF4-FFF2-40B4-BE49-F238E27FC236}">
                <a16:creationId xmlns:a16="http://schemas.microsoft.com/office/drawing/2014/main" id="{776AF769-A4FA-6CC7-BF2C-023AAD6B2838}"/>
              </a:ext>
            </a:extLst>
          </p:cNvPr>
          <p:cNvGrpSpPr/>
          <p:nvPr/>
        </p:nvGrpSpPr>
        <p:grpSpPr>
          <a:xfrm>
            <a:off x="767522" y="2524517"/>
            <a:ext cx="11117262" cy="870413"/>
            <a:chOff x="558801" y="3420435"/>
            <a:chExt cx="11117262" cy="1034608"/>
          </a:xfrm>
        </p:grpSpPr>
        <p:sp>
          <p:nvSpPr>
            <p:cNvPr id="16" name="Content Placeholder 1">
              <a:extLst>
                <a:ext uri="{FF2B5EF4-FFF2-40B4-BE49-F238E27FC236}">
                  <a16:creationId xmlns:a16="http://schemas.microsoft.com/office/drawing/2014/main" id="{2B9EA776-B2E9-7234-A2E0-0FE7FEDD60AD}"/>
                </a:ext>
              </a:extLst>
            </p:cNvPr>
            <p:cNvSpPr txBox="1">
              <a:spLocks/>
            </p:cNvSpPr>
            <p:nvPr/>
          </p:nvSpPr>
          <p:spPr>
            <a:xfrm>
              <a:off x="2211572" y="3420435"/>
              <a:ext cx="9464491" cy="1034608"/>
            </a:xfrm>
            <a:prstGeom prst="rect">
              <a:avLst/>
            </a:prstGeom>
          </p:spPr>
          <p:txBody>
            <a:bodyPr vert="horz" wrap="square" lIns="91440" tIns="45720" rIns="91440" bIns="45720" rtlCol="0">
              <a:noAutofit/>
            </a:bodyPr>
            <a:lstStyle>
              <a:defPPr>
                <a:defRPr lang="en-US"/>
              </a:defPPr>
              <a:lvl1pPr marL="228600" indent="-228600">
                <a:lnSpc>
                  <a:spcPct val="120000"/>
                </a:lnSpc>
                <a:spcBef>
                  <a:spcPts val="600"/>
                </a:spcBef>
                <a:buFont typeface="Arial" panose="020B0604020202020204" pitchFamily="34" charset="0"/>
                <a:buChar char="•"/>
                <a:defRPr sz="1200">
                  <a:latin typeface="DM Sans" pitchFamily="2" charset="77"/>
                </a:defRPr>
              </a:lvl1pPr>
              <a:lvl2pPr marL="685800" indent="-228600">
                <a:lnSpc>
                  <a:spcPct val="100000"/>
                </a:lnSpc>
                <a:spcBef>
                  <a:spcPts val="600"/>
                </a:spcBef>
                <a:buFont typeface="Arial" panose="020B0604020202020204" pitchFamily="34" charset="0"/>
                <a:buChar char="•"/>
                <a:defRPr>
                  <a:latin typeface="DM Sans" pitchFamily="2" charset="77"/>
                </a:defRPr>
              </a:lvl2pPr>
              <a:lvl3pPr marL="1143000" indent="-192600">
                <a:lnSpc>
                  <a:spcPct val="100000"/>
                </a:lnSpc>
                <a:spcBef>
                  <a:spcPts val="600"/>
                </a:spcBef>
                <a:buFont typeface="Arial" panose="020B0604020202020204" pitchFamily="34" charset="0"/>
                <a:buChar char="•"/>
                <a:defRPr sz="1600">
                  <a:latin typeface="DM Sans" pitchFamily="2" charset="77"/>
                </a:defRPr>
              </a:lvl3pPr>
              <a:lvl4pPr marL="1600200" indent="-156600">
                <a:lnSpc>
                  <a:spcPct val="100000"/>
                </a:lnSpc>
                <a:spcBef>
                  <a:spcPts val="600"/>
                </a:spcBef>
                <a:buFont typeface="Arial" panose="020B0604020202020204" pitchFamily="34" charset="0"/>
                <a:buChar char="•"/>
                <a:defRPr sz="1400">
                  <a:latin typeface="DM Sans" pitchFamily="2" charset="77"/>
                </a:defRPr>
              </a:lvl4pPr>
              <a:lvl5pPr marL="2057400" indent="-156600">
                <a:lnSpc>
                  <a:spcPct val="100000"/>
                </a:lnSpc>
                <a:spcBef>
                  <a:spcPts val="600"/>
                </a:spcBef>
                <a:buFont typeface="Arial" panose="020B0604020202020204" pitchFamily="34" charset="0"/>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100" dirty="0"/>
                <a:t>In-person management meetings in New York, San Fran, Palo Alto and London </a:t>
              </a:r>
            </a:p>
            <a:p>
              <a:r>
                <a:rPr lang="en-GB" sz="1100" dirty="0"/>
                <a:t>3 month process – “no timeline, as this is not a sale process, so no deadlines”</a:t>
              </a:r>
            </a:p>
            <a:p>
              <a:r>
                <a:rPr lang="en-GB" sz="1100" dirty="0"/>
                <a:t>Generated multiple indicative offers – did not initially go to strategics / competitors</a:t>
              </a:r>
            </a:p>
          </p:txBody>
        </p:sp>
        <p:sp>
          <p:nvSpPr>
            <p:cNvPr id="17" name="Arrow: Pentagon 16">
              <a:extLst>
                <a:ext uri="{FF2B5EF4-FFF2-40B4-BE49-F238E27FC236}">
                  <a16:creationId xmlns:a16="http://schemas.microsoft.com/office/drawing/2014/main" id="{CF78A463-563E-91E6-0439-73D9F27E9A3D}"/>
                </a:ext>
              </a:extLst>
            </p:cNvPr>
            <p:cNvSpPr/>
            <p:nvPr/>
          </p:nvSpPr>
          <p:spPr>
            <a:xfrm>
              <a:off x="558801" y="3429000"/>
              <a:ext cx="1576388" cy="1026043"/>
            </a:xfrm>
            <a:prstGeom prst="homePlate">
              <a:avLst>
                <a:gd name="adj" fmla="val 0"/>
              </a:avLst>
            </a:prstGeom>
            <a:solidFill>
              <a:srgbClr val="2A103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Multiple Sponsor NBIOs</a:t>
              </a:r>
              <a:endParaRPr lang="en-IN" sz="1200" dirty="0"/>
            </a:p>
          </p:txBody>
        </p:sp>
      </p:grpSp>
      <p:grpSp>
        <p:nvGrpSpPr>
          <p:cNvPr id="23" name="Group 22">
            <a:extLst>
              <a:ext uri="{FF2B5EF4-FFF2-40B4-BE49-F238E27FC236}">
                <a16:creationId xmlns:a16="http://schemas.microsoft.com/office/drawing/2014/main" id="{D3F782F8-AB3A-CEF6-6DD9-9DF279AE4F36}"/>
              </a:ext>
            </a:extLst>
          </p:cNvPr>
          <p:cNvGrpSpPr/>
          <p:nvPr/>
        </p:nvGrpSpPr>
        <p:grpSpPr>
          <a:xfrm>
            <a:off x="767522" y="4696763"/>
            <a:ext cx="11117262" cy="929552"/>
            <a:chOff x="558801" y="5307736"/>
            <a:chExt cx="11117262" cy="929552"/>
          </a:xfrm>
        </p:grpSpPr>
        <p:sp>
          <p:nvSpPr>
            <p:cNvPr id="21" name="Content Placeholder 1">
              <a:extLst>
                <a:ext uri="{FF2B5EF4-FFF2-40B4-BE49-F238E27FC236}">
                  <a16:creationId xmlns:a16="http://schemas.microsoft.com/office/drawing/2014/main" id="{CB99947A-88AE-38D5-E80B-6F4A7841294B}"/>
                </a:ext>
              </a:extLst>
            </p:cNvPr>
            <p:cNvSpPr txBox="1">
              <a:spLocks/>
            </p:cNvSpPr>
            <p:nvPr/>
          </p:nvSpPr>
          <p:spPr>
            <a:xfrm>
              <a:off x="2211572" y="5307736"/>
              <a:ext cx="9464491" cy="929552"/>
            </a:xfrm>
            <a:prstGeom prst="rect">
              <a:avLst/>
            </a:prstGeom>
          </p:spPr>
          <p:txBody>
            <a:bodyPr vert="horz" wrap="square" lIns="91440" tIns="45720" rIns="91440" bIns="45720" rtlCol="0" anchor="ctr">
              <a:noAutofit/>
            </a:bodyPr>
            <a:lstStyle>
              <a:defPPr>
                <a:defRPr lang="en-US"/>
              </a:defPPr>
              <a:lvl1pPr marL="228600" indent="-228600">
                <a:lnSpc>
                  <a:spcPct val="120000"/>
                </a:lnSpc>
                <a:spcBef>
                  <a:spcPts val="600"/>
                </a:spcBef>
                <a:buFont typeface="Arial" panose="020B0604020202020204" pitchFamily="34" charset="0"/>
                <a:buChar char="•"/>
                <a:defRPr sz="1200">
                  <a:latin typeface="DM Sans" pitchFamily="2" charset="77"/>
                </a:defRPr>
              </a:lvl1pPr>
              <a:lvl2pPr marL="685800" indent="-228600">
                <a:lnSpc>
                  <a:spcPct val="100000"/>
                </a:lnSpc>
                <a:spcBef>
                  <a:spcPts val="600"/>
                </a:spcBef>
                <a:buFont typeface="Arial" panose="020B0604020202020204" pitchFamily="34" charset="0"/>
                <a:buChar char="•"/>
                <a:defRPr>
                  <a:latin typeface="DM Sans" pitchFamily="2" charset="77"/>
                </a:defRPr>
              </a:lvl2pPr>
              <a:lvl3pPr marL="1143000" indent="-192600">
                <a:lnSpc>
                  <a:spcPct val="100000"/>
                </a:lnSpc>
                <a:spcBef>
                  <a:spcPts val="600"/>
                </a:spcBef>
                <a:buFont typeface="Arial" panose="020B0604020202020204" pitchFamily="34" charset="0"/>
                <a:buChar char="•"/>
                <a:defRPr sz="1600">
                  <a:latin typeface="DM Sans" pitchFamily="2" charset="77"/>
                </a:defRPr>
              </a:lvl3pPr>
              <a:lvl4pPr marL="1600200" indent="-156600">
                <a:lnSpc>
                  <a:spcPct val="100000"/>
                </a:lnSpc>
                <a:spcBef>
                  <a:spcPts val="600"/>
                </a:spcBef>
                <a:buFont typeface="Arial" panose="020B0604020202020204" pitchFamily="34" charset="0"/>
                <a:buChar char="•"/>
                <a:defRPr sz="1400">
                  <a:latin typeface="DM Sans" pitchFamily="2" charset="77"/>
                </a:defRPr>
              </a:lvl4pPr>
              <a:lvl5pPr marL="2057400" indent="-156600">
                <a:lnSpc>
                  <a:spcPct val="100000"/>
                </a:lnSpc>
                <a:spcBef>
                  <a:spcPts val="600"/>
                </a:spcBef>
                <a:buFont typeface="Arial" panose="020B0604020202020204" pitchFamily="34" charset="0"/>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100" dirty="0"/>
                <a:t>Negotiated away all conditionality and price adjustments 1) no financing condition, 2) no anti-trust condition, 3) no price adjustment due to cash / debt / dilutive securities / working capital </a:t>
              </a:r>
            </a:p>
            <a:p>
              <a:r>
                <a:rPr lang="en-GB" sz="1100" dirty="0"/>
                <a:t>Wall crossed 3 largest shareholders under NDA and secured voting agreements prior to announcement, representing 29% of shares – shareholder vote has high chance of success</a:t>
              </a:r>
              <a:endParaRPr lang="en-US" sz="1100" dirty="0"/>
            </a:p>
          </p:txBody>
        </p:sp>
        <p:sp>
          <p:nvSpPr>
            <p:cNvPr id="22" name="Arrow: Pentagon 21">
              <a:extLst>
                <a:ext uri="{FF2B5EF4-FFF2-40B4-BE49-F238E27FC236}">
                  <a16:creationId xmlns:a16="http://schemas.microsoft.com/office/drawing/2014/main" id="{066FF33D-0D15-40DB-A8CF-EBA90B66A862}"/>
                </a:ext>
              </a:extLst>
            </p:cNvPr>
            <p:cNvSpPr/>
            <p:nvPr/>
          </p:nvSpPr>
          <p:spPr>
            <a:xfrm>
              <a:off x="558801" y="5307736"/>
              <a:ext cx="1576388" cy="929552"/>
            </a:xfrm>
            <a:prstGeom prst="homePlate">
              <a:avLst>
                <a:gd name="adj" fmla="val 0"/>
              </a:avLst>
            </a:prstGeom>
            <a:solidFill>
              <a:srgbClr val="2A103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Wall Crossed 3 Largest Investors, Securing 27% of Vote</a:t>
              </a:r>
              <a:endParaRPr lang="en-IN" sz="1200" dirty="0"/>
            </a:p>
          </p:txBody>
        </p:sp>
      </p:grpSp>
      <p:sp>
        <p:nvSpPr>
          <p:cNvPr id="7" name="Title 22">
            <a:extLst>
              <a:ext uri="{FF2B5EF4-FFF2-40B4-BE49-F238E27FC236}">
                <a16:creationId xmlns:a16="http://schemas.microsoft.com/office/drawing/2014/main" id="{89E719AC-142D-729B-8EA8-1DEE5E1995F6}"/>
              </a:ext>
            </a:extLst>
          </p:cNvPr>
          <p:cNvSpPr>
            <a:spLocks noGrp="1"/>
          </p:cNvSpPr>
          <p:nvPr>
            <p:ph type="title"/>
          </p:nvPr>
        </p:nvSpPr>
        <p:spPr>
          <a:xfrm>
            <a:off x="601897" y="616469"/>
            <a:ext cx="10515600" cy="872922"/>
          </a:xfrm>
        </p:spPr>
        <p:txBody>
          <a:bodyPr/>
          <a:lstStyle/>
          <a:p>
            <a:r>
              <a:rPr lang="en-US" dirty="0" err="1"/>
              <a:t>Customised</a:t>
            </a:r>
            <a:r>
              <a:rPr lang="en-US" dirty="0"/>
              <a:t> Transaction Process Delivered Premium Valuation</a:t>
            </a:r>
          </a:p>
        </p:txBody>
      </p:sp>
      <p:sp>
        <p:nvSpPr>
          <p:cNvPr id="10" name="Freeform 9">
            <a:extLst>
              <a:ext uri="{FF2B5EF4-FFF2-40B4-BE49-F238E27FC236}">
                <a16:creationId xmlns:a16="http://schemas.microsoft.com/office/drawing/2014/main" id="{C47F8050-CE28-0EA7-F553-453FBE1820D3}"/>
              </a:ext>
            </a:extLst>
          </p:cNvPr>
          <p:cNvSpPr/>
          <p:nvPr/>
        </p:nvSpPr>
        <p:spPr>
          <a:xfrm>
            <a:off x="6480367" y="1761562"/>
            <a:ext cx="1182704" cy="461640"/>
          </a:xfrm>
          <a:custGeom>
            <a:avLst/>
            <a:gdLst/>
            <a:ahLst/>
            <a:cxnLst/>
            <a:rect l="l" t="t" r="r" b="b"/>
            <a:pathLst>
              <a:path w="1022307" h="348756">
                <a:moveTo>
                  <a:pt x="0" y="0"/>
                </a:moveTo>
                <a:lnTo>
                  <a:pt x="1022306" y="0"/>
                </a:lnTo>
                <a:lnTo>
                  <a:pt x="1022306" y="348755"/>
                </a:lnTo>
                <a:lnTo>
                  <a:pt x="0" y="348755"/>
                </a:lnTo>
                <a:lnTo>
                  <a:pt x="0" y="0"/>
                </a:lnTo>
                <a:close/>
              </a:path>
            </a:pathLst>
          </a:custGeom>
          <a:blipFill>
            <a:blip r:embed="rId2"/>
            <a:stretch>
              <a:fillRect/>
            </a:stretch>
          </a:blipFill>
        </p:spPr>
        <p:txBody>
          <a:bodyPr/>
          <a:lstStyle/>
          <a:p>
            <a:endParaRPr lang="en-US"/>
          </a:p>
        </p:txBody>
      </p:sp>
      <p:sp>
        <p:nvSpPr>
          <p:cNvPr id="14" name="Freeform 12">
            <a:extLst>
              <a:ext uri="{FF2B5EF4-FFF2-40B4-BE49-F238E27FC236}">
                <a16:creationId xmlns:a16="http://schemas.microsoft.com/office/drawing/2014/main" id="{24A5A6CF-BDC3-8775-CF65-290114B8D41C}"/>
              </a:ext>
            </a:extLst>
          </p:cNvPr>
          <p:cNvSpPr/>
          <p:nvPr/>
        </p:nvSpPr>
        <p:spPr>
          <a:xfrm>
            <a:off x="2587911" y="1761561"/>
            <a:ext cx="1011433" cy="461641"/>
          </a:xfrm>
          <a:custGeom>
            <a:avLst/>
            <a:gdLst/>
            <a:ahLst/>
            <a:cxnLst/>
            <a:rect l="l" t="t" r="r" b="b"/>
            <a:pathLst>
              <a:path w="1323471" h="615474">
                <a:moveTo>
                  <a:pt x="0" y="0"/>
                </a:moveTo>
                <a:lnTo>
                  <a:pt x="1323470" y="0"/>
                </a:lnTo>
                <a:lnTo>
                  <a:pt x="1323470" y="615474"/>
                </a:lnTo>
                <a:lnTo>
                  <a:pt x="0" y="615474"/>
                </a:lnTo>
                <a:lnTo>
                  <a:pt x="0" y="0"/>
                </a:lnTo>
                <a:close/>
              </a:path>
            </a:pathLst>
          </a:custGeom>
          <a:blipFill>
            <a:blip r:embed="rId3"/>
            <a:stretch>
              <a:fillRect/>
            </a:stretch>
          </a:blipFill>
        </p:spPr>
        <p:txBody>
          <a:bodyPr/>
          <a:lstStyle/>
          <a:p>
            <a:endParaRPr lang="en-US"/>
          </a:p>
        </p:txBody>
      </p:sp>
      <p:sp>
        <p:nvSpPr>
          <p:cNvPr id="18" name="Freeform 13">
            <a:extLst>
              <a:ext uri="{FF2B5EF4-FFF2-40B4-BE49-F238E27FC236}">
                <a16:creationId xmlns:a16="http://schemas.microsoft.com/office/drawing/2014/main" id="{CA65693B-AB2D-0E6C-F186-F87C8D10B090}"/>
              </a:ext>
            </a:extLst>
          </p:cNvPr>
          <p:cNvSpPr/>
          <p:nvPr/>
        </p:nvSpPr>
        <p:spPr>
          <a:xfrm>
            <a:off x="3766962" y="1742143"/>
            <a:ext cx="1011433" cy="518805"/>
          </a:xfrm>
          <a:custGeom>
            <a:avLst/>
            <a:gdLst/>
            <a:ahLst/>
            <a:cxnLst/>
            <a:rect l="l" t="t" r="r" b="b"/>
            <a:pathLst>
              <a:path w="1297451" h="675843">
                <a:moveTo>
                  <a:pt x="0" y="0"/>
                </a:moveTo>
                <a:lnTo>
                  <a:pt x="1297452" y="0"/>
                </a:lnTo>
                <a:lnTo>
                  <a:pt x="1297452" y="675842"/>
                </a:lnTo>
                <a:lnTo>
                  <a:pt x="0" y="675842"/>
                </a:lnTo>
                <a:lnTo>
                  <a:pt x="0" y="0"/>
                </a:lnTo>
                <a:close/>
              </a:path>
            </a:pathLst>
          </a:custGeom>
          <a:blipFill>
            <a:blip r:embed="rId4"/>
            <a:stretch>
              <a:fillRect/>
            </a:stretch>
          </a:blipFill>
        </p:spPr>
        <p:txBody>
          <a:bodyPr/>
          <a:lstStyle/>
          <a:p>
            <a:endParaRPr lang="en-US"/>
          </a:p>
        </p:txBody>
      </p:sp>
      <p:sp>
        <p:nvSpPr>
          <p:cNvPr id="27" name="Freeform 14">
            <a:extLst>
              <a:ext uri="{FF2B5EF4-FFF2-40B4-BE49-F238E27FC236}">
                <a16:creationId xmlns:a16="http://schemas.microsoft.com/office/drawing/2014/main" id="{87E459BF-8030-8F70-901E-A1AC9E10F385}"/>
              </a:ext>
            </a:extLst>
          </p:cNvPr>
          <p:cNvSpPr/>
          <p:nvPr/>
        </p:nvSpPr>
        <p:spPr>
          <a:xfrm>
            <a:off x="10715368" y="1724824"/>
            <a:ext cx="548981" cy="459246"/>
          </a:xfrm>
          <a:custGeom>
            <a:avLst/>
            <a:gdLst/>
            <a:ahLst/>
            <a:cxnLst/>
            <a:rect l="l" t="t" r="r" b="b"/>
            <a:pathLst>
              <a:path w="902632" h="902632">
                <a:moveTo>
                  <a:pt x="0" y="0"/>
                </a:moveTo>
                <a:lnTo>
                  <a:pt x="902631" y="0"/>
                </a:lnTo>
                <a:lnTo>
                  <a:pt x="902631" y="902631"/>
                </a:lnTo>
                <a:lnTo>
                  <a:pt x="0" y="902631"/>
                </a:lnTo>
                <a:lnTo>
                  <a:pt x="0" y="0"/>
                </a:lnTo>
                <a:close/>
              </a:path>
            </a:pathLst>
          </a:custGeom>
          <a:blipFill>
            <a:blip r:embed="rId5"/>
            <a:stretch>
              <a:fillRect/>
            </a:stretch>
          </a:blipFill>
        </p:spPr>
        <p:txBody>
          <a:bodyPr/>
          <a:lstStyle/>
          <a:p>
            <a:endParaRPr lang="en-US"/>
          </a:p>
        </p:txBody>
      </p:sp>
      <p:sp>
        <p:nvSpPr>
          <p:cNvPr id="28" name="Freeform 15">
            <a:extLst>
              <a:ext uri="{FF2B5EF4-FFF2-40B4-BE49-F238E27FC236}">
                <a16:creationId xmlns:a16="http://schemas.microsoft.com/office/drawing/2014/main" id="{DF1F9D81-1275-B836-43DC-C1C44C88955B}"/>
              </a:ext>
            </a:extLst>
          </p:cNvPr>
          <p:cNvSpPr/>
          <p:nvPr/>
        </p:nvSpPr>
        <p:spPr>
          <a:xfrm>
            <a:off x="7800871" y="1742143"/>
            <a:ext cx="1288575" cy="459246"/>
          </a:xfrm>
          <a:custGeom>
            <a:avLst/>
            <a:gdLst/>
            <a:ahLst/>
            <a:cxnLst/>
            <a:rect l="l" t="t" r="r" b="b"/>
            <a:pathLst>
              <a:path w="1604064" h="638081">
                <a:moveTo>
                  <a:pt x="0" y="0"/>
                </a:moveTo>
                <a:lnTo>
                  <a:pt x="1604064" y="0"/>
                </a:lnTo>
                <a:lnTo>
                  <a:pt x="1604064" y="638081"/>
                </a:lnTo>
                <a:lnTo>
                  <a:pt x="0" y="638081"/>
                </a:lnTo>
                <a:lnTo>
                  <a:pt x="0" y="0"/>
                </a:lnTo>
                <a:close/>
              </a:path>
            </a:pathLst>
          </a:custGeom>
          <a:blipFill>
            <a:blip r:embed="rId6"/>
            <a:stretch>
              <a:fillRect/>
            </a:stretch>
          </a:blipFill>
        </p:spPr>
        <p:txBody>
          <a:bodyPr/>
          <a:lstStyle/>
          <a:p>
            <a:endParaRPr lang="en-US"/>
          </a:p>
        </p:txBody>
      </p:sp>
      <p:sp>
        <p:nvSpPr>
          <p:cNvPr id="29" name="Freeform 16">
            <a:extLst>
              <a:ext uri="{FF2B5EF4-FFF2-40B4-BE49-F238E27FC236}">
                <a16:creationId xmlns:a16="http://schemas.microsoft.com/office/drawing/2014/main" id="{2A541621-C819-AEDF-E4CC-5AD33DDEBAD3}"/>
              </a:ext>
            </a:extLst>
          </p:cNvPr>
          <p:cNvSpPr/>
          <p:nvPr/>
        </p:nvSpPr>
        <p:spPr>
          <a:xfrm>
            <a:off x="4946013" y="1745479"/>
            <a:ext cx="1366736" cy="515469"/>
          </a:xfrm>
          <a:custGeom>
            <a:avLst/>
            <a:gdLst/>
            <a:ahLst/>
            <a:cxnLst/>
            <a:rect l="l" t="t" r="r" b="b"/>
            <a:pathLst>
              <a:path w="1879123" h="708717">
                <a:moveTo>
                  <a:pt x="0" y="0"/>
                </a:moveTo>
                <a:lnTo>
                  <a:pt x="1879123" y="0"/>
                </a:lnTo>
                <a:lnTo>
                  <a:pt x="1879123" y="708717"/>
                </a:lnTo>
                <a:lnTo>
                  <a:pt x="0" y="708717"/>
                </a:lnTo>
                <a:lnTo>
                  <a:pt x="0" y="0"/>
                </a:lnTo>
                <a:close/>
              </a:path>
            </a:pathLst>
          </a:custGeom>
          <a:blipFill>
            <a:blip r:embed="rId7"/>
            <a:stretch>
              <a:fillRect/>
            </a:stretch>
          </a:blipFill>
        </p:spPr>
        <p:txBody>
          <a:bodyPr/>
          <a:lstStyle/>
          <a:p>
            <a:endParaRPr lang="en-US"/>
          </a:p>
        </p:txBody>
      </p:sp>
      <p:sp>
        <p:nvSpPr>
          <p:cNvPr id="30" name="Freeform 17">
            <a:extLst>
              <a:ext uri="{FF2B5EF4-FFF2-40B4-BE49-F238E27FC236}">
                <a16:creationId xmlns:a16="http://schemas.microsoft.com/office/drawing/2014/main" id="{D72DF5AD-7BE9-B0DF-26CC-F1CB577633BA}"/>
              </a:ext>
            </a:extLst>
          </p:cNvPr>
          <p:cNvSpPr/>
          <p:nvPr/>
        </p:nvSpPr>
        <p:spPr>
          <a:xfrm>
            <a:off x="9227246" y="1761561"/>
            <a:ext cx="1350322" cy="422509"/>
          </a:xfrm>
          <a:custGeom>
            <a:avLst/>
            <a:gdLst/>
            <a:ahLst/>
            <a:cxnLst/>
            <a:rect l="l" t="t" r="r" b="b"/>
            <a:pathLst>
              <a:path w="1255047" h="365050">
                <a:moveTo>
                  <a:pt x="0" y="0"/>
                </a:moveTo>
                <a:lnTo>
                  <a:pt x="1255047" y="0"/>
                </a:lnTo>
                <a:lnTo>
                  <a:pt x="1255047" y="365050"/>
                </a:lnTo>
                <a:lnTo>
                  <a:pt x="0" y="365050"/>
                </a:lnTo>
                <a:lnTo>
                  <a:pt x="0" y="0"/>
                </a:lnTo>
                <a:close/>
              </a:path>
            </a:pathLst>
          </a:custGeom>
          <a:blipFill>
            <a:blip r:embed="rId8"/>
            <a:stretch>
              <a:fillRect/>
            </a:stretch>
          </a:blipFill>
        </p:spPr>
        <p:txBody>
          <a:bodyPr/>
          <a:lstStyle/>
          <a:p>
            <a:endParaRPr lang="en-US"/>
          </a:p>
        </p:txBody>
      </p:sp>
      <p:grpSp>
        <p:nvGrpSpPr>
          <p:cNvPr id="31" name="Group 30">
            <a:extLst>
              <a:ext uri="{FF2B5EF4-FFF2-40B4-BE49-F238E27FC236}">
                <a16:creationId xmlns:a16="http://schemas.microsoft.com/office/drawing/2014/main" id="{E043BDC7-302A-E826-46B3-6498BA222632}"/>
              </a:ext>
            </a:extLst>
          </p:cNvPr>
          <p:cNvGrpSpPr/>
          <p:nvPr/>
        </p:nvGrpSpPr>
        <p:grpSpPr>
          <a:xfrm>
            <a:off x="767522" y="3585569"/>
            <a:ext cx="11117262" cy="870413"/>
            <a:chOff x="558801" y="3420435"/>
            <a:chExt cx="11117262" cy="1034608"/>
          </a:xfrm>
        </p:grpSpPr>
        <p:sp>
          <p:nvSpPr>
            <p:cNvPr id="32" name="Content Placeholder 1">
              <a:extLst>
                <a:ext uri="{FF2B5EF4-FFF2-40B4-BE49-F238E27FC236}">
                  <a16:creationId xmlns:a16="http://schemas.microsoft.com/office/drawing/2014/main" id="{03AA52C4-7753-7E83-CED8-336FE0148B62}"/>
                </a:ext>
              </a:extLst>
            </p:cNvPr>
            <p:cNvSpPr txBox="1">
              <a:spLocks/>
            </p:cNvSpPr>
            <p:nvPr/>
          </p:nvSpPr>
          <p:spPr>
            <a:xfrm>
              <a:off x="2211572" y="3420435"/>
              <a:ext cx="9464491" cy="1034608"/>
            </a:xfrm>
            <a:prstGeom prst="rect">
              <a:avLst/>
            </a:prstGeom>
          </p:spPr>
          <p:txBody>
            <a:bodyPr vert="horz" wrap="square" lIns="91440" tIns="45720" rIns="91440" bIns="45720" rtlCol="0">
              <a:noAutofit/>
            </a:bodyPr>
            <a:lstStyle>
              <a:defPPr>
                <a:defRPr lang="en-US"/>
              </a:defPPr>
              <a:lvl1pPr marL="228600" indent="-228600">
                <a:lnSpc>
                  <a:spcPct val="120000"/>
                </a:lnSpc>
                <a:spcBef>
                  <a:spcPts val="600"/>
                </a:spcBef>
                <a:buFont typeface="Arial" panose="020B0604020202020204" pitchFamily="34" charset="0"/>
                <a:buChar char="•"/>
                <a:defRPr sz="1200">
                  <a:latin typeface="DM Sans" pitchFamily="2" charset="77"/>
                </a:defRPr>
              </a:lvl1pPr>
              <a:lvl2pPr marL="685800" indent="-228600">
                <a:lnSpc>
                  <a:spcPct val="100000"/>
                </a:lnSpc>
                <a:spcBef>
                  <a:spcPts val="600"/>
                </a:spcBef>
                <a:buFont typeface="Arial" panose="020B0604020202020204" pitchFamily="34" charset="0"/>
                <a:buChar char="•"/>
                <a:defRPr>
                  <a:latin typeface="DM Sans" pitchFamily="2" charset="77"/>
                </a:defRPr>
              </a:lvl2pPr>
              <a:lvl3pPr marL="1143000" indent="-192600">
                <a:lnSpc>
                  <a:spcPct val="100000"/>
                </a:lnSpc>
                <a:spcBef>
                  <a:spcPts val="600"/>
                </a:spcBef>
                <a:buFont typeface="Arial" panose="020B0604020202020204" pitchFamily="34" charset="0"/>
                <a:buChar char="•"/>
                <a:defRPr sz="1600">
                  <a:latin typeface="DM Sans" pitchFamily="2" charset="77"/>
                </a:defRPr>
              </a:lvl3pPr>
              <a:lvl4pPr marL="1600200" indent="-156600">
                <a:lnSpc>
                  <a:spcPct val="100000"/>
                </a:lnSpc>
                <a:spcBef>
                  <a:spcPts val="600"/>
                </a:spcBef>
                <a:buFont typeface="Arial" panose="020B0604020202020204" pitchFamily="34" charset="0"/>
                <a:buChar char="•"/>
                <a:defRPr sz="1400">
                  <a:latin typeface="DM Sans" pitchFamily="2" charset="77"/>
                </a:defRPr>
              </a:lvl4pPr>
              <a:lvl5pPr marL="2057400" indent="-156600">
                <a:lnSpc>
                  <a:spcPct val="100000"/>
                </a:lnSpc>
                <a:spcBef>
                  <a:spcPts val="600"/>
                </a:spcBef>
                <a:buFont typeface="Arial" panose="020B0604020202020204" pitchFamily="34" charset="0"/>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100" dirty="0"/>
                <a:t>Approached 3 largest competitors – received 1 bid, achieved a 2</a:t>
              </a:r>
              <a:r>
                <a:rPr lang="en-GB" sz="1100" baseline="30000" dirty="0"/>
                <a:t>nd</a:t>
              </a:r>
              <a:r>
                <a:rPr lang="en-GB" sz="1100" dirty="0"/>
                <a:t> higher revised bid due to competitive tension prior to granting exclusivity,  </a:t>
              </a:r>
              <a:r>
                <a:rPr lang="en-GB" sz="1100" dirty="0" err="1"/>
                <a:t>Lunit</a:t>
              </a:r>
              <a:r>
                <a:rPr lang="en-GB" sz="1100" dirty="0"/>
                <a:t> ultimately bid 45% more than next highest bid</a:t>
              </a:r>
            </a:p>
          </p:txBody>
        </p:sp>
        <p:sp>
          <p:nvSpPr>
            <p:cNvPr id="33" name="Arrow: Pentagon 16">
              <a:extLst>
                <a:ext uri="{FF2B5EF4-FFF2-40B4-BE49-F238E27FC236}">
                  <a16:creationId xmlns:a16="http://schemas.microsoft.com/office/drawing/2014/main" id="{E6B27A95-E247-A513-1CFD-B484F82BC980}"/>
                </a:ext>
              </a:extLst>
            </p:cNvPr>
            <p:cNvSpPr/>
            <p:nvPr/>
          </p:nvSpPr>
          <p:spPr>
            <a:xfrm>
              <a:off x="558801" y="3429000"/>
              <a:ext cx="1576388" cy="1026043"/>
            </a:xfrm>
            <a:prstGeom prst="homePlate">
              <a:avLst>
                <a:gd name="adj" fmla="val 0"/>
              </a:avLst>
            </a:prstGeom>
            <a:solidFill>
              <a:srgbClr val="2A103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Approached Strategics Next</a:t>
              </a:r>
              <a:endParaRPr lang="en-IN" sz="1200" dirty="0"/>
            </a:p>
          </p:txBody>
        </p:sp>
      </p:grpSp>
      <p:sp>
        <p:nvSpPr>
          <p:cNvPr id="34" name="Freeform 35">
            <a:extLst>
              <a:ext uri="{FF2B5EF4-FFF2-40B4-BE49-F238E27FC236}">
                <a16:creationId xmlns:a16="http://schemas.microsoft.com/office/drawing/2014/main" id="{60BA596E-0F67-6E28-43CE-A70C21A50F60}"/>
              </a:ext>
            </a:extLst>
          </p:cNvPr>
          <p:cNvSpPr/>
          <p:nvPr/>
        </p:nvSpPr>
        <p:spPr>
          <a:xfrm>
            <a:off x="3536040" y="4085937"/>
            <a:ext cx="771692" cy="420746"/>
          </a:xfrm>
          <a:custGeom>
            <a:avLst/>
            <a:gdLst/>
            <a:ahLst/>
            <a:cxnLst/>
            <a:rect l="l" t="t" r="r" b="b"/>
            <a:pathLst>
              <a:path w="1392043" h="696021">
                <a:moveTo>
                  <a:pt x="0" y="0"/>
                </a:moveTo>
                <a:lnTo>
                  <a:pt x="1392043" y="0"/>
                </a:lnTo>
                <a:lnTo>
                  <a:pt x="1392043" y="696021"/>
                </a:lnTo>
                <a:lnTo>
                  <a:pt x="0" y="696021"/>
                </a:lnTo>
                <a:lnTo>
                  <a:pt x="0" y="0"/>
                </a:lnTo>
                <a:close/>
              </a:path>
            </a:pathLst>
          </a:custGeom>
          <a:blipFill>
            <a:blip r:embed="rId9"/>
            <a:stretch>
              <a:fillRect/>
            </a:stretch>
          </a:blipFill>
        </p:spPr>
        <p:txBody>
          <a:bodyPr/>
          <a:lstStyle/>
          <a:p>
            <a:endParaRPr lang="en-US"/>
          </a:p>
        </p:txBody>
      </p:sp>
      <p:sp>
        <p:nvSpPr>
          <p:cNvPr id="35" name="Freeform 43">
            <a:extLst>
              <a:ext uri="{FF2B5EF4-FFF2-40B4-BE49-F238E27FC236}">
                <a16:creationId xmlns:a16="http://schemas.microsoft.com/office/drawing/2014/main" id="{CF8EDB9D-73F0-034F-1553-110FE88DD1EB}"/>
              </a:ext>
            </a:extLst>
          </p:cNvPr>
          <p:cNvSpPr/>
          <p:nvPr/>
        </p:nvSpPr>
        <p:spPr>
          <a:xfrm>
            <a:off x="5996169" y="4085938"/>
            <a:ext cx="840091" cy="420746"/>
          </a:xfrm>
          <a:custGeom>
            <a:avLst/>
            <a:gdLst/>
            <a:ahLst/>
            <a:cxnLst/>
            <a:rect l="l" t="t" r="r" b="b"/>
            <a:pathLst>
              <a:path w="1219694" h="608483">
                <a:moveTo>
                  <a:pt x="0" y="0"/>
                </a:moveTo>
                <a:lnTo>
                  <a:pt x="1219694" y="0"/>
                </a:lnTo>
                <a:lnTo>
                  <a:pt x="1219694" y="608483"/>
                </a:lnTo>
                <a:lnTo>
                  <a:pt x="0" y="608483"/>
                </a:lnTo>
                <a:lnTo>
                  <a:pt x="0" y="0"/>
                </a:lnTo>
                <a:close/>
              </a:path>
            </a:pathLst>
          </a:custGeom>
          <a:blipFill>
            <a:blip r:embed="rId10"/>
            <a:stretch>
              <a:fillRect/>
            </a:stretch>
          </a:blipFill>
        </p:spPr>
        <p:txBody>
          <a:bodyPr/>
          <a:lstStyle/>
          <a:p>
            <a:endParaRPr lang="en-US"/>
          </a:p>
        </p:txBody>
      </p:sp>
      <p:sp>
        <p:nvSpPr>
          <p:cNvPr id="36" name="Freeform 34">
            <a:extLst>
              <a:ext uri="{FF2B5EF4-FFF2-40B4-BE49-F238E27FC236}">
                <a16:creationId xmlns:a16="http://schemas.microsoft.com/office/drawing/2014/main" id="{5A4B6A71-5CA0-BDFE-5A87-DFE73A4B6285}"/>
              </a:ext>
            </a:extLst>
          </p:cNvPr>
          <p:cNvSpPr/>
          <p:nvPr/>
        </p:nvSpPr>
        <p:spPr>
          <a:xfrm>
            <a:off x="8536367" y="4084988"/>
            <a:ext cx="1258758" cy="420746"/>
          </a:xfrm>
          <a:custGeom>
            <a:avLst/>
            <a:gdLst/>
            <a:ahLst/>
            <a:cxnLst/>
            <a:rect l="l" t="t" r="r" b="b"/>
            <a:pathLst>
              <a:path w="2291396" h="721790">
                <a:moveTo>
                  <a:pt x="0" y="0"/>
                </a:moveTo>
                <a:lnTo>
                  <a:pt x="2291396" y="0"/>
                </a:lnTo>
                <a:lnTo>
                  <a:pt x="2291396" y="721789"/>
                </a:lnTo>
                <a:lnTo>
                  <a:pt x="0" y="721789"/>
                </a:lnTo>
                <a:lnTo>
                  <a:pt x="0" y="0"/>
                </a:lnTo>
                <a:close/>
              </a:path>
            </a:pathLst>
          </a:custGeom>
          <a:blipFill>
            <a:blip r:embed="rId11"/>
            <a:stretch>
              <a:fillRect/>
            </a:stretch>
          </a:blipFill>
        </p:spPr>
        <p:txBody>
          <a:bodyPr/>
          <a:lstStyle/>
          <a:p>
            <a:endParaRPr lang="en-US"/>
          </a:p>
        </p:txBody>
      </p:sp>
      <p:pic>
        <p:nvPicPr>
          <p:cNvPr id="2" name="Picture 1" descr="A purple numbers and a black background&#10;&#10;Description automatically generated">
            <a:extLst>
              <a:ext uri="{FF2B5EF4-FFF2-40B4-BE49-F238E27FC236}">
                <a16:creationId xmlns:a16="http://schemas.microsoft.com/office/drawing/2014/main" id="{BDB2662B-F963-D061-0389-32D63A00ED8F}"/>
              </a:ext>
            </a:extLst>
          </p:cNvPr>
          <p:cNvPicPr>
            <a:picLocks noChangeAspect="1"/>
          </p:cNvPicPr>
          <p:nvPr/>
        </p:nvPicPr>
        <p:blipFill>
          <a:blip r:embed="rId12"/>
          <a:stretch>
            <a:fillRect/>
          </a:stretch>
        </p:blipFill>
        <p:spPr>
          <a:xfrm>
            <a:off x="10361193" y="154165"/>
            <a:ext cx="1228910" cy="924608"/>
          </a:xfrm>
          <a:prstGeom prst="rect">
            <a:avLst/>
          </a:prstGeom>
        </p:spPr>
      </p:pic>
    </p:spTree>
    <p:extLst>
      <p:ext uri="{BB962C8B-B14F-4D97-AF65-F5344CB8AC3E}">
        <p14:creationId xmlns:p14="http://schemas.microsoft.com/office/powerpoint/2010/main" val="338786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Rounded Corners 1044">
            <a:extLst>
              <a:ext uri="{FF2B5EF4-FFF2-40B4-BE49-F238E27FC236}">
                <a16:creationId xmlns:a16="http://schemas.microsoft.com/office/drawing/2014/main" id="{6C1C4D2C-50C1-AB06-BA50-84BD13952F00}"/>
              </a:ext>
            </a:extLst>
          </p:cNvPr>
          <p:cNvSpPr/>
          <p:nvPr/>
        </p:nvSpPr>
        <p:spPr>
          <a:xfrm>
            <a:off x="8854303" y="5572313"/>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6" name="Rectangle: Rounded Corners 1045">
            <a:extLst>
              <a:ext uri="{FF2B5EF4-FFF2-40B4-BE49-F238E27FC236}">
                <a16:creationId xmlns:a16="http://schemas.microsoft.com/office/drawing/2014/main" id="{ECB68757-939D-F5A4-36C3-8FED0AA5C005}"/>
              </a:ext>
            </a:extLst>
          </p:cNvPr>
          <p:cNvSpPr/>
          <p:nvPr/>
        </p:nvSpPr>
        <p:spPr>
          <a:xfrm>
            <a:off x="8854303" y="4349059"/>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7" name="Rectangle: Rounded Corners 1046">
            <a:extLst>
              <a:ext uri="{FF2B5EF4-FFF2-40B4-BE49-F238E27FC236}">
                <a16:creationId xmlns:a16="http://schemas.microsoft.com/office/drawing/2014/main" id="{FAB82438-CB1F-5F02-EDE6-029430907F4E}"/>
              </a:ext>
            </a:extLst>
          </p:cNvPr>
          <p:cNvSpPr/>
          <p:nvPr/>
        </p:nvSpPr>
        <p:spPr>
          <a:xfrm>
            <a:off x="8854303" y="3125805"/>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8" name="Rectangle: Rounded Corners 1047">
            <a:extLst>
              <a:ext uri="{FF2B5EF4-FFF2-40B4-BE49-F238E27FC236}">
                <a16:creationId xmlns:a16="http://schemas.microsoft.com/office/drawing/2014/main" id="{3175E121-BC0A-B553-B862-92E7CECF8914}"/>
              </a:ext>
            </a:extLst>
          </p:cNvPr>
          <p:cNvSpPr/>
          <p:nvPr/>
        </p:nvSpPr>
        <p:spPr>
          <a:xfrm>
            <a:off x="8854303" y="1902551"/>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3" name="Rectangle: Rounded Corners 1042">
            <a:extLst>
              <a:ext uri="{FF2B5EF4-FFF2-40B4-BE49-F238E27FC236}">
                <a16:creationId xmlns:a16="http://schemas.microsoft.com/office/drawing/2014/main" id="{4C5466E0-B8A9-613C-B1DF-38F14E37530F}"/>
              </a:ext>
            </a:extLst>
          </p:cNvPr>
          <p:cNvSpPr/>
          <p:nvPr/>
        </p:nvSpPr>
        <p:spPr>
          <a:xfrm>
            <a:off x="550863" y="5572313"/>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2" name="Rectangle: Rounded Corners 1041">
            <a:extLst>
              <a:ext uri="{FF2B5EF4-FFF2-40B4-BE49-F238E27FC236}">
                <a16:creationId xmlns:a16="http://schemas.microsoft.com/office/drawing/2014/main" id="{C6CF6EBD-AEE3-F38A-44A2-C5FEF59F5FEE}"/>
              </a:ext>
            </a:extLst>
          </p:cNvPr>
          <p:cNvSpPr/>
          <p:nvPr/>
        </p:nvSpPr>
        <p:spPr>
          <a:xfrm>
            <a:off x="550863" y="4349059"/>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1" name="Rectangle: Rounded Corners 1040">
            <a:extLst>
              <a:ext uri="{FF2B5EF4-FFF2-40B4-BE49-F238E27FC236}">
                <a16:creationId xmlns:a16="http://schemas.microsoft.com/office/drawing/2014/main" id="{3208915A-4F74-92C2-4D2B-EB9277FAA5EF}"/>
              </a:ext>
            </a:extLst>
          </p:cNvPr>
          <p:cNvSpPr/>
          <p:nvPr/>
        </p:nvSpPr>
        <p:spPr>
          <a:xfrm>
            <a:off x="550863" y="3125805"/>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9" name="Rectangle: Rounded Corners 1038">
            <a:extLst>
              <a:ext uri="{FF2B5EF4-FFF2-40B4-BE49-F238E27FC236}">
                <a16:creationId xmlns:a16="http://schemas.microsoft.com/office/drawing/2014/main" id="{0954019D-692A-2761-692C-2EB0F09FB229}"/>
              </a:ext>
            </a:extLst>
          </p:cNvPr>
          <p:cNvSpPr/>
          <p:nvPr/>
        </p:nvSpPr>
        <p:spPr>
          <a:xfrm>
            <a:off x="550863" y="1902551"/>
            <a:ext cx="2766495" cy="752769"/>
          </a:xfrm>
          <a:prstGeom prst="roundRect">
            <a:avLst/>
          </a:prstGeom>
          <a:solidFill>
            <a:schemeClr val="bg1"/>
          </a:solidFill>
          <a:ln>
            <a:solidFill>
              <a:srgbClr val="39A8FE"/>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a:xfrm>
            <a:off x="8378688" y="6425924"/>
            <a:ext cx="2743200" cy="365125"/>
          </a:xfrm>
        </p:spPr>
        <p:txBody>
          <a:bodyPr/>
          <a:lstStyle/>
          <a:p>
            <a:fld id="{01C8A867-4655-F943-9964-C52201E0263E}" type="slidenum">
              <a:rPr lang="en-US" smtClean="0"/>
              <a:t>14</a:t>
            </a:fld>
            <a:endParaRPr lang="en-US"/>
          </a:p>
        </p:txBody>
      </p:sp>
      <p:sp>
        <p:nvSpPr>
          <p:cNvPr id="162" name="Oval 161">
            <a:extLst>
              <a:ext uri="{FF2B5EF4-FFF2-40B4-BE49-F238E27FC236}">
                <a16:creationId xmlns:a16="http://schemas.microsoft.com/office/drawing/2014/main" id="{5593C586-84B8-DC70-8B72-1DBF3AB1CA32}"/>
              </a:ext>
            </a:extLst>
          </p:cNvPr>
          <p:cNvSpPr/>
          <p:nvPr/>
        </p:nvSpPr>
        <p:spPr>
          <a:xfrm>
            <a:off x="8714079" y="2140617"/>
            <a:ext cx="278055" cy="278055"/>
          </a:xfrm>
          <a:prstGeom prst="ellipse">
            <a:avLst/>
          </a:prstGeom>
          <a:gradFill>
            <a:gsLst>
              <a:gs pos="100000">
                <a:srgbClr val="79E3D5"/>
              </a:gs>
              <a:gs pos="9000">
                <a:srgbClr val="3DD7C1"/>
              </a:gs>
            </a:gsLst>
            <a:lin ang="10200000" scaled="0"/>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algn="ctr"/>
            <a:r>
              <a:rPr lang="en-US" sz="1200" b="1" dirty="0">
                <a:solidFill>
                  <a:schemeClr val="bg1"/>
                </a:solidFill>
              </a:rPr>
              <a:t>5</a:t>
            </a:r>
          </a:p>
        </p:txBody>
      </p:sp>
      <p:sp>
        <p:nvSpPr>
          <p:cNvPr id="163" name="TextBox 162">
            <a:extLst>
              <a:ext uri="{FF2B5EF4-FFF2-40B4-BE49-F238E27FC236}">
                <a16:creationId xmlns:a16="http://schemas.microsoft.com/office/drawing/2014/main" id="{9D7B872C-64FB-E92C-AEC9-1FEEC2AEE793}"/>
              </a:ext>
            </a:extLst>
          </p:cNvPr>
          <p:cNvSpPr txBox="1"/>
          <p:nvPr/>
        </p:nvSpPr>
        <p:spPr>
          <a:xfrm>
            <a:off x="9168883" y="1980540"/>
            <a:ext cx="2288396" cy="594000"/>
          </a:xfrm>
          <a:prstGeom prst="rect">
            <a:avLst/>
          </a:prstGeom>
          <a:noFill/>
        </p:spPr>
        <p:txBody>
          <a:bodyPr wrap="square" lIns="0" tIns="0" rIns="0" bIns="0" rtlCol="0" anchor="ctr">
            <a:noAutofit/>
          </a:bodyPr>
          <a:lstStyle/>
          <a:p>
            <a:r>
              <a:rPr lang="en-GB" sz="1400" b="1" dirty="0"/>
              <a:t>Pivoting to M&amp;A to fill gaps created by R&amp;D / S&amp;M cuts</a:t>
            </a:r>
            <a:endParaRPr lang="en-US" sz="1400" b="1" dirty="0"/>
          </a:p>
        </p:txBody>
      </p:sp>
      <p:sp>
        <p:nvSpPr>
          <p:cNvPr id="159" name="Oval 158">
            <a:extLst>
              <a:ext uri="{FF2B5EF4-FFF2-40B4-BE49-F238E27FC236}">
                <a16:creationId xmlns:a16="http://schemas.microsoft.com/office/drawing/2014/main" id="{FC4D59BF-5C95-7D96-D949-2BBEDC70181B}"/>
              </a:ext>
            </a:extLst>
          </p:cNvPr>
          <p:cNvSpPr/>
          <p:nvPr/>
        </p:nvSpPr>
        <p:spPr>
          <a:xfrm>
            <a:off x="8714079" y="3341109"/>
            <a:ext cx="278055" cy="278055"/>
          </a:xfrm>
          <a:prstGeom prst="ellipse">
            <a:avLst/>
          </a:prstGeom>
          <a:gradFill>
            <a:gsLst>
              <a:gs pos="84000">
                <a:srgbClr val="59D2D8"/>
              </a:gs>
              <a:gs pos="29000">
                <a:srgbClr val="2BB0B7"/>
              </a:gs>
            </a:gsLst>
            <a:lin ang="10200000" scaled="0"/>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algn="ctr"/>
            <a:r>
              <a:rPr lang="en-US" sz="1200" b="1" dirty="0">
                <a:solidFill>
                  <a:schemeClr val="bg1"/>
                </a:solidFill>
              </a:rPr>
              <a:t>6</a:t>
            </a:r>
          </a:p>
        </p:txBody>
      </p:sp>
      <p:sp>
        <p:nvSpPr>
          <p:cNvPr id="160" name="TextBox 159">
            <a:extLst>
              <a:ext uri="{FF2B5EF4-FFF2-40B4-BE49-F238E27FC236}">
                <a16:creationId xmlns:a16="http://schemas.microsoft.com/office/drawing/2014/main" id="{8BBA6679-0E8D-9741-032E-67145D79A16E}"/>
              </a:ext>
            </a:extLst>
          </p:cNvPr>
          <p:cNvSpPr txBox="1"/>
          <p:nvPr/>
        </p:nvSpPr>
        <p:spPr>
          <a:xfrm>
            <a:off x="9079431" y="3203558"/>
            <a:ext cx="2396993" cy="594000"/>
          </a:xfrm>
          <a:prstGeom prst="rect">
            <a:avLst/>
          </a:prstGeom>
          <a:noFill/>
        </p:spPr>
        <p:txBody>
          <a:bodyPr wrap="square" lIns="0" tIns="0" rIns="0" bIns="0" rtlCol="0" anchor="ctr">
            <a:noAutofit/>
          </a:bodyPr>
          <a:lstStyle/>
          <a:p>
            <a:r>
              <a:rPr lang="id-ID" sz="1400" b="1" dirty="0" err="1"/>
              <a:t>Focus</a:t>
            </a:r>
            <a:r>
              <a:rPr lang="id-ID" sz="1400" b="1" dirty="0"/>
              <a:t> </a:t>
            </a:r>
            <a:r>
              <a:rPr lang="id-ID" sz="1400" b="1" dirty="0" err="1"/>
              <a:t>on</a:t>
            </a:r>
            <a:r>
              <a:rPr lang="id-ID" sz="1400" b="1" dirty="0"/>
              <a:t> LTV &amp; CAC – </a:t>
            </a:r>
            <a:r>
              <a:rPr lang="id-ID" sz="1400" b="1" dirty="0" err="1"/>
              <a:t>need</a:t>
            </a:r>
            <a:r>
              <a:rPr lang="id-ID" sz="1400" b="1" dirty="0"/>
              <a:t> </a:t>
            </a:r>
            <a:r>
              <a:rPr lang="id-ID" sz="1400" b="1" dirty="0" err="1"/>
              <a:t>to</a:t>
            </a:r>
            <a:r>
              <a:rPr lang="id-ID" sz="1400" b="1" dirty="0"/>
              <a:t> </a:t>
            </a:r>
            <a:r>
              <a:rPr lang="id-ID" sz="1400" b="1" dirty="0" err="1"/>
              <a:t>show</a:t>
            </a:r>
            <a:r>
              <a:rPr lang="id-ID" sz="1400" b="1" dirty="0"/>
              <a:t> </a:t>
            </a:r>
            <a:r>
              <a:rPr lang="id-ID" sz="1400" b="1" dirty="0" err="1"/>
              <a:t>investors</a:t>
            </a:r>
            <a:r>
              <a:rPr lang="id-ID" sz="1400" b="1" dirty="0"/>
              <a:t> model </a:t>
            </a:r>
            <a:r>
              <a:rPr lang="id-ID" sz="1400" b="1" dirty="0" err="1"/>
              <a:t>efficiency</a:t>
            </a:r>
            <a:endParaRPr lang="id-ID" sz="1400" b="1" dirty="0"/>
          </a:p>
        </p:txBody>
      </p:sp>
      <p:sp>
        <p:nvSpPr>
          <p:cNvPr id="156" name="Oval 155">
            <a:extLst>
              <a:ext uri="{FF2B5EF4-FFF2-40B4-BE49-F238E27FC236}">
                <a16:creationId xmlns:a16="http://schemas.microsoft.com/office/drawing/2014/main" id="{F88D0437-4465-C388-AEC8-D5844E8771C8}"/>
              </a:ext>
            </a:extLst>
          </p:cNvPr>
          <p:cNvSpPr/>
          <p:nvPr/>
        </p:nvSpPr>
        <p:spPr>
          <a:xfrm>
            <a:off x="8714079" y="4577146"/>
            <a:ext cx="278055" cy="278055"/>
          </a:xfrm>
          <a:prstGeom prst="ellipse">
            <a:avLst/>
          </a:prstGeom>
          <a:gradFill flip="none" rotWithShape="1">
            <a:gsLst>
              <a:gs pos="81416">
                <a:srgbClr val="4BC5E2"/>
              </a:gs>
              <a:gs pos="14000">
                <a:srgbClr val="2BBBDD"/>
              </a:gs>
            </a:gsLst>
            <a:lin ang="15000000" scaled="0"/>
            <a:tileRect/>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algn="ctr"/>
            <a:r>
              <a:rPr lang="en-US" sz="1200" b="1" dirty="0">
                <a:solidFill>
                  <a:schemeClr val="bg1"/>
                </a:solidFill>
              </a:rPr>
              <a:t>7</a:t>
            </a:r>
          </a:p>
        </p:txBody>
      </p:sp>
      <p:sp>
        <p:nvSpPr>
          <p:cNvPr id="157" name="TextBox 156">
            <a:extLst>
              <a:ext uri="{FF2B5EF4-FFF2-40B4-BE49-F238E27FC236}">
                <a16:creationId xmlns:a16="http://schemas.microsoft.com/office/drawing/2014/main" id="{26C68B7B-1EAE-5BA7-B667-2B50DB5D6A52}"/>
              </a:ext>
            </a:extLst>
          </p:cNvPr>
          <p:cNvSpPr txBox="1"/>
          <p:nvPr/>
        </p:nvSpPr>
        <p:spPr>
          <a:xfrm>
            <a:off x="9089370" y="4428680"/>
            <a:ext cx="2396993" cy="594000"/>
          </a:xfrm>
          <a:prstGeom prst="rect">
            <a:avLst/>
          </a:prstGeom>
          <a:noFill/>
        </p:spPr>
        <p:txBody>
          <a:bodyPr wrap="square" lIns="0" tIns="0" rIns="0" bIns="0" rtlCol="0" anchor="ctr">
            <a:noAutofit/>
          </a:bodyPr>
          <a:lstStyle/>
          <a:p>
            <a:r>
              <a:rPr lang="en-GB" sz="1400" b="1" dirty="0"/>
              <a:t>Public acquiror’s cornerstone shareholders want to fund M&amp;A</a:t>
            </a:r>
            <a:endParaRPr lang="en-US" sz="1400" b="1" dirty="0"/>
          </a:p>
        </p:txBody>
      </p:sp>
      <p:sp>
        <p:nvSpPr>
          <p:cNvPr id="141" name="Oval 140">
            <a:extLst>
              <a:ext uri="{FF2B5EF4-FFF2-40B4-BE49-F238E27FC236}">
                <a16:creationId xmlns:a16="http://schemas.microsoft.com/office/drawing/2014/main" id="{2E96014A-1F47-90ED-1598-54230DC5BD2A}"/>
              </a:ext>
            </a:extLst>
          </p:cNvPr>
          <p:cNvSpPr/>
          <p:nvPr/>
        </p:nvSpPr>
        <p:spPr>
          <a:xfrm>
            <a:off x="8714079" y="5809670"/>
            <a:ext cx="278055" cy="278055"/>
          </a:xfrm>
          <a:prstGeom prst="ellipse">
            <a:avLst/>
          </a:prstGeom>
          <a:gradFill flip="none" rotWithShape="1">
            <a:gsLst>
              <a:gs pos="95575">
                <a:srgbClr val="3FBAEA"/>
              </a:gs>
              <a:gs pos="14000">
                <a:srgbClr val="19ABE5"/>
              </a:gs>
            </a:gsLst>
            <a:lin ang="16800000" scaled="0"/>
            <a:tileRect/>
          </a:gradFill>
          <a:ln w="7938" cap="flat">
            <a:noFill/>
            <a:prstDash val="solid"/>
            <a:miter lim="800000"/>
            <a:headEnd/>
            <a:tailEnd/>
          </a:ln>
          <a:effectLst/>
        </p:spPr>
        <p:txBody>
          <a:bodyPr vert="horz" wrap="square" lIns="0" tIns="0" rIns="0" bIns="0" numCol="1" anchor="ctr" anchorCtr="0" compatLnSpc="1">
            <a:prstTxWarp prst="textNoShape">
              <a:avLst/>
            </a:prstTxWarp>
          </a:bodyPr>
          <a:lstStyle/>
          <a:p>
            <a:pPr algn="ctr"/>
            <a:r>
              <a:rPr lang="en-US" sz="1200" b="1" dirty="0">
                <a:solidFill>
                  <a:schemeClr val="bg1"/>
                </a:solidFill>
              </a:rPr>
              <a:t>8</a:t>
            </a:r>
          </a:p>
        </p:txBody>
      </p:sp>
      <p:sp>
        <p:nvSpPr>
          <p:cNvPr id="142" name="TextBox 141">
            <a:extLst>
              <a:ext uri="{FF2B5EF4-FFF2-40B4-BE49-F238E27FC236}">
                <a16:creationId xmlns:a16="http://schemas.microsoft.com/office/drawing/2014/main" id="{5F45D741-6811-2B07-8D8C-011287266287}"/>
              </a:ext>
            </a:extLst>
          </p:cNvPr>
          <p:cNvSpPr txBox="1"/>
          <p:nvPr/>
        </p:nvSpPr>
        <p:spPr>
          <a:xfrm>
            <a:off x="9168883" y="5651697"/>
            <a:ext cx="2288396" cy="594000"/>
          </a:xfrm>
          <a:prstGeom prst="rect">
            <a:avLst/>
          </a:prstGeom>
          <a:noFill/>
        </p:spPr>
        <p:txBody>
          <a:bodyPr wrap="square" lIns="0" tIns="0" rIns="0" bIns="0" rtlCol="0" anchor="ctr">
            <a:noAutofit/>
          </a:bodyPr>
          <a:lstStyle/>
          <a:p>
            <a:r>
              <a:rPr lang="en-GB" sz="1400" b="1" dirty="0"/>
              <a:t>Boards are significantly more nervous than Management</a:t>
            </a:r>
            <a:endParaRPr lang="en-US" sz="1400" b="1" dirty="0"/>
          </a:p>
        </p:txBody>
      </p:sp>
      <p:sp>
        <p:nvSpPr>
          <p:cNvPr id="144" name="Oval 143">
            <a:extLst>
              <a:ext uri="{FF2B5EF4-FFF2-40B4-BE49-F238E27FC236}">
                <a16:creationId xmlns:a16="http://schemas.microsoft.com/office/drawing/2014/main" id="{3B08545F-5C1D-E78A-010D-451DA4C4CF40}"/>
              </a:ext>
            </a:extLst>
          </p:cNvPr>
          <p:cNvSpPr/>
          <p:nvPr/>
        </p:nvSpPr>
        <p:spPr>
          <a:xfrm flipH="1">
            <a:off x="3185324" y="2140617"/>
            <a:ext cx="278055" cy="278055"/>
          </a:xfrm>
          <a:prstGeom prst="ellipse">
            <a:avLst/>
          </a:prstGeom>
          <a:gradFill>
            <a:gsLst>
              <a:gs pos="100000">
                <a:srgbClr val="1C9BFE"/>
              </a:gs>
              <a:gs pos="12000">
                <a:srgbClr val="018CF5"/>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algn="ctr"/>
            <a:r>
              <a:rPr lang="en-US" sz="1200" b="1" dirty="0">
                <a:solidFill>
                  <a:schemeClr val="bg1"/>
                </a:solidFill>
              </a:rPr>
              <a:t>1</a:t>
            </a:r>
          </a:p>
        </p:txBody>
      </p:sp>
      <p:sp>
        <p:nvSpPr>
          <p:cNvPr id="145" name="TextBox 144">
            <a:extLst>
              <a:ext uri="{FF2B5EF4-FFF2-40B4-BE49-F238E27FC236}">
                <a16:creationId xmlns:a16="http://schemas.microsoft.com/office/drawing/2014/main" id="{1074F26D-0515-8E32-D030-507BE2C2D0C0}"/>
              </a:ext>
            </a:extLst>
          </p:cNvPr>
          <p:cNvSpPr txBox="1"/>
          <p:nvPr/>
        </p:nvSpPr>
        <p:spPr>
          <a:xfrm flipH="1">
            <a:off x="704531" y="1981734"/>
            <a:ext cx="2228976" cy="594000"/>
          </a:xfrm>
          <a:prstGeom prst="rect">
            <a:avLst/>
          </a:prstGeom>
          <a:noFill/>
        </p:spPr>
        <p:txBody>
          <a:bodyPr wrap="square" lIns="0" tIns="0" rIns="0" bIns="0" rtlCol="0" anchor="ctr">
            <a:noAutofit/>
          </a:bodyPr>
          <a:lstStyle/>
          <a:p>
            <a:pPr algn="ctr"/>
            <a:r>
              <a:rPr lang="en-GB" sz="1400" b="1" dirty="0"/>
              <a:t>Tech sponsors focus on Rule of 40 has increased</a:t>
            </a:r>
            <a:endParaRPr lang="id-ID" sz="1400" b="1" dirty="0"/>
          </a:p>
        </p:txBody>
      </p:sp>
      <p:sp>
        <p:nvSpPr>
          <p:cNvPr id="147" name="Oval 146">
            <a:extLst>
              <a:ext uri="{FF2B5EF4-FFF2-40B4-BE49-F238E27FC236}">
                <a16:creationId xmlns:a16="http://schemas.microsoft.com/office/drawing/2014/main" id="{495C852D-CEE4-6E6E-C2C5-3E3DF340E7AF}"/>
              </a:ext>
            </a:extLst>
          </p:cNvPr>
          <p:cNvSpPr/>
          <p:nvPr/>
        </p:nvSpPr>
        <p:spPr>
          <a:xfrm flipH="1">
            <a:off x="3186566" y="3341109"/>
            <a:ext cx="278055" cy="278055"/>
          </a:xfrm>
          <a:prstGeom prst="ellipse">
            <a:avLst/>
          </a:prstGeom>
          <a:gradFill>
            <a:gsLst>
              <a:gs pos="86726">
                <a:srgbClr val="2FAAF5"/>
              </a:gs>
              <a:gs pos="18000">
                <a:srgbClr val="0B91E3"/>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algn="ctr"/>
            <a:r>
              <a:rPr lang="en-US" sz="1200" b="1">
                <a:solidFill>
                  <a:schemeClr val="bg1"/>
                </a:solidFill>
              </a:rPr>
              <a:t>2</a:t>
            </a:r>
            <a:endParaRPr lang="en-US" sz="1200" b="1" dirty="0">
              <a:solidFill>
                <a:schemeClr val="bg1"/>
              </a:solidFill>
            </a:endParaRPr>
          </a:p>
        </p:txBody>
      </p:sp>
      <p:sp>
        <p:nvSpPr>
          <p:cNvPr id="148" name="TextBox 147">
            <a:extLst>
              <a:ext uri="{FF2B5EF4-FFF2-40B4-BE49-F238E27FC236}">
                <a16:creationId xmlns:a16="http://schemas.microsoft.com/office/drawing/2014/main" id="{350FCFC7-BD80-03EE-AB4A-3FD0A3554EA6}"/>
              </a:ext>
            </a:extLst>
          </p:cNvPr>
          <p:cNvSpPr txBox="1"/>
          <p:nvPr/>
        </p:nvSpPr>
        <p:spPr>
          <a:xfrm flipH="1">
            <a:off x="704531" y="3204752"/>
            <a:ext cx="2228976" cy="594000"/>
          </a:xfrm>
          <a:prstGeom prst="rect">
            <a:avLst/>
          </a:prstGeom>
          <a:noFill/>
        </p:spPr>
        <p:txBody>
          <a:bodyPr wrap="square" lIns="0" tIns="0" rIns="0" bIns="0" rtlCol="0" anchor="ctr">
            <a:noAutofit/>
          </a:bodyPr>
          <a:lstStyle/>
          <a:p>
            <a:pPr algn="ctr"/>
            <a:r>
              <a:rPr lang="en-GB" sz="1400" b="1" dirty="0"/>
              <a:t>Sponsors perform full P&amp;L reconstruction for ANZ </a:t>
            </a:r>
            <a:r>
              <a:rPr lang="en-GB" sz="1400" b="1" dirty="0" err="1"/>
              <a:t>co’s</a:t>
            </a:r>
            <a:endParaRPr lang="en-US" sz="1400" b="1" dirty="0"/>
          </a:p>
        </p:txBody>
      </p:sp>
      <p:sp>
        <p:nvSpPr>
          <p:cNvPr id="150" name="Oval 149">
            <a:extLst>
              <a:ext uri="{FF2B5EF4-FFF2-40B4-BE49-F238E27FC236}">
                <a16:creationId xmlns:a16="http://schemas.microsoft.com/office/drawing/2014/main" id="{02676383-80A4-7C66-0C25-BB77B45BF0C0}"/>
              </a:ext>
            </a:extLst>
          </p:cNvPr>
          <p:cNvSpPr/>
          <p:nvPr/>
        </p:nvSpPr>
        <p:spPr>
          <a:xfrm flipH="1">
            <a:off x="3185324" y="4577146"/>
            <a:ext cx="278055" cy="278055"/>
          </a:xfrm>
          <a:prstGeom prst="ellipse">
            <a:avLst/>
          </a:prstGeom>
          <a:gradFill>
            <a:gsLst>
              <a:gs pos="87000">
                <a:srgbClr val="37B2F0"/>
              </a:gs>
              <a:gs pos="19000">
                <a:srgbClr val="0F8CCB"/>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algn="ctr"/>
            <a:r>
              <a:rPr lang="en-US" sz="1200" b="1" dirty="0">
                <a:solidFill>
                  <a:schemeClr val="bg1"/>
                </a:solidFill>
              </a:rPr>
              <a:t>3</a:t>
            </a:r>
          </a:p>
        </p:txBody>
      </p:sp>
      <p:sp>
        <p:nvSpPr>
          <p:cNvPr id="151" name="TextBox 150">
            <a:extLst>
              <a:ext uri="{FF2B5EF4-FFF2-40B4-BE49-F238E27FC236}">
                <a16:creationId xmlns:a16="http://schemas.microsoft.com/office/drawing/2014/main" id="{F2DA5677-67C8-3AFF-D177-5AE14BC3746F}"/>
              </a:ext>
            </a:extLst>
          </p:cNvPr>
          <p:cNvSpPr txBox="1"/>
          <p:nvPr/>
        </p:nvSpPr>
        <p:spPr>
          <a:xfrm flipH="1">
            <a:off x="855712" y="4428680"/>
            <a:ext cx="2077795" cy="594000"/>
          </a:xfrm>
          <a:prstGeom prst="rect">
            <a:avLst/>
          </a:prstGeom>
          <a:noFill/>
        </p:spPr>
        <p:txBody>
          <a:bodyPr wrap="square" lIns="0" tIns="0" rIns="0" bIns="0" rtlCol="0" anchor="ctr">
            <a:noAutofit/>
          </a:bodyPr>
          <a:lstStyle/>
          <a:p>
            <a:pPr algn="ctr"/>
            <a:r>
              <a:rPr lang="en-GB" sz="1400" b="1" dirty="0"/>
              <a:t>Investment Committees in USA / Europe more cautious than in APAC</a:t>
            </a:r>
            <a:endParaRPr lang="en-US" sz="1400" b="1" dirty="0"/>
          </a:p>
        </p:txBody>
      </p:sp>
      <p:sp>
        <p:nvSpPr>
          <p:cNvPr id="153" name="Oval 152">
            <a:extLst>
              <a:ext uri="{FF2B5EF4-FFF2-40B4-BE49-F238E27FC236}">
                <a16:creationId xmlns:a16="http://schemas.microsoft.com/office/drawing/2014/main" id="{39DD12E4-7FD3-AF5C-8999-7D83A867B8EC}"/>
              </a:ext>
            </a:extLst>
          </p:cNvPr>
          <p:cNvSpPr/>
          <p:nvPr/>
        </p:nvSpPr>
        <p:spPr>
          <a:xfrm flipH="1">
            <a:off x="3186741" y="5809670"/>
            <a:ext cx="278055" cy="278055"/>
          </a:xfrm>
          <a:prstGeom prst="ellipse">
            <a:avLst/>
          </a:prstGeom>
          <a:gradFill>
            <a:gsLst>
              <a:gs pos="70000">
                <a:srgbClr val="3BB6ED"/>
              </a:gs>
              <a:gs pos="19000">
                <a:srgbClr val="149AD6"/>
              </a:gs>
            </a:gsLst>
            <a:lin ang="10200000" scaled="0"/>
          </a:gradFill>
          <a:ln w="6350" cap="flat">
            <a:noFill/>
            <a:prstDash val="solid"/>
            <a:miter lim="800000"/>
            <a:headEnd/>
            <a:tailEnd/>
          </a:ln>
        </p:spPr>
        <p:txBody>
          <a:bodyPr vert="horz" wrap="square" lIns="0" tIns="0" rIns="0" bIns="0" numCol="1" anchor="ctr" anchorCtr="0" compatLnSpc="1">
            <a:prstTxWarp prst="textNoShape">
              <a:avLst/>
            </a:prstTxWarp>
          </a:bodyPr>
          <a:lstStyle/>
          <a:p>
            <a:pPr algn="ctr"/>
            <a:r>
              <a:rPr lang="en-US" sz="1200" b="1" dirty="0">
                <a:solidFill>
                  <a:schemeClr val="bg1"/>
                </a:solidFill>
              </a:rPr>
              <a:t>4</a:t>
            </a:r>
          </a:p>
        </p:txBody>
      </p:sp>
      <p:sp>
        <p:nvSpPr>
          <p:cNvPr id="154" name="TextBox 153">
            <a:extLst>
              <a:ext uri="{FF2B5EF4-FFF2-40B4-BE49-F238E27FC236}">
                <a16:creationId xmlns:a16="http://schemas.microsoft.com/office/drawing/2014/main" id="{1C12F4C6-3CBA-FB52-8509-6110912C5D7E}"/>
              </a:ext>
            </a:extLst>
          </p:cNvPr>
          <p:cNvSpPr txBox="1"/>
          <p:nvPr/>
        </p:nvSpPr>
        <p:spPr>
          <a:xfrm flipH="1">
            <a:off x="704530" y="5651697"/>
            <a:ext cx="2378731" cy="594000"/>
          </a:xfrm>
          <a:prstGeom prst="rect">
            <a:avLst/>
          </a:prstGeom>
          <a:noFill/>
        </p:spPr>
        <p:txBody>
          <a:bodyPr wrap="square" lIns="0" tIns="0" rIns="0" bIns="0" rtlCol="0" anchor="ctr">
            <a:noAutofit/>
          </a:bodyPr>
          <a:lstStyle/>
          <a:p>
            <a:pPr algn="ctr"/>
            <a:r>
              <a:rPr lang="en-GB" sz="1400" b="1" dirty="0"/>
              <a:t>Ability / Management commitment to take out cost critical – with/w-out more M&amp;A</a:t>
            </a:r>
            <a:endParaRPr lang="en-US" sz="1400" b="1" dirty="0"/>
          </a:p>
        </p:txBody>
      </p:sp>
      <p:sp>
        <p:nvSpPr>
          <p:cNvPr id="125" name="Freeform 27">
            <a:extLst>
              <a:ext uri="{FF2B5EF4-FFF2-40B4-BE49-F238E27FC236}">
                <a16:creationId xmlns:a16="http://schemas.microsoft.com/office/drawing/2014/main" id="{0134561E-9640-BC4D-882C-3AE429A93F43}"/>
              </a:ext>
            </a:extLst>
          </p:cNvPr>
          <p:cNvSpPr>
            <a:spLocks/>
          </p:cNvSpPr>
          <p:nvPr/>
        </p:nvSpPr>
        <p:spPr bwMode="auto">
          <a:xfrm>
            <a:off x="4036732" y="3772698"/>
            <a:ext cx="1617632" cy="1546182"/>
          </a:xfrm>
          <a:custGeom>
            <a:avLst/>
            <a:gdLst>
              <a:gd name="T0" fmla="*/ 787 w 1179"/>
              <a:gd name="T1" fmla="*/ 655 h 1151"/>
              <a:gd name="T2" fmla="*/ 866 w 1179"/>
              <a:gd name="T3" fmla="*/ 649 h 1151"/>
              <a:gd name="T4" fmla="*/ 1081 w 1179"/>
              <a:gd name="T5" fmla="*/ 720 h 1151"/>
              <a:gd name="T6" fmla="*/ 1081 w 1179"/>
              <a:gd name="T7" fmla="*/ 1077 h 1151"/>
              <a:gd name="T8" fmla="*/ 910 w 1179"/>
              <a:gd name="T9" fmla="*/ 1151 h 1151"/>
              <a:gd name="T10" fmla="*/ 870 w 1179"/>
              <a:gd name="T11" fmla="*/ 1149 h 1151"/>
              <a:gd name="T12" fmla="*/ 472 w 1179"/>
              <a:gd name="T13" fmla="*/ 965 h 1151"/>
              <a:gd name="T14" fmla="*/ 260 w 1179"/>
              <a:gd name="T15" fmla="*/ 0 h 1151"/>
              <a:gd name="T16" fmla="*/ 787 w 1179"/>
              <a:gd name="T17" fmla="*/ 65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51">
                <a:moveTo>
                  <a:pt x="787" y="655"/>
                </a:moveTo>
                <a:cubicBezTo>
                  <a:pt x="812" y="656"/>
                  <a:pt x="864" y="649"/>
                  <a:pt x="866" y="649"/>
                </a:cubicBezTo>
                <a:cubicBezTo>
                  <a:pt x="942" y="638"/>
                  <a:pt x="1022" y="662"/>
                  <a:pt x="1081" y="720"/>
                </a:cubicBezTo>
                <a:cubicBezTo>
                  <a:pt x="1179" y="819"/>
                  <a:pt x="1179" y="979"/>
                  <a:pt x="1081" y="1077"/>
                </a:cubicBezTo>
                <a:cubicBezTo>
                  <a:pt x="1033" y="1125"/>
                  <a:pt x="972" y="1149"/>
                  <a:pt x="910" y="1151"/>
                </a:cubicBezTo>
                <a:cubicBezTo>
                  <a:pt x="896" y="1151"/>
                  <a:pt x="883" y="1150"/>
                  <a:pt x="870" y="1149"/>
                </a:cubicBezTo>
                <a:cubicBezTo>
                  <a:pt x="720" y="1137"/>
                  <a:pt x="586" y="1066"/>
                  <a:pt x="472" y="965"/>
                </a:cubicBezTo>
                <a:cubicBezTo>
                  <a:pt x="0" y="545"/>
                  <a:pt x="260" y="0"/>
                  <a:pt x="260" y="0"/>
                </a:cubicBezTo>
                <a:cubicBezTo>
                  <a:pt x="260" y="0"/>
                  <a:pt x="236" y="643"/>
                  <a:pt x="787" y="655"/>
                </a:cubicBezTo>
                <a:close/>
              </a:path>
            </a:pathLst>
          </a:custGeom>
          <a:gradFill>
            <a:gsLst>
              <a:gs pos="16000">
                <a:schemeClr val="bg1"/>
              </a:gs>
              <a:gs pos="89000">
                <a:srgbClr val="37B2F0"/>
              </a:gs>
            </a:gsLst>
            <a:lin ang="24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7" name="Group 176">
            <a:extLst>
              <a:ext uri="{FF2B5EF4-FFF2-40B4-BE49-F238E27FC236}">
                <a16:creationId xmlns:a16="http://schemas.microsoft.com/office/drawing/2014/main" id="{F5C8AFAD-3995-DD86-5AE5-84028911757C}"/>
              </a:ext>
            </a:extLst>
          </p:cNvPr>
          <p:cNvGrpSpPr/>
          <p:nvPr/>
        </p:nvGrpSpPr>
        <p:grpSpPr>
          <a:xfrm>
            <a:off x="4929590" y="2154018"/>
            <a:ext cx="2339717" cy="4037473"/>
            <a:chOff x="4548199" y="1465611"/>
            <a:chExt cx="2762250" cy="4862513"/>
          </a:xfrm>
        </p:grpSpPr>
        <p:sp>
          <p:nvSpPr>
            <p:cNvPr id="118" name="Freeform 25">
              <a:extLst>
                <a:ext uri="{FF2B5EF4-FFF2-40B4-BE49-F238E27FC236}">
                  <a16:creationId xmlns:a16="http://schemas.microsoft.com/office/drawing/2014/main" id="{149FAF26-634F-88E6-7178-4AAAD6F38AB9}"/>
                </a:ext>
              </a:extLst>
            </p:cNvPr>
            <p:cNvSpPr>
              <a:spLocks/>
            </p:cNvSpPr>
            <p:nvPr/>
          </p:nvSpPr>
          <p:spPr bwMode="auto">
            <a:xfrm>
              <a:off x="5446724" y="4421536"/>
              <a:ext cx="1863725" cy="1906588"/>
            </a:xfrm>
            <a:custGeom>
              <a:avLst/>
              <a:gdLst>
                <a:gd name="T0" fmla="*/ 655 w 1151"/>
                <a:gd name="T1" fmla="*/ 392 h 1179"/>
                <a:gd name="T2" fmla="*/ 649 w 1151"/>
                <a:gd name="T3" fmla="*/ 313 h 1179"/>
                <a:gd name="T4" fmla="*/ 720 w 1151"/>
                <a:gd name="T5" fmla="*/ 98 h 1179"/>
                <a:gd name="T6" fmla="*/ 1077 w 1151"/>
                <a:gd name="T7" fmla="*/ 98 h 1179"/>
                <a:gd name="T8" fmla="*/ 1151 w 1151"/>
                <a:gd name="T9" fmla="*/ 269 h 1179"/>
                <a:gd name="T10" fmla="*/ 1149 w 1151"/>
                <a:gd name="T11" fmla="*/ 309 h 1179"/>
                <a:gd name="T12" fmla="*/ 965 w 1151"/>
                <a:gd name="T13" fmla="*/ 707 h 1179"/>
                <a:gd name="T14" fmla="*/ 0 w 1151"/>
                <a:gd name="T15" fmla="*/ 919 h 1179"/>
                <a:gd name="T16" fmla="*/ 655 w 1151"/>
                <a:gd name="T17" fmla="*/ 39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79">
                  <a:moveTo>
                    <a:pt x="655" y="392"/>
                  </a:moveTo>
                  <a:cubicBezTo>
                    <a:pt x="656" y="367"/>
                    <a:pt x="649" y="315"/>
                    <a:pt x="649" y="313"/>
                  </a:cubicBezTo>
                  <a:cubicBezTo>
                    <a:pt x="638" y="237"/>
                    <a:pt x="662" y="157"/>
                    <a:pt x="720" y="98"/>
                  </a:cubicBezTo>
                  <a:cubicBezTo>
                    <a:pt x="819" y="0"/>
                    <a:pt x="979" y="0"/>
                    <a:pt x="1077" y="98"/>
                  </a:cubicBezTo>
                  <a:cubicBezTo>
                    <a:pt x="1125" y="146"/>
                    <a:pt x="1149" y="207"/>
                    <a:pt x="1151" y="269"/>
                  </a:cubicBezTo>
                  <a:cubicBezTo>
                    <a:pt x="1151" y="283"/>
                    <a:pt x="1150" y="296"/>
                    <a:pt x="1149" y="309"/>
                  </a:cubicBezTo>
                  <a:cubicBezTo>
                    <a:pt x="1137" y="459"/>
                    <a:pt x="1066" y="593"/>
                    <a:pt x="965" y="707"/>
                  </a:cubicBezTo>
                  <a:cubicBezTo>
                    <a:pt x="545" y="1179"/>
                    <a:pt x="0" y="919"/>
                    <a:pt x="0" y="919"/>
                  </a:cubicBezTo>
                  <a:cubicBezTo>
                    <a:pt x="0" y="919"/>
                    <a:pt x="643" y="943"/>
                    <a:pt x="655" y="392"/>
                  </a:cubicBezTo>
                  <a:close/>
                </a:path>
              </a:pathLst>
            </a:custGeom>
            <a:gradFill flip="none" rotWithShape="1">
              <a:gsLst>
                <a:gs pos="0">
                  <a:schemeClr val="bg1"/>
                </a:gs>
                <a:gs pos="58000">
                  <a:srgbClr val="3FBAEA"/>
                </a:gs>
              </a:gsLst>
              <a:lin ang="16800000" scaled="0"/>
              <a:tileRect/>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7" name="Freeform 29">
              <a:extLst>
                <a:ext uri="{FF2B5EF4-FFF2-40B4-BE49-F238E27FC236}">
                  <a16:creationId xmlns:a16="http://schemas.microsoft.com/office/drawing/2014/main" id="{FD362ADA-5366-5752-D52D-E672583AC69D}"/>
                </a:ext>
              </a:extLst>
            </p:cNvPr>
            <p:cNvSpPr>
              <a:spLocks/>
            </p:cNvSpPr>
            <p:nvPr/>
          </p:nvSpPr>
          <p:spPr bwMode="auto">
            <a:xfrm>
              <a:off x="4548199" y="1465611"/>
              <a:ext cx="1863725" cy="1908175"/>
            </a:xfrm>
            <a:custGeom>
              <a:avLst/>
              <a:gdLst>
                <a:gd name="T0" fmla="*/ 496 w 1151"/>
                <a:gd name="T1" fmla="*/ 787 h 1179"/>
                <a:gd name="T2" fmla="*/ 502 w 1151"/>
                <a:gd name="T3" fmla="*/ 866 h 1179"/>
                <a:gd name="T4" fmla="*/ 431 w 1151"/>
                <a:gd name="T5" fmla="*/ 1081 h 1179"/>
                <a:gd name="T6" fmla="*/ 74 w 1151"/>
                <a:gd name="T7" fmla="*/ 1081 h 1179"/>
                <a:gd name="T8" fmla="*/ 0 w 1151"/>
                <a:gd name="T9" fmla="*/ 910 h 1179"/>
                <a:gd name="T10" fmla="*/ 2 w 1151"/>
                <a:gd name="T11" fmla="*/ 870 h 1179"/>
                <a:gd name="T12" fmla="*/ 186 w 1151"/>
                <a:gd name="T13" fmla="*/ 472 h 1179"/>
                <a:gd name="T14" fmla="*/ 1151 w 1151"/>
                <a:gd name="T15" fmla="*/ 260 h 1179"/>
                <a:gd name="T16" fmla="*/ 496 w 1151"/>
                <a:gd name="T17" fmla="*/ 787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1" h="1179">
                  <a:moveTo>
                    <a:pt x="496" y="787"/>
                  </a:moveTo>
                  <a:cubicBezTo>
                    <a:pt x="495" y="812"/>
                    <a:pt x="502" y="864"/>
                    <a:pt x="502" y="866"/>
                  </a:cubicBezTo>
                  <a:cubicBezTo>
                    <a:pt x="513" y="942"/>
                    <a:pt x="489" y="1022"/>
                    <a:pt x="431" y="1081"/>
                  </a:cubicBezTo>
                  <a:cubicBezTo>
                    <a:pt x="332" y="1179"/>
                    <a:pt x="172" y="1179"/>
                    <a:pt x="74" y="1081"/>
                  </a:cubicBezTo>
                  <a:cubicBezTo>
                    <a:pt x="26" y="1033"/>
                    <a:pt x="2" y="972"/>
                    <a:pt x="0" y="910"/>
                  </a:cubicBezTo>
                  <a:cubicBezTo>
                    <a:pt x="0" y="896"/>
                    <a:pt x="1" y="883"/>
                    <a:pt x="2" y="870"/>
                  </a:cubicBezTo>
                  <a:cubicBezTo>
                    <a:pt x="14" y="720"/>
                    <a:pt x="85" y="586"/>
                    <a:pt x="186" y="472"/>
                  </a:cubicBezTo>
                  <a:cubicBezTo>
                    <a:pt x="606" y="0"/>
                    <a:pt x="1151" y="260"/>
                    <a:pt x="1151" y="260"/>
                  </a:cubicBezTo>
                  <a:cubicBezTo>
                    <a:pt x="1151" y="260"/>
                    <a:pt x="508" y="236"/>
                    <a:pt x="496" y="787"/>
                  </a:cubicBezTo>
                  <a:close/>
                </a:path>
              </a:pathLst>
            </a:custGeom>
            <a:gradFill>
              <a:gsLst>
                <a:gs pos="10000">
                  <a:schemeClr val="bg1"/>
                </a:gs>
                <a:gs pos="89000">
                  <a:srgbClr val="1C9BFE"/>
                </a:gs>
              </a:gsLst>
              <a:lin ang="60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 name="Line 20">
            <a:extLst>
              <a:ext uri="{FF2B5EF4-FFF2-40B4-BE49-F238E27FC236}">
                <a16:creationId xmlns:a16="http://schemas.microsoft.com/office/drawing/2014/main" id="{4F955183-F307-4ED8-8547-1805D5A1BE3A}"/>
              </a:ext>
            </a:extLst>
          </p:cNvPr>
          <p:cNvSpPr>
            <a:spLocks noChangeShapeType="1"/>
          </p:cNvSpPr>
          <p:nvPr/>
        </p:nvSpPr>
        <p:spPr bwMode="auto">
          <a:xfrm>
            <a:off x="6099448" y="41246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Line 21">
            <a:extLst>
              <a:ext uri="{FF2B5EF4-FFF2-40B4-BE49-F238E27FC236}">
                <a16:creationId xmlns:a16="http://schemas.microsoft.com/office/drawing/2014/main" id="{239576A8-DDB2-AD78-21FE-9D8E0C707473}"/>
              </a:ext>
            </a:extLst>
          </p:cNvPr>
          <p:cNvSpPr>
            <a:spLocks noChangeShapeType="1"/>
          </p:cNvSpPr>
          <p:nvPr/>
        </p:nvSpPr>
        <p:spPr bwMode="auto">
          <a:xfrm>
            <a:off x="6099448" y="4124643"/>
            <a:ext cx="0"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2">
            <a:extLst>
              <a:ext uri="{FF2B5EF4-FFF2-40B4-BE49-F238E27FC236}">
                <a16:creationId xmlns:a16="http://schemas.microsoft.com/office/drawing/2014/main" id="{5143F5FC-7AA9-97AF-6F99-E105FC4BD723}"/>
              </a:ext>
            </a:extLst>
          </p:cNvPr>
          <p:cNvSpPr>
            <a:spLocks/>
          </p:cNvSpPr>
          <p:nvPr/>
        </p:nvSpPr>
        <p:spPr bwMode="auto">
          <a:xfrm>
            <a:off x="5753870" y="2512553"/>
            <a:ext cx="1839502" cy="859429"/>
          </a:xfrm>
          <a:custGeom>
            <a:avLst/>
            <a:gdLst>
              <a:gd name="T0" fmla="*/ 506 w 1341"/>
              <a:gd name="T1" fmla="*/ 478 h 640"/>
              <a:gd name="T2" fmla="*/ 454 w 1341"/>
              <a:gd name="T3" fmla="*/ 538 h 640"/>
              <a:gd name="T4" fmla="*/ 252 w 1341"/>
              <a:gd name="T5" fmla="*/ 640 h 640"/>
              <a:gd name="T6" fmla="*/ 0 w 1341"/>
              <a:gd name="T7" fmla="*/ 387 h 640"/>
              <a:gd name="T8" fmla="*/ 68 w 1341"/>
              <a:gd name="T9" fmla="*/ 214 h 640"/>
              <a:gd name="T10" fmla="*/ 98 w 1341"/>
              <a:gd name="T11" fmla="*/ 188 h 640"/>
              <a:gd name="T12" fmla="*/ 510 w 1341"/>
              <a:gd name="T13" fmla="*/ 36 h 640"/>
              <a:gd name="T14" fmla="*/ 1341 w 1341"/>
              <a:gd name="T15" fmla="*/ 569 h 640"/>
              <a:gd name="T16" fmla="*/ 506 w 1341"/>
              <a:gd name="T17" fmla="*/ 47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640">
                <a:moveTo>
                  <a:pt x="506" y="478"/>
                </a:moveTo>
                <a:cubicBezTo>
                  <a:pt x="488" y="495"/>
                  <a:pt x="455" y="537"/>
                  <a:pt x="454" y="538"/>
                </a:cubicBezTo>
                <a:cubicBezTo>
                  <a:pt x="408" y="600"/>
                  <a:pt x="335" y="640"/>
                  <a:pt x="252" y="640"/>
                </a:cubicBezTo>
                <a:cubicBezTo>
                  <a:pt x="113" y="640"/>
                  <a:pt x="0" y="527"/>
                  <a:pt x="0" y="387"/>
                </a:cubicBezTo>
                <a:cubicBezTo>
                  <a:pt x="0" y="320"/>
                  <a:pt x="26" y="260"/>
                  <a:pt x="68" y="214"/>
                </a:cubicBezTo>
                <a:cubicBezTo>
                  <a:pt x="78" y="205"/>
                  <a:pt x="88" y="196"/>
                  <a:pt x="98" y="188"/>
                </a:cubicBezTo>
                <a:cubicBezTo>
                  <a:pt x="213" y="90"/>
                  <a:pt x="357" y="45"/>
                  <a:pt x="510" y="36"/>
                </a:cubicBezTo>
                <a:cubicBezTo>
                  <a:pt x="1140" y="0"/>
                  <a:pt x="1341" y="569"/>
                  <a:pt x="1341" y="569"/>
                </a:cubicBezTo>
                <a:cubicBezTo>
                  <a:pt x="1341" y="569"/>
                  <a:pt x="904" y="97"/>
                  <a:pt x="506" y="478"/>
                </a:cubicBezTo>
                <a:close/>
              </a:path>
            </a:pathLst>
          </a:custGeom>
          <a:gradFill>
            <a:gsLst>
              <a:gs pos="14000">
                <a:schemeClr val="bg1"/>
              </a:gs>
              <a:gs pos="89000">
                <a:srgbClr val="79E3D5"/>
              </a:gs>
            </a:gsLst>
            <a:lin ang="102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2" name="Freeform 23">
            <a:extLst>
              <a:ext uri="{FF2B5EF4-FFF2-40B4-BE49-F238E27FC236}">
                <a16:creationId xmlns:a16="http://schemas.microsoft.com/office/drawing/2014/main" id="{C2A6E4F2-BCC8-B0CE-4C90-DDCDCCF575EB}"/>
              </a:ext>
            </a:extLst>
          </p:cNvPr>
          <p:cNvSpPr>
            <a:spLocks/>
          </p:cNvSpPr>
          <p:nvPr/>
        </p:nvSpPr>
        <p:spPr bwMode="auto">
          <a:xfrm>
            <a:off x="6544533" y="3027947"/>
            <a:ext cx="1617632" cy="1546182"/>
          </a:xfrm>
          <a:custGeom>
            <a:avLst/>
            <a:gdLst>
              <a:gd name="T0" fmla="*/ 392 w 1179"/>
              <a:gd name="T1" fmla="*/ 496 h 1151"/>
              <a:gd name="T2" fmla="*/ 313 w 1179"/>
              <a:gd name="T3" fmla="*/ 502 h 1151"/>
              <a:gd name="T4" fmla="*/ 98 w 1179"/>
              <a:gd name="T5" fmla="*/ 431 h 1151"/>
              <a:gd name="T6" fmla="*/ 98 w 1179"/>
              <a:gd name="T7" fmla="*/ 74 h 1151"/>
              <a:gd name="T8" fmla="*/ 269 w 1179"/>
              <a:gd name="T9" fmla="*/ 0 h 1151"/>
              <a:gd name="T10" fmla="*/ 309 w 1179"/>
              <a:gd name="T11" fmla="*/ 2 h 1151"/>
              <a:gd name="T12" fmla="*/ 707 w 1179"/>
              <a:gd name="T13" fmla="*/ 186 h 1151"/>
              <a:gd name="T14" fmla="*/ 919 w 1179"/>
              <a:gd name="T15" fmla="*/ 1151 h 1151"/>
              <a:gd name="T16" fmla="*/ 392 w 1179"/>
              <a:gd name="T17" fmla="*/ 49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51">
                <a:moveTo>
                  <a:pt x="392" y="496"/>
                </a:moveTo>
                <a:cubicBezTo>
                  <a:pt x="367" y="495"/>
                  <a:pt x="315" y="502"/>
                  <a:pt x="313" y="502"/>
                </a:cubicBezTo>
                <a:cubicBezTo>
                  <a:pt x="237" y="513"/>
                  <a:pt x="157" y="489"/>
                  <a:pt x="98" y="431"/>
                </a:cubicBezTo>
                <a:cubicBezTo>
                  <a:pt x="0" y="332"/>
                  <a:pt x="0" y="172"/>
                  <a:pt x="98" y="74"/>
                </a:cubicBezTo>
                <a:cubicBezTo>
                  <a:pt x="146" y="26"/>
                  <a:pt x="207" y="2"/>
                  <a:pt x="269" y="0"/>
                </a:cubicBezTo>
                <a:cubicBezTo>
                  <a:pt x="283" y="0"/>
                  <a:pt x="296" y="1"/>
                  <a:pt x="309" y="2"/>
                </a:cubicBezTo>
                <a:cubicBezTo>
                  <a:pt x="459" y="14"/>
                  <a:pt x="593" y="85"/>
                  <a:pt x="707" y="186"/>
                </a:cubicBezTo>
                <a:cubicBezTo>
                  <a:pt x="1179" y="606"/>
                  <a:pt x="919" y="1151"/>
                  <a:pt x="919" y="1151"/>
                </a:cubicBezTo>
                <a:cubicBezTo>
                  <a:pt x="919" y="1151"/>
                  <a:pt x="943" y="508"/>
                  <a:pt x="392" y="496"/>
                </a:cubicBezTo>
                <a:close/>
              </a:path>
            </a:pathLst>
          </a:custGeom>
          <a:gradFill>
            <a:gsLst>
              <a:gs pos="10000">
                <a:schemeClr val="bg1"/>
              </a:gs>
              <a:gs pos="75000">
                <a:srgbClr val="59D2D8"/>
              </a:gs>
            </a:gsLst>
            <a:lin ang="12600000" scaled="0"/>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 name="Freeform 24">
            <a:extLst>
              <a:ext uri="{FF2B5EF4-FFF2-40B4-BE49-F238E27FC236}">
                <a16:creationId xmlns:a16="http://schemas.microsoft.com/office/drawing/2014/main" id="{468B9168-802F-DF7F-AD7F-CA4EFC842A4F}"/>
              </a:ext>
            </a:extLst>
          </p:cNvPr>
          <p:cNvSpPr>
            <a:spLocks/>
          </p:cNvSpPr>
          <p:nvPr/>
        </p:nvSpPr>
        <p:spPr bwMode="auto">
          <a:xfrm>
            <a:off x="6918350" y="3834651"/>
            <a:ext cx="878067" cy="1801902"/>
          </a:xfrm>
          <a:custGeom>
            <a:avLst/>
            <a:gdLst>
              <a:gd name="T0" fmla="*/ 162 w 640"/>
              <a:gd name="T1" fmla="*/ 506 h 1341"/>
              <a:gd name="T2" fmla="*/ 102 w 640"/>
              <a:gd name="T3" fmla="*/ 454 h 1341"/>
              <a:gd name="T4" fmla="*/ 0 w 640"/>
              <a:gd name="T5" fmla="*/ 252 h 1341"/>
              <a:gd name="T6" fmla="*/ 253 w 640"/>
              <a:gd name="T7" fmla="*/ 0 h 1341"/>
              <a:gd name="T8" fmla="*/ 426 w 640"/>
              <a:gd name="T9" fmla="*/ 68 h 1341"/>
              <a:gd name="T10" fmla="*/ 452 w 640"/>
              <a:gd name="T11" fmla="*/ 98 h 1341"/>
              <a:gd name="T12" fmla="*/ 604 w 640"/>
              <a:gd name="T13" fmla="*/ 510 h 1341"/>
              <a:gd name="T14" fmla="*/ 71 w 640"/>
              <a:gd name="T15" fmla="*/ 1341 h 1341"/>
              <a:gd name="T16" fmla="*/ 162 w 640"/>
              <a:gd name="T17" fmla="*/ 506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341">
                <a:moveTo>
                  <a:pt x="162" y="506"/>
                </a:moveTo>
                <a:cubicBezTo>
                  <a:pt x="145" y="488"/>
                  <a:pt x="103" y="455"/>
                  <a:pt x="102" y="454"/>
                </a:cubicBezTo>
                <a:cubicBezTo>
                  <a:pt x="40" y="408"/>
                  <a:pt x="0" y="335"/>
                  <a:pt x="0" y="252"/>
                </a:cubicBezTo>
                <a:cubicBezTo>
                  <a:pt x="0" y="113"/>
                  <a:pt x="113" y="0"/>
                  <a:pt x="253" y="0"/>
                </a:cubicBezTo>
                <a:cubicBezTo>
                  <a:pt x="320" y="0"/>
                  <a:pt x="380" y="26"/>
                  <a:pt x="426" y="68"/>
                </a:cubicBezTo>
                <a:cubicBezTo>
                  <a:pt x="435" y="78"/>
                  <a:pt x="444" y="88"/>
                  <a:pt x="452" y="98"/>
                </a:cubicBezTo>
                <a:cubicBezTo>
                  <a:pt x="550" y="213"/>
                  <a:pt x="595" y="357"/>
                  <a:pt x="604" y="510"/>
                </a:cubicBezTo>
                <a:cubicBezTo>
                  <a:pt x="640" y="1140"/>
                  <a:pt x="71" y="1341"/>
                  <a:pt x="71" y="1341"/>
                </a:cubicBezTo>
                <a:cubicBezTo>
                  <a:pt x="71" y="1341"/>
                  <a:pt x="543" y="904"/>
                  <a:pt x="162" y="506"/>
                </a:cubicBezTo>
                <a:close/>
              </a:path>
            </a:pathLst>
          </a:custGeom>
          <a:gradFill flip="none" rotWithShape="1">
            <a:gsLst>
              <a:gs pos="9000">
                <a:schemeClr val="bg1"/>
              </a:gs>
              <a:gs pos="61000">
                <a:srgbClr val="4BC5E2"/>
              </a:gs>
            </a:gsLst>
            <a:lin ang="15000000" scaled="0"/>
            <a:tileRect/>
          </a:gra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4" name="Freeform 26">
            <a:extLst>
              <a:ext uri="{FF2B5EF4-FFF2-40B4-BE49-F238E27FC236}">
                <a16:creationId xmlns:a16="http://schemas.microsoft.com/office/drawing/2014/main" id="{996BA9A4-50BE-DD91-5B2B-C0A1A5EB06E2}"/>
              </a:ext>
            </a:extLst>
          </p:cNvPr>
          <p:cNvSpPr>
            <a:spLocks/>
          </p:cNvSpPr>
          <p:nvPr/>
        </p:nvSpPr>
        <p:spPr bwMode="auto">
          <a:xfrm>
            <a:off x="4605526" y="4974845"/>
            <a:ext cx="1839502" cy="859429"/>
          </a:xfrm>
          <a:custGeom>
            <a:avLst/>
            <a:gdLst>
              <a:gd name="T0" fmla="*/ 835 w 1341"/>
              <a:gd name="T1" fmla="*/ 162 h 640"/>
              <a:gd name="T2" fmla="*/ 887 w 1341"/>
              <a:gd name="T3" fmla="*/ 102 h 640"/>
              <a:gd name="T4" fmla="*/ 1089 w 1341"/>
              <a:gd name="T5" fmla="*/ 0 h 640"/>
              <a:gd name="T6" fmla="*/ 1341 w 1341"/>
              <a:gd name="T7" fmla="*/ 253 h 640"/>
              <a:gd name="T8" fmla="*/ 1273 w 1341"/>
              <a:gd name="T9" fmla="*/ 426 h 640"/>
              <a:gd name="T10" fmla="*/ 1243 w 1341"/>
              <a:gd name="T11" fmla="*/ 452 h 640"/>
              <a:gd name="T12" fmla="*/ 831 w 1341"/>
              <a:gd name="T13" fmla="*/ 604 h 640"/>
              <a:gd name="T14" fmla="*/ 0 w 1341"/>
              <a:gd name="T15" fmla="*/ 71 h 640"/>
              <a:gd name="T16" fmla="*/ 835 w 1341"/>
              <a:gd name="T17" fmla="*/ 16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640">
                <a:moveTo>
                  <a:pt x="835" y="162"/>
                </a:moveTo>
                <a:cubicBezTo>
                  <a:pt x="853" y="145"/>
                  <a:pt x="886" y="103"/>
                  <a:pt x="887" y="102"/>
                </a:cubicBezTo>
                <a:cubicBezTo>
                  <a:pt x="933" y="40"/>
                  <a:pt x="1006" y="0"/>
                  <a:pt x="1089" y="0"/>
                </a:cubicBezTo>
                <a:cubicBezTo>
                  <a:pt x="1228" y="0"/>
                  <a:pt x="1341" y="113"/>
                  <a:pt x="1341" y="253"/>
                </a:cubicBezTo>
                <a:cubicBezTo>
                  <a:pt x="1341" y="320"/>
                  <a:pt x="1315" y="380"/>
                  <a:pt x="1273" y="426"/>
                </a:cubicBezTo>
                <a:cubicBezTo>
                  <a:pt x="1263" y="435"/>
                  <a:pt x="1253" y="444"/>
                  <a:pt x="1243" y="452"/>
                </a:cubicBezTo>
                <a:cubicBezTo>
                  <a:pt x="1128" y="550"/>
                  <a:pt x="984" y="595"/>
                  <a:pt x="831" y="604"/>
                </a:cubicBezTo>
                <a:cubicBezTo>
                  <a:pt x="201" y="640"/>
                  <a:pt x="0" y="71"/>
                  <a:pt x="0" y="71"/>
                </a:cubicBezTo>
                <a:cubicBezTo>
                  <a:pt x="0" y="71"/>
                  <a:pt x="437" y="543"/>
                  <a:pt x="835" y="162"/>
                </a:cubicBezTo>
                <a:close/>
              </a:path>
            </a:pathLst>
          </a:custGeom>
          <a:gradFill>
            <a:gsLst>
              <a:gs pos="76000">
                <a:srgbClr val="3BB6ED"/>
              </a:gs>
              <a:gs pos="15000">
                <a:schemeClr val="bg1"/>
              </a:gs>
            </a:gsLst>
            <a:lin ang="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8">
            <a:extLst>
              <a:ext uri="{FF2B5EF4-FFF2-40B4-BE49-F238E27FC236}">
                <a16:creationId xmlns:a16="http://schemas.microsoft.com/office/drawing/2014/main" id="{142B65B2-C821-B636-10B7-9707AE430315}"/>
              </a:ext>
            </a:extLst>
          </p:cNvPr>
          <p:cNvSpPr>
            <a:spLocks/>
          </p:cNvSpPr>
          <p:nvPr/>
        </p:nvSpPr>
        <p:spPr bwMode="auto">
          <a:xfrm>
            <a:off x="4379861" y="2710274"/>
            <a:ext cx="878067" cy="1801902"/>
          </a:xfrm>
          <a:custGeom>
            <a:avLst/>
            <a:gdLst>
              <a:gd name="T0" fmla="*/ 478 w 640"/>
              <a:gd name="T1" fmla="*/ 835 h 1341"/>
              <a:gd name="T2" fmla="*/ 538 w 640"/>
              <a:gd name="T3" fmla="*/ 887 h 1341"/>
              <a:gd name="T4" fmla="*/ 640 w 640"/>
              <a:gd name="T5" fmla="*/ 1089 h 1341"/>
              <a:gd name="T6" fmla="*/ 387 w 640"/>
              <a:gd name="T7" fmla="*/ 1341 h 1341"/>
              <a:gd name="T8" fmla="*/ 214 w 640"/>
              <a:gd name="T9" fmla="*/ 1273 h 1341"/>
              <a:gd name="T10" fmla="*/ 188 w 640"/>
              <a:gd name="T11" fmla="*/ 1243 h 1341"/>
              <a:gd name="T12" fmla="*/ 36 w 640"/>
              <a:gd name="T13" fmla="*/ 831 h 1341"/>
              <a:gd name="T14" fmla="*/ 569 w 640"/>
              <a:gd name="T15" fmla="*/ 0 h 1341"/>
              <a:gd name="T16" fmla="*/ 478 w 640"/>
              <a:gd name="T17" fmla="*/ 835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341">
                <a:moveTo>
                  <a:pt x="478" y="835"/>
                </a:moveTo>
                <a:cubicBezTo>
                  <a:pt x="495" y="853"/>
                  <a:pt x="537" y="886"/>
                  <a:pt x="538" y="887"/>
                </a:cubicBezTo>
                <a:cubicBezTo>
                  <a:pt x="600" y="933"/>
                  <a:pt x="640" y="1006"/>
                  <a:pt x="640" y="1089"/>
                </a:cubicBezTo>
                <a:cubicBezTo>
                  <a:pt x="640" y="1228"/>
                  <a:pt x="527" y="1341"/>
                  <a:pt x="387" y="1341"/>
                </a:cubicBezTo>
                <a:cubicBezTo>
                  <a:pt x="320" y="1341"/>
                  <a:pt x="260" y="1315"/>
                  <a:pt x="214" y="1273"/>
                </a:cubicBezTo>
                <a:cubicBezTo>
                  <a:pt x="205" y="1263"/>
                  <a:pt x="196" y="1253"/>
                  <a:pt x="188" y="1243"/>
                </a:cubicBezTo>
                <a:cubicBezTo>
                  <a:pt x="90" y="1128"/>
                  <a:pt x="45" y="984"/>
                  <a:pt x="36" y="831"/>
                </a:cubicBezTo>
                <a:cubicBezTo>
                  <a:pt x="0" y="201"/>
                  <a:pt x="569" y="0"/>
                  <a:pt x="569" y="0"/>
                </a:cubicBezTo>
                <a:cubicBezTo>
                  <a:pt x="569" y="0"/>
                  <a:pt x="97" y="437"/>
                  <a:pt x="478" y="835"/>
                </a:cubicBezTo>
                <a:close/>
              </a:path>
            </a:pathLst>
          </a:custGeom>
          <a:gradFill>
            <a:gsLst>
              <a:gs pos="9000">
                <a:schemeClr val="bg1"/>
              </a:gs>
              <a:gs pos="100000">
                <a:srgbClr val="2FAAF5"/>
              </a:gs>
            </a:gsLst>
            <a:lin ang="5400000" scaled="0"/>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83" name="Connector: Elbow 182">
            <a:extLst>
              <a:ext uri="{FF2B5EF4-FFF2-40B4-BE49-F238E27FC236}">
                <a16:creationId xmlns:a16="http://schemas.microsoft.com/office/drawing/2014/main" id="{CA254346-0AF2-F1C7-A0AD-DCF734BD7096}"/>
              </a:ext>
            </a:extLst>
          </p:cNvPr>
          <p:cNvCxnSpPr>
            <a:cxnSpLocks/>
            <a:endCxn id="162" idx="2"/>
          </p:cNvCxnSpPr>
          <p:nvPr/>
        </p:nvCxnSpPr>
        <p:spPr>
          <a:xfrm flipV="1">
            <a:off x="7087392" y="2279645"/>
            <a:ext cx="1626687" cy="407623"/>
          </a:xfrm>
          <a:prstGeom prst="bentConnector3">
            <a:avLst>
              <a:gd name="adj1" fmla="val 61112"/>
            </a:avLst>
          </a:prstGeom>
          <a:ln>
            <a:solidFill>
              <a:srgbClr val="4CDAC6"/>
            </a:solidFill>
            <a:tailEnd type="oval"/>
          </a:ln>
        </p:spPr>
        <p:style>
          <a:lnRef idx="1">
            <a:schemeClr val="accent1"/>
          </a:lnRef>
          <a:fillRef idx="0">
            <a:schemeClr val="accent1"/>
          </a:fillRef>
          <a:effectRef idx="0">
            <a:schemeClr val="accent1"/>
          </a:effectRef>
          <a:fontRef idx="minor">
            <a:schemeClr val="tx1"/>
          </a:fontRef>
        </p:style>
      </p:cxnSp>
      <p:cxnSp>
        <p:nvCxnSpPr>
          <p:cNvPr id="184" name="Connector: Elbow 183">
            <a:extLst>
              <a:ext uri="{FF2B5EF4-FFF2-40B4-BE49-F238E27FC236}">
                <a16:creationId xmlns:a16="http://schemas.microsoft.com/office/drawing/2014/main" id="{BBB92452-51EC-43A1-5A4E-9901436CED2B}"/>
              </a:ext>
            </a:extLst>
          </p:cNvPr>
          <p:cNvCxnSpPr>
            <a:cxnSpLocks/>
          </p:cNvCxnSpPr>
          <p:nvPr/>
        </p:nvCxnSpPr>
        <p:spPr>
          <a:xfrm flipV="1">
            <a:off x="7805464" y="3480136"/>
            <a:ext cx="908615" cy="160369"/>
          </a:xfrm>
          <a:prstGeom prst="bentConnector3">
            <a:avLst>
              <a:gd name="adj1" fmla="val 31277"/>
            </a:avLst>
          </a:prstGeom>
          <a:ln>
            <a:solidFill>
              <a:srgbClr val="2FB3BA"/>
            </a:solidFill>
            <a:tailEnd type="oval"/>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05F5484-9EE7-2224-6F3F-4E30833EDF0A}"/>
              </a:ext>
            </a:extLst>
          </p:cNvPr>
          <p:cNvCxnSpPr>
            <a:cxnSpLocks/>
          </p:cNvCxnSpPr>
          <p:nvPr/>
        </p:nvCxnSpPr>
        <p:spPr>
          <a:xfrm flipV="1">
            <a:off x="7690235" y="4715457"/>
            <a:ext cx="1023844" cy="153066"/>
          </a:xfrm>
          <a:prstGeom prst="bentConnector3">
            <a:avLst>
              <a:gd name="adj1" fmla="val 39615"/>
            </a:avLst>
          </a:prstGeom>
          <a:ln>
            <a:solidFill>
              <a:srgbClr val="2FB3BA"/>
            </a:solidFill>
            <a:tailEnd type="oval"/>
          </a:ln>
        </p:spPr>
        <p:style>
          <a:lnRef idx="1">
            <a:schemeClr val="accent1"/>
          </a:lnRef>
          <a:fillRef idx="0">
            <a:schemeClr val="accent1"/>
          </a:fillRef>
          <a:effectRef idx="0">
            <a:schemeClr val="accent1"/>
          </a:effectRef>
          <a:fontRef idx="minor">
            <a:schemeClr val="tx1"/>
          </a:fontRef>
        </p:style>
      </p:cxnSp>
      <p:cxnSp>
        <p:nvCxnSpPr>
          <p:cNvPr id="193" name="Connector: Elbow 192">
            <a:extLst>
              <a:ext uri="{FF2B5EF4-FFF2-40B4-BE49-F238E27FC236}">
                <a16:creationId xmlns:a16="http://schemas.microsoft.com/office/drawing/2014/main" id="{6C4B70B9-4CE0-C84E-97B3-0D30574EE226}"/>
              </a:ext>
            </a:extLst>
          </p:cNvPr>
          <p:cNvCxnSpPr>
            <a:cxnSpLocks/>
            <a:stCxn id="118" idx="6"/>
            <a:endCxn id="141" idx="2"/>
          </p:cNvCxnSpPr>
          <p:nvPr/>
        </p:nvCxnSpPr>
        <p:spPr>
          <a:xfrm>
            <a:off x="7014201" y="5557718"/>
            <a:ext cx="1699878" cy="390980"/>
          </a:xfrm>
          <a:prstGeom prst="bentConnector3">
            <a:avLst>
              <a:gd name="adj1" fmla="val 61884"/>
            </a:avLst>
          </a:prstGeom>
          <a:ln>
            <a:solidFill>
              <a:srgbClr val="2FB3BA"/>
            </a:solidFill>
            <a:tailEnd type="oval"/>
          </a:ln>
        </p:spPr>
        <p:style>
          <a:lnRef idx="1">
            <a:schemeClr val="accent1"/>
          </a:lnRef>
          <a:fillRef idx="0">
            <a:schemeClr val="accent1"/>
          </a:fillRef>
          <a:effectRef idx="0">
            <a:schemeClr val="accent1"/>
          </a:effectRef>
          <a:fontRef idx="minor">
            <a:schemeClr val="tx1"/>
          </a:fontRef>
        </p:style>
      </p:cxnSp>
      <p:cxnSp>
        <p:nvCxnSpPr>
          <p:cNvPr id="202" name="Connector: Elbow 201">
            <a:extLst>
              <a:ext uri="{FF2B5EF4-FFF2-40B4-BE49-F238E27FC236}">
                <a16:creationId xmlns:a16="http://schemas.microsoft.com/office/drawing/2014/main" id="{2F8D21B3-2FEB-E8D8-EB53-3ECF07D5998C}"/>
              </a:ext>
            </a:extLst>
          </p:cNvPr>
          <p:cNvCxnSpPr>
            <a:cxnSpLocks/>
            <a:endCxn id="144" idx="2"/>
          </p:cNvCxnSpPr>
          <p:nvPr/>
        </p:nvCxnSpPr>
        <p:spPr>
          <a:xfrm rot="10800000">
            <a:off x="3463380" y="2279646"/>
            <a:ext cx="1762513" cy="407741"/>
          </a:xfrm>
          <a:prstGeom prst="bentConnector3">
            <a:avLst>
              <a:gd name="adj1" fmla="val 50000"/>
            </a:avLst>
          </a:prstGeom>
          <a:ln>
            <a:solidFill>
              <a:srgbClr val="38A8FE"/>
            </a:solidFill>
            <a:tailEnd type="oval"/>
          </a:ln>
        </p:spPr>
        <p:style>
          <a:lnRef idx="1">
            <a:schemeClr val="accent1"/>
          </a:lnRef>
          <a:fillRef idx="0">
            <a:schemeClr val="accent1"/>
          </a:fillRef>
          <a:effectRef idx="0">
            <a:schemeClr val="accent1"/>
          </a:effectRef>
          <a:fontRef idx="minor">
            <a:schemeClr val="tx1"/>
          </a:fontRef>
        </p:style>
      </p:cxnSp>
      <p:cxnSp>
        <p:nvCxnSpPr>
          <p:cNvPr id="212" name="Connector: Elbow 211">
            <a:extLst>
              <a:ext uri="{FF2B5EF4-FFF2-40B4-BE49-F238E27FC236}">
                <a16:creationId xmlns:a16="http://schemas.microsoft.com/office/drawing/2014/main" id="{81A90665-6B76-B603-9DB2-ED881271632B}"/>
              </a:ext>
            </a:extLst>
          </p:cNvPr>
          <p:cNvCxnSpPr>
            <a:cxnSpLocks/>
            <a:endCxn id="147" idx="2"/>
          </p:cNvCxnSpPr>
          <p:nvPr/>
        </p:nvCxnSpPr>
        <p:spPr>
          <a:xfrm rot="10800000">
            <a:off x="3464621" y="3480138"/>
            <a:ext cx="949920" cy="157449"/>
          </a:xfrm>
          <a:prstGeom prst="bentConnector3">
            <a:avLst>
              <a:gd name="adj1" fmla="val 30972"/>
            </a:avLst>
          </a:prstGeom>
          <a:ln>
            <a:solidFill>
              <a:srgbClr val="3FB0F6"/>
            </a:solidFill>
            <a:tailEnd type="oval"/>
          </a:ln>
        </p:spPr>
        <p:style>
          <a:lnRef idx="1">
            <a:schemeClr val="accent1"/>
          </a:lnRef>
          <a:fillRef idx="0">
            <a:schemeClr val="accent1"/>
          </a:fillRef>
          <a:effectRef idx="0">
            <a:schemeClr val="accent1"/>
          </a:effectRef>
          <a:fontRef idx="minor">
            <a:schemeClr val="tx1"/>
          </a:fontRef>
        </p:style>
      </p:cxnSp>
      <p:cxnSp>
        <p:nvCxnSpPr>
          <p:cNvPr id="215" name="Connector: Elbow 214">
            <a:extLst>
              <a:ext uri="{FF2B5EF4-FFF2-40B4-BE49-F238E27FC236}">
                <a16:creationId xmlns:a16="http://schemas.microsoft.com/office/drawing/2014/main" id="{13A092D5-826B-3218-6042-E915083F18A9}"/>
              </a:ext>
            </a:extLst>
          </p:cNvPr>
          <p:cNvCxnSpPr>
            <a:cxnSpLocks/>
            <a:endCxn id="150" idx="2"/>
          </p:cNvCxnSpPr>
          <p:nvPr/>
        </p:nvCxnSpPr>
        <p:spPr>
          <a:xfrm rot="10800000">
            <a:off x="3463380" y="4716175"/>
            <a:ext cx="1052583" cy="152351"/>
          </a:xfrm>
          <a:prstGeom prst="bentConnector3">
            <a:avLst>
              <a:gd name="adj1" fmla="val 36868"/>
            </a:avLst>
          </a:prstGeom>
          <a:ln>
            <a:solidFill>
              <a:srgbClr val="40B5F1"/>
            </a:solidFill>
            <a:tailEnd type="oval"/>
          </a:ln>
        </p:spPr>
        <p:style>
          <a:lnRef idx="1">
            <a:schemeClr val="accent1"/>
          </a:lnRef>
          <a:fillRef idx="0">
            <a:schemeClr val="accent1"/>
          </a:fillRef>
          <a:effectRef idx="0">
            <a:schemeClr val="accent1"/>
          </a:effectRef>
          <a:fontRef idx="minor">
            <a:schemeClr val="tx1"/>
          </a:fontRef>
        </p:style>
      </p:cxnSp>
      <p:cxnSp>
        <p:nvCxnSpPr>
          <p:cNvPr id="223" name="Connector: Elbow 222">
            <a:extLst>
              <a:ext uri="{FF2B5EF4-FFF2-40B4-BE49-F238E27FC236}">
                <a16:creationId xmlns:a16="http://schemas.microsoft.com/office/drawing/2014/main" id="{9A6B72C2-8C50-FED1-23E7-6F37563CE577}"/>
              </a:ext>
            </a:extLst>
          </p:cNvPr>
          <p:cNvCxnSpPr>
            <a:cxnSpLocks/>
            <a:endCxn id="153" idx="2"/>
          </p:cNvCxnSpPr>
          <p:nvPr/>
        </p:nvCxnSpPr>
        <p:spPr>
          <a:xfrm rot="10800000" flipV="1">
            <a:off x="3464796" y="5597130"/>
            <a:ext cx="1481280" cy="351567"/>
          </a:xfrm>
          <a:prstGeom prst="bentConnector3">
            <a:avLst>
              <a:gd name="adj1" fmla="val 55742"/>
            </a:avLst>
          </a:prstGeom>
          <a:ln>
            <a:solidFill>
              <a:srgbClr val="2FB3BA"/>
            </a:solidFill>
            <a:tailEnd type="oval"/>
          </a:ln>
        </p:spPr>
        <p:style>
          <a:lnRef idx="1">
            <a:schemeClr val="accent1"/>
          </a:lnRef>
          <a:fillRef idx="0">
            <a:schemeClr val="accent1"/>
          </a:fillRef>
          <a:effectRef idx="0">
            <a:schemeClr val="accent1"/>
          </a:effectRef>
          <a:fontRef idx="minor">
            <a:schemeClr val="tx1"/>
          </a:fontRef>
        </p:style>
      </p:cxnSp>
      <p:sp>
        <p:nvSpPr>
          <p:cNvPr id="5" name="Title 22">
            <a:extLst>
              <a:ext uri="{FF2B5EF4-FFF2-40B4-BE49-F238E27FC236}">
                <a16:creationId xmlns:a16="http://schemas.microsoft.com/office/drawing/2014/main" id="{A3119142-ED13-4EE8-A026-639948FE8E2B}"/>
              </a:ext>
            </a:extLst>
          </p:cNvPr>
          <p:cNvSpPr txBox="1">
            <a:spLocks/>
          </p:cNvSpPr>
          <p:nvPr/>
        </p:nvSpPr>
        <p:spPr>
          <a:xfrm>
            <a:off x="838200" y="476319"/>
            <a:ext cx="10515600" cy="87292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r>
              <a:rPr lang="en-US" dirty="0"/>
              <a:t>Technology M&amp;A – Lessons Learnt for 2024 from</a:t>
            </a:r>
          </a:p>
        </p:txBody>
      </p:sp>
      <p:pic>
        <p:nvPicPr>
          <p:cNvPr id="8" name="Picture 7" descr="A purple numbers and a black background&#10;&#10;Description automatically generated">
            <a:extLst>
              <a:ext uri="{FF2B5EF4-FFF2-40B4-BE49-F238E27FC236}">
                <a16:creationId xmlns:a16="http://schemas.microsoft.com/office/drawing/2014/main" id="{F0E2C16C-BA05-2119-10EA-983C342E9659}"/>
              </a:ext>
            </a:extLst>
          </p:cNvPr>
          <p:cNvPicPr>
            <a:picLocks noChangeAspect="1"/>
          </p:cNvPicPr>
          <p:nvPr/>
        </p:nvPicPr>
        <p:blipFill>
          <a:blip r:embed="rId2"/>
          <a:stretch>
            <a:fillRect/>
          </a:stretch>
        </p:blipFill>
        <p:spPr>
          <a:xfrm>
            <a:off x="5457972" y="3661646"/>
            <a:ext cx="1266166" cy="952639"/>
          </a:xfrm>
          <a:prstGeom prst="rect">
            <a:avLst/>
          </a:prstGeom>
        </p:spPr>
      </p:pic>
      <p:pic>
        <p:nvPicPr>
          <p:cNvPr id="9" name="Picture 8">
            <a:extLst>
              <a:ext uri="{FF2B5EF4-FFF2-40B4-BE49-F238E27FC236}">
                <a16:creationId xmlns:a16="http://schemas.microsoft.com/office/drawing/2014/main" id="{AAA2390A-C2C8-C164-1EA9-227FE5862421}"/>
              </a:ext>
            </a:extLst>
          </p:cNvPr>
          <p:cNvPicPr>
            <a:picLocks noChangeAspect="1"/>
          </p:cNvPicPr>
          <p:nvPr/>
        </p:nvPicPr>
        <p:blipFill>
          <a:blip r:embed="rId3"/>
          <a:stretch>
            <a:fillRect/>
          </a:stretch>
        </p:blipFill>
        <p:spPr>
          <a:xfrm>
            <a:off x="7916554" y="480476"/>
            <a:ext cx="1610802" cy="431465"/>
          </a:xfrm>
          <a:prstGeom prst="rect">
            <a:avLst/>
          </a:prstGeom>
        </p:spPr>
      </p:pic>
      <p:sp>
        <p:nvSpPr>
          <p:cNvPr id="10" name="Freeform 35">
            <a:extLst>
              <a:ext uri="{FF2B5EF4-FFF2-40B4-BE49-F238E27FC236}">
                <a16:creationId xmlns:a16="http://schemas.microsoft.com/office/drawing/2014/main" id="{35501316-3491-3DBC-6F0E-DCE8D1E3B096}"/>
              </a:ext>
            </a:extLst>
          </p:cNvPr>
          <p:cNvSpPr/>
          <p:nvPr/>
        </p:nvSpPr>
        <p:spPr>
          <a:xfrm>
            <a:off x="9678176" y="451328"/>
            <a:ext cx="1053548" cy="563012"/>
          </a:xfrm>
          <a:custGeom>
            <a:avLst/>
            <a:gdLst/>
            <a:ahLst/>
            <a:cxnLst/>
            <a:rect l="l" t="t" r="r" b="b"/>
            <a:pathLst>
              <a:path w="1392043" h="696021">
                <a:moveTo>
                  <a:pt x="0" y="0"/>
                </a:moveTo>
                <a:lnTo>
                  <a:pt x="1392043" y="0"/>
                </a:lnTo>
                <a:lnTo>
                  <a:pt x="1392043" y="696021"/>
                </a:lnTo>
                <a:lnTo>
                  <a:pt x="0" y="696021"/>
                </a:lnTo>
                <a:lnTo>
                  <a:pt x="0" y="0"/>
                </a:lnTo>
                <a:close/>
              </a:path>
            </a:pathLst>
          </a:custGeom>
          <a:blipFill>
            <a:blip r:embed="rId4"/>
            <a:stretch>
              <a:fillRect/>
            </a:stretch>
          </a:blipFill>
        </p:spPr>
        <p:txBody>
          <a:bodyPr/>
          <a:lstStyle/>
          <a:p>
            <a:endParaRPr lang="en-US"/>
          </a:p>
        </p:txBody>
      </p:sp>
      <p:sp>
        <p:nvSpPr>
          <p:cNvPr id="12" name="TextBox 11">
            <a:extLst>
              <a:ext uri="{FF2B5EF4-FFF2-40B4-BE49-F238E27FC236}">
                <a16:creationId xmlns:a16="http://schemas.microsoft.com/office/drawing/2014/main" id="{A1D11C2F-4AE9-6BE8-6DF2-C0EF3F41BD61}"/>
              </a:ext>
            </a:extLst>
          </p:cNvPr>
          <p:cNvSpPr txBox="1"/>
          <p:nvPr/>
        </p:nvSpPr>
        <p:spPr>
          <a:xfrm>
            <a:off x="550863" y="1338520"/>
            <a:ext cx="2766496" cy="369332"/>
          </a:xfrm>
          <a:prstGeom prst="rect">
            <a:avLst/>
          </a:prstGeom>
          <a:solidFill>
            <a:schemeClr val="tx2"/>
          </a:solidFill>
        </p:spPr>
        <p:txBody>
          <a:bodyPr wrap="square">
            <a:spAutoFit/>
          </a:bodyPr>
          <a:lstStyle/>
          <a:p>
            <a:pPr algn="ctr"/>
            <a:r>
              <a:rPr lang="en-US" u="sng" dirty="0"/>
              <a:t>Sponsors</a:t>
            </a:r>
          </a:p>
        </p:txBody>
      </p:sp>
      <p:sp>
        <p:nvSpPr>
          <p:cNvPr id="13" name="TextBox 12">
            <a:extLst>
              <a:ext uri="{FF2B5EF4-FFF2-40B4-BE49-F238E27FC236}">
                <a16:creationId xmlns:a16="http://schemas.microsoft.com/office/drawing/2014/main" id="{7F50E32B-0A41-6A7D-C8C1-7C2CD6418590}"/>
              </a:ext>
            </a:extLst>
          </p:cNvPr>
          <p:cNvSpPr txBox="1"/>
          <p:nvPr/>
        </p:nvSpPr>
        <p:spPr>
          <a:xfrm>
            <a:off x="8853106" y="1332359"/>
            <a:ext cx="2766496" cy="369332"/>
          </a:xfrm>
          <a:prstGeom prst="rect">
            <a:avLst/>
          </a:prstGeom>
          <a:solidFill>
            <a:schemeClr val="tx2"/>
          </a:solidFill>
        </p:spPr>
        <p:txBody>
          <a:bodyPr wrap="square">
            <a:spAutoFit/>
          </a:bodyPr>
          <a:lstStyle/>
          <a:p>
            <a:pPr algn="ctr"/>
            <a:r>
              <a:rPr lang="en-US" u="sng" dirty="0"/>
              <a:t>Strategics</a:t>
            </a:r>
          </a:p>
        </p:txBody>
      </p:sp>
      <p:pic>
        <p:nvPicPr>
          <p:cNvPr id="14" name="Picture 14" descr="Bill payment Icon - Free PNG &amp; SVG 3323109 - Noun Project">
            <a:extLst>
              <a:ext uri="{FF2B5EF4-FFF2-40B4-BE49-F238E27FC236}">
                <a16:creationId xmlns:a16="http://schemas.microsoft.com/office/drawing/2014/main" id="{E8B8E4B3-4CEE-3C77-239F-E0B080ADB16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1200" y="1222302"/>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2B9C75B-0231-543D-7332-266B04A4B27E}"/>
              </a:ext>
            </a:extLst>
          </p:cNvPr>
          <p:cNvPicPr>
            <a:picLocks noChangeAspect="1"/>
          </p:cNvPicPr>
          <p:nvPr/>
        </p:nvPicPr>
        <p:blipFill>
          <a:blip r:embed="rId6">
            <a:clrChange>
              <a:clrFrom>
                <a:srgbClr val="FFFFFF"/>
              </a:clrFrom>
              <a:clrTo>
                <a:srgbClr val="FFFFFF">
                  <a:alpha val="0"/>
                </a:srgbClr>
              </a:clrTo>
            </a:clrChange>
            <a:biLevel thresh="75000"/>
          </a:blip>
          <a:stretch>
            <a:fillRect/>
          </a:stretch>
        </p:blipFill>
        <p:spPr>
          <a:xfrm>
            <a:off x="8244531" y="1244526"/>
            <a:ext cx="580674" cy="564545"/>
          </a:xfrm>
          <a:prstGeom prst="rect">
            <a:avLst/>
          </a:prstGeom>
        </p:spPr>
      </p:pic>
    </p:spTree>
    <p:extLst>
      <p:ext uri="{BB962C8B-B14F-4D97-AF65-F5344CB8AC3E}">
        <p14:creationId xmlns:p14="http://schemas.microsoft.com/office/powerpoint/2010/main" val="66251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15</a:t>
            </a:fld>
            <a:endParaRPr lang="en-US"/>
          </a:p>
        </p:txBody>
      </p:sp>
      <p:grpSp>
        <p:nvGrpSpPr>
          <p:cNvPr id="9" name="Group 8">
            <a:extLst>
              <a:ext uri="{FF2B5EF4-FFF2-40B4-BE49-F238E27FC236}">
                <a16:creationId xmlns:a16="http://schemas.microsoft.com/office/drawing/2014/main" id="{72477016-5984-EE7B-E598-B980F6A2BE6B}"/>
              </a:ext>
            </a:extLst>
          </p:cNvPr>
          <p:cNvGrpSpPr/>
          <p:nvPr/>
        </p:nvGrpSpPr>
        <p:grpSpPr>
          <a:xfrm>
            <a:off x="662495" y="1936295"/>
            <a:ext cx="10990046" cy="4163672"/>
            <a:chOff x="735647" y="1936295"/>
            <a:chExt cx="10990046" cy="4163672"/>
          </a:xfrm>
        </p:grpSpPr>
        <p:grpSp>
          <p:nvGrpSpPr>
            <p:cNvPr id="10" name="Group 3">
              <a:extLst>
                <a:ext uri="{FF2B5EF4-FFF2-40B4-BE49-F238E27FC236}">
                  <a16:creationId xmlns:a16="http://schemas.microsoft.com/office/drawing/2014/main" id="{6772608F-2E0A-05D9-E7AA-C71EA6640E90}"/>
                </a:ext>
              </a:extLst>
            </p:cNvPr>
            <p:cNvGrpSpPr/>
            <p:nvPr/>
          </p:nvGrpSpPr>
          <p:grpSpPr>
            <a:xfrm>
              <a:off x="735647" y="1936295"/>
              <a:ext cx="1583553" cy="1800225"/>
              <a:chOff x="0" y="0"/>
              <a:chExt cx="625601" cy="711200"/>
            </a:xfrm>
          </p:grpSpPr>
          <p:sp>
            <p:nvSpPr>
              <p:cNvPr id="69" name="Freeform 4">
                <a:extLst>
                  <a:ext uri="{FF2B5EF4-FFF2-40B4-BE49-F238E27FC236}">
                    <a16:creationId xmlns:a16="http://schemas.microsoft.com/office/drawing/2014/main" id="{8B7CF1AF-B908-017C-03FD-46F68565040F}"/>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70" name="TextBox 5">
                <a:extLst>
                  <a:ext uri="{FF2B5EF4-FFF2-40B4-BE49-F238E27FC236}">
                    <a16:creationId xmlns:a16="http://schemas.microsoft.com/office/drawing/2014/main" id="{EE9CD5F9-E58A-69C8-E876-49A9BAF1BFA0}"/>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2" name="Group 6">
              <a:extLst>
                <a:ext uri="{FF2B5EF4-FFF2-40B4-BE49-F238E27FC236}">
                  <a16:creationId xmlns:a16="http://schemas.microsoft.com/office/drawing/2014/main" id="{A625821D-8044-7924-2B22-079C382F1AB0}"/>
                </a:ext>
              </a:extLst>
            </p:cNvPr>
            <p:cNvGrpSpPr/>
            <p:nvPr/>
          </p:nvGrpSpPr>
          <p:grpSpPr>
            <a:xfrm>
              <a:off x="2615888" y="1936295"/>
              <a:ext cx="1583553" cy="1800225"/>
              <a:chOff x="0" y="0"/>
              <a:chExt cx="625601" cy="711200"/>
            </a:xfrm>
          </p:grpSpPr>
          <p:sp>
            <p:nvSpPr>
              <p:cNvPr id="67" name="Freeform 7">
                <a:extLst>
                  <a:ext uri="{FF2B5EF4-FFF2-40B4-BE49-F238E27FC236}">
                    <a16:creationId xmlns:a16="http://schemas.microsoft.com/office/drawing/2014/main" id="{AD63FA10-EEC3-4925-2545-4228E191A039}"/>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68" name="TextBox 8">
                <a:extLst>
                  <a:ext uri="{FF2B5EF4-FFF2-40B4-BE49-F238E27FC236}">
                    <a16:creationId xmlns:a16="http://schemas.microsoft.com/office/drawing/2014/main" id="{6530A51A-8F96-E775-7DE6-95C272C067E7}"/>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3" name="Group 9">
              <a:extLst>
                <a:ext uri="{FF2B5EF4-FFF2-40B4-BE49-F238E27FC236}">
                  <a16:creationId xmlns:a16="http://schemas.microsoft.com/office/drawing/2014/main" id="{9436F087-F9A4-886B-2A03-CCC96604278B}"/>
                </a:ext>
              </a:extLst>
            </p:cNvPr>
            <p:cNvGrpSpPr/>
            <p:nvPr/>
          </p:nvGrpSpPr>
          <p:grpSpPr>
            <a:xfrm>
              <a:off x="4497892" y="1959626"/>
              <a:ext cx="1583553" cy="1800225"/>
              <a:chOff x="0" y="0"/>
              <a:chExt cx="625601" cy="711200"/>
            </a:xfrm>
          </p:grpSpPr>
          <p:sp>
            <p:nvSpPr>
              <p:cNvPr id="65" name="Freeform 10">
                <a:extLst>
                  <a:ext uri="{FF2B5EF4-FFF2-40B4-BE49-F238E27FC236}">
                    <a16:creationId xmlns:a16="http://schemas.microsoft.com/office/drawing/2014/main" id="{D6BF41A6-1684-CE01-E07C-B9BB0E15FEF8}"/>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66" name="TextBox 11">
                <a:extLst>
                  <a:ext uri="{FF2B5EF4-FFF2-40B4-BE49-F238E27FC236}">
                    <a16:creationId xmlns:a16="http://schemas.microsoft.com/office/drawing/2014/main" id="{818CD447-5491-F555-4ACB-9DD15C808E90}"/>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4" name="Group 12">
              <a:extLst>
                <a:ext uri="{FF2B5EF4-FFF2-40B4-BE49-F238E27FC236}">
                  <a16:creationId xmlns:a16="http://schemas.microsoft.com/office/drawing/2014/main" id="{C105FA2B-041B-994F-4902-61873DEB9955}"/>
                </a:ext>
              </a:extLst>
            </p:cNvPr>
            <p:cNvGrpSpPr/>
            <p:nvPr/>
          </p:nvGrpSpPr>
          <p:grpSpPr>
            <a:xfrm>
              <a:off x="6379896" y="1959626"/>
              <a:ext cx="1583553" cy="1800225"/>
              <a:chOff x="0" y="0"/>
              <a:chExt cx="625601" cy="711200"/>
            </a:xfrm>
          </p:grpSpPr>
          <p:sp>
            <p:nvSpPr>
              <p:cNvPr id="63" name="Freeform 13">
                <a:extLst>
                  <a:ext uri="{FF2B5EF4-FFF2-40B4-BE49-F238E27FC236}">
                    <a16:creationId xmlns:a16="http://schemas.microsoft.com/office/drawing/2014/main" id="{3F184DD1-A470-02AD-9451-ACD5FCB4C2B5}"/>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64" name="TextBox 14">
                <a:extLst>
                  <a:ext uri="{FF2B5EF4-FFF2-40B4-BE49-F238E27FC236}">
                    <a16:creationId xmlns:a16="http://schemas.microsoft.com/office/drawing/2014/main" id="{62353A45-675C-628C-C3F4-85A1E9384D81}"/>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5" name="Group 15">
              <a:extLst>
                <a:ext uri="{FF2B5EF4-FFF2-40B4-BE49-F238E27FC236}">
                  <a16:creationId xmlns:a16="http://schemas.microsoft.com/office/drawing/2014/main" id="{2F4CB54C-F4E4-AD8F-D5AE-914BF3B2C772}"/>
                </a:ext>
              </a:extLst>
            </p:cNvPr>
            <p:cNvGrpSpPr/>
            <p:nvPr/>
          </p:nvGrpSpPr>
          <p:grpSpPr>
            <a:xfrm>
              <a:off x="8260137" y="1959626"/>
              <a:ext cx="1583553" cy="1800225"/>
              <a:chOff x="0" y="0"/>
              <a:chExt cx="625601" cy="711200"/>
            </a:xfrm>
          </p:grpSpPr>
          <p:sp>
            <p:nvSpPr>
              <p:cNvPr id="61" name="Freeform 16">
                <a:extLst>
                  <a:ext uri="{FF2B5EF4-FFF2-40B4-BE49-F238E27FC236}">
                    <a16:creationId xmlns:a16="http://schemas.microsoft.com/office/drawing/2014/main" id="{7287C474-4281-1D53-B31A-F793003295A7}"/>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62" name="TextBox 17">
                <a:extLst>
                  <a:ext uri="{FF2B5EF4-FFF2-40B4-BE49-F238E27FC236}">
                    <a16:creationId xmlns:a16="http://schemas.microsoft.com/office/drawing/2014/main" id="{9A55F6A6-2D84-1D61-77E9-6FD8970DFAD8}"/>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6" name="Group 18">
              <a:extLst>
                <a:ext uri="{FF2B5EF4-FFF2-40B4-BE49-F238E27FC236}">
                  <a16:creationId xmlns:a16="http://schemas.microsoft.com/office/drawing/2014/main" id="{6A9E5B5B-172F-E1F2-AD87-5689587D8CEC}"/>
                </a:ext>
              </a:extLst>
            </p:cNvPr>
            <p:cNvGrpSpPr/>
            <p:nvPr/>
          </p:nvGrpSpPr>
          <p:grpSpPr>
            <a:xfrm>
              <a:off x="10142140" y="1959626"/>
              <a:ext cx="1583553" cy="1800225"/>
              <a:chOff x="0" y="0"/>
              <a:chExt cx="625601" cy="711200"/>
            </a:xfrm>
          </p:grpSpPr>
          <p:sp>
            <p:nvSpPr>
              <p:cNvPr id="59" name="Freeform 19">
                <a:extLst>
                  <a:ext uri="{FF2B5EF4-FFF2-40B4-BE49-F238E27FC236}">
                    <a16:creationId xmlns:a16="http://schemas.microsoft.com/office/drawing/2014/main" id="{3E48BE24-E319-3626-34C3-011206B513EB}"/>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60" name="TextBox 20">
                <a:extLst>
                  <a:ext uri="{FF2B5EF4-FFF2-40B4-BE49-F238E27FC236}">
                    <a16:creationId xmlns:a16="http://schemas.microsoft.com/office/drawing/2014/main" id="{6F651B45-0F64-D3DE-787D-2EE3D51D775E}"/>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7" name="Group 21">
              <a:extLst>
                <a:ext uri="{FF2B5EF4-FFF2-40B4-BE49-F238E27FC236}">
                  <a16:creationId xmlns:a16="http://schemas.microsoft.com/office/drawing/2014/main" id="{AB0012D5-C048-309E-8FB6-6C8593CF1B66}"/>
                </a:ext>
              </a:extLst>
            </p:cNvPr>
            <p:cNvGrpSpPr/>
            <p:nvPr/>
          </p:nvGrpSpPr>
          <p:grpSpPr>
            <a:xfrm>
              <a:off x="735647" y="4276412"/>
              <a:ext cx="1583553" cy="1800225"/>
              <a:chOff x="0" y="0"/>
              <a:chExt cx="625601" cy="711200"/>
            </a:xfrm>
          </p:grpSpPr>
          <p:sp>
            <p:nvSpPr>
              <p:cNvPr id="57" name="Freeform 22">
                <a:extLst>
                  <a:ext uri="{FF2B5EF4-FFF2-40B4-BE49-F238E27FC236}">
                    <a16:creationId xmlns:a16="http://schemas.microsoft.com/office/drawing/2014/main" id="{81E19D4C-6F01-B4A2-28EA-4EC5658401F7}"/>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58" name="TextBox 23">
                <a:extLst>
                  <a:ext uri="{FF2B5EF4-FFF2-40B4-BE49-F238E27FC236}">
                    <a16:creationId xmlns:a16="http://schemas.microsoft.com/office/drawing/2014/main" id="{6D6AE746-7F42-B500-EF2B-BFC02226E7E1}"/>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8" name="Group 24">
              <a:extLst>
                <a:ext uri="{FF2B5EF4-FFF2-40B4-BE49-F238E27FC236}">
                  <a16:creationId xmlns:a16="http://schemas.microsoft.com/office/drawing/2014/main" id="{66253546-B29D-BB60-5938-92EADDAFB876}"/>
                </a:ext>
              </a:extLst>
            </p:cNvPr>
            <p:cNvGrpSpPr/>
            <p:nvPr/>
          </p:nvGrpSpPr>
          <p:grpSpPr>
            <a:xfrm>
              <a:off x="2615888" y="4276412"/>
              <a:ext cx="1583553" cy="1800225"/>
              <a:chOff x="0" y="0"/>
              <a:chExt cx="625601" cy="711200"/>
            </a:xfrm>
          </p:grpSpPr>
          <p:sp>
            <p:nvSpPr>
              <p:cNvPr id="55" name="Freeform 25">
                <a:extLst>
                  <a:ext uri="{FF2B5EF4-FFF2-40B4-BE49-F238E27FC236}">
                    <a16:creationId xmlns:a16="http://schemas.microsoft.com/office/drawing/2014/main" id="{35115BA8-07C8-2AF1-8E3A-761C0146216B}"/>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56" name="TextBox 26">
                <a:extLst>
                  <a:ext uri="{FF2B5EF4-FFF2-40B4-BE49-F238E27FC236}">
                    <a16:creationId xmlns:a16="http://schemas.microsoft.com/office/drawing/2014/main" id="{C1138CC5-D0E2-7E31-F8D4-D339F8C1C416}"/>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19" name="Group 27">
              <a:extLst>
                <a:ext uri="{FF2B5EF4-FFF2-40B4-BE49-F238E27FC236}">
                  <a16:creationId xmlns:a16="http://schemas.microsoft.com/office/drawing/2014/main" id="{CA31569E-0729-859D-E7A7-9BBA535CDDBE}"/>
                </a:ext>
              </a:extLst>
            </p:cNvPr>
            <p:cNvGrpSpPr/>
            <p:nvPr/>
          </p:nvGrpSpPr>
          <p:grpSpPr>
            <a:xfrm>
              <a:off x="4497892" y="4299742"/>
              <a:ext cx="1583553" cy="1800225"/>
              <a:chOff x="0" y="0"/>
              <a:chExt cx="625601" cy="711200"/>
            </a:xfrm>
          </p:grpSpPr>
          <p:sp>
            <p:nvSpPr>
              <p:cNvPr id="53" name="Freeform 28">
                <a:extLst>
                  <a:ext uri="{FF2B5EF4-FFF2-40B4-BE49-F238E27FC236}">
                    <a16:creationId xmlns:a16="http://schemas.microsoft.com/office/drawing/2014/main" id="{47EE9A3A-1408-4FC3-F5B5-483A7225AF0D}"/>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54" name="TextBox 29">
                <a:extLst>
                  <a:ext uri="{FF2B5EF4-FFF2-40B4-BE49-F238E27FC236}">
                    <a16:creationId xmlns:a16="http://schemas.microsoft.com/office/drawing/2014/main" id="{3452001E-BEA5-14C2-8D78-127DA41DF9C9}"/>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20" name="Group 30">
              <a:extLst>
                <a:ext uri="{FF2B5EF4-FFF2-40B4-BE49-F238E27FC236}">
                  <a16:creationId xmlns:a16="http://schemas.microsoft.com/office/drawing/2014/main" id="{7048B480-F337-6703-063C-67E1DF9D91C2}"/>
                </a:ext>
              </a:extLst>
            </p:cNvPr>
            <p:cNvGrpSpPr/>
            <p:nvPr/>
          </p:nvGrpSpPr>
          <p:grpSpPr>
            <a:xfrm>
              <a:off x="6379896" y="4299742"/>
              <a:ext cx="1583553" cy="1800225"/>
              <a:chOff x="0" y="0"/>
              <a:chExt cx="625601" cy="711200"/>
            </a:xfrm>
          </p:grpSpPr>
          <p:sp>
            <p:nvSpPr>
              <p:cNvPr id="51" name="Freeform 31">
                <a:extLst>
                  <a:ext uri="{FF2B5EF4-FFF2-40B4-BE49-F238E27FC236}">
                    <a16:creationId xmlns:a16="http://schemas.microsoft.com/office/drawing/2014/main" id="{9CD1554C-C288-E1CB-630C-B132F647844F}"/>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52" name="TextBox 32">
                <a:extLst>
                  <a:ext uri="{FF2B5EF4-FFF2-40B4-BE49-F238E27FC236}">
                    <a16:creationId xmlns:a16="http://schemas.microsoft.com/office/drawing/2014/main" id="{3EAD7496-AA3C-8838-2D05-7586E6A6BCA7}"/>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21" name="Group 33">
              <a:extLst>
                <a:ext uri="{FF2B5EF4-FFF2-40B4-BE49-F238E27FC236}">
                  <a16:creationId xmlns:a16="http://schemas.microsoft.com/office/drawing/2014/main" id="{663EE727-D3FF-EC2E-86F3-F74898BD34C1}"/>
                </a:ext>
              </a:extLst>
            </p:cNvPr>
            <p:cNvGrpSpPr/>
            <p:nvPr/>
          </p:nvGrpSpPr>
          <p:grpSpPr>
            <a:xfrm>
              <a:off x="8260137" y="4299742"/>
              <a:ext cx="1583553" cy="1800225"/>
              <a:chOff x="0" y="0"/>
              <a:chExt cx="625601" cy="711200"/>
            </a:xfrm>
          </p:grpSpPr>
          <p:sp>
            <p:nvSpPr>
              <p:cNvPr id="49" name="Freeform 34">
                <a:extLst>
                  <a:ext uri="{FF2B5EF4-FFF2-40B4-BE49-F238E27FC236}">
                    <a16:creationId xmlns:a16="http://schemas.microsoft.com/office/drawing/2014/main" id="{4A1B987D-DE37-F138-9093-1A2E05391670}"/>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50" name="TextBox 35">
                <a:extLst>
                  <a:ext uri="{FF2B5EF4-FFF2-40B4-BE49-F238E27FC236}">
                    <a16:creationId xmlns:a16="http://schemas.microsoft.com/office/drawing/2014/main" id="{DAF202F9-F1B4-E1DF-B768-CA0FBB95A68D}"/>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grpSp>
          <p:nvGrpSpPr>
            <p:cNvPr id="22" name="Group 36">
              <a:extLst>
                <a:ext uri="{FF2B5EF4-FFF2-40B4-BE49-F238E27FC236}">
                  <a16:creationId xmlns:a16="http://schemas.microsoft.com/office/drawing/2014/main" id="{43A2BD41-58B2-14C8-036A-602E9620501F}"/>
                </a:ext>
              </a:extLst>
            </p:cNvPr>
            <p:cNvGrpSpPr/>
            <p:nvPr/>
          </p:nvGrpSpPr>
          <p:grpSpPr>
            <a:xfrm>
              <a:off x="10142140" y="4299742"/>
              <a:ext cx="1583553" cy="1800225"/>
              <a:chOff x="0" y="0"/>
              <a:chExt cx="625601" cy="711200"/>
            </a:xfrm>
          </p:grpSpPr>
          <p:sp>
            <p:nvSpPr>
              <p:cNvPr id="47" name="Freeform 37">
                <a:extLst>
                  <a:ext uri="{FF2B5EF4-FFF2-40B4-BE49-F238E27FC236}">
                    <a16:creationId xmlns:a16="http://schemas.microsoft.com/office/drawing/2014/main" id="{CC0FDA1B-1706-8CB4-FEBB-41ACDE8D25E6}"/>
                  </a:ext>
                </a:extLst>
              </p:cNvPr>
              <p:cNvSpPr/>
              <p:nvPr/>
            </p:nvSpPr>
            <p:spPr>
              <a:xfrm>
                <a:off x="0" y="0"/>
                <a:ext cx="625601" cy="711200"/>
              </a:xfrm>
              <a:custGeom>
                <a:avLst/>
                <a:gdLst/>
                <a:ahLst/>
                <a:cxnLst/>
                <a:rect l="l" t="t" r="r" b="b"/>
                <a:pathLst>
                  <a:path w="625601" h="711200">
                    <a:moveTo>
                      <a:pt x="0" y="50800"/>
                    </a:moveTo>
                    <a:lnTo>
                      <a:pt x="312801" y="0"/>
                    </a:lnTo>
                    <a:lnTo>
                      <a:pt x="625601" y="50800"/>
                    </a:lnTo>
                    <a:lnTo>
                      <a:pt x="625601" y="660400"/>
                    </a:lnTo>
                    <a:lnTo>
                      <a:pt x="312801" y="711200"/>
                    </a:lnTo>
                    <a:lnTo>
                      <a:pt x="0" y="660400"/>
                    </a:lnTo>
                    <a:lnTo>
                      <a:pt x="0" y="50800"/>
                    </a:lnTo>
                    <a:close/>
                  </a:path>
                </a:pathLst>
              </a:custGeom>
              <a:solidFill>
                <a:srgbClr val="484995"/>
              </a:solidFill>
            </p:spPr>
            <p:txBody>
              <a:bodyPr/>
              <a:lstStyle/>
              <a:p>
                <a:endParaRPr lang="en-IN" sz="1200"/>
              </a:p>
            </p:txBody>
          </p:sp>
          <p:sp>
            <p:nvSpPr>
              <p:cNvPr id="48" name="TextBox 38">
                <a:extLst>
                  <a:ext uri="{FF2B5EF4-FFF2-40B4-BE49-F238E27FC236}">
                    <a16:creationId xmlns:a16="http://schemas.microsoft.com/office/drawing/2014/main" id="{3954E7BB-F8CC-5829-1040-40CB8ADC43AC}"/>
                  </a:ext>
                </a:extLst>
              </p:cNvPr>
              <p:cNvSpPr txBox="1"/>
              <p:nvPr/>
            </p:nvSpPr>
            <p:spPr>
              <a:xfrm>
                <a:off x="0" y="15875"/>
                <a:ext cx="812800" cy="669925"/>
              </a:xfrm>
              <a:prstGeom prst="rect">
                <a:avLst/>
              </a:prstGeom>
            </p:spPr>
            <p:txBody>
              <a:bodyPr lIns="33867" tIns="33867" rIns="33867" bIns="33867" rtlCol="0" anchor="ctr"/>
              <a:lstStyle/>
              <a:p>
                <a:pPr algn="ctr">
                  <a:lnSpc>
                    <a:spcPts val="1298"/>
                  </a:lnSpc>
                </a:pPr>
                <a:endParaRPr sz="1200"/>
              </a:p>
            </p:txBody>
          </p:sp>
        </p:grpSp>
        <p:sp>
          <p:nvSpPr>
            <p:cNvPr id="23" name="Freeform 39">
              <a:extLst>
                <a:ext uri="{FF2B5EF4-FFF2-40B4-BE49-F238E27FC236}">
                  <a16:creationId xmlns:a16="http://schemas.microsoft.com/office/drawing/2014/main" id="{99BCAB6D-1340-3FE9-6FBB-A290CDE53B4F}"/>
                </a:ext>
              </a:extLst>
            </p:cNvPr>
            <p:cNvSpPr/>
            <p:nvPr/>
          </p:nvSpPr>
          <p:spPr>
            <a:xfrm>
              <a:off x="3144204" y="2161012"/>
              <a:ext cx="540888" cy="467868"/>
            </a:xfrm>
            <a:custGeom>
              <a:avLst/>
              <a:gdLst/>
              <a:ahLst/>
              <a:cxnLst/>
              <a:rect l="l" t="t" r="r" b="b"/>
              <a:pathLst>
                <a:path w="811332" h="701802">
                  <a:moveTo>
                    <a:pt x="0" y="0"/>
                  </a:moveTo>
                  <a:lnTo>
                    <a:pt x="811331" y="0"/>
                  </a:lnTo>
                  <a:lnTo>
                    <a:pt x="811331" y="701802"/>
                  </a:lnTo>
                  <a:lnTo>
                    <a:pt x="0" y="7018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sz="1200"/>
            </a:p>
          </p:txBody>
        </p:sp>
        <p:sp>
          <p:nvSpPr>
            <p:cNvPr id="24" name="Freeform 40">
              <a:extLst>
                <a:ext uri="{FF2B5EF4-FFF2-40B4-BE49-F238E27FC236}">
                  <a16:creationId xmlns:a16="http://schemas.microsoft.com/office/drawing/2014/main" id="{448FE4B5-7F20-741E-2BED-9E5244F1E45C}"/>
                </a:ext>
              </a:extLst>
            </p:cNvPr>
            <p:cNvSpPr/>
            <p:nvPr/>
          </p:nvSpPr>
          <p:spPr>
            <a:xfrm>
              <a:off x="5010463" y="2114338"/>
              <a:ext cx="558411" cy="561217"/>
            </a:xfrm>
            <a:custGeom>
              <a:avLst/>
              <a:gdLst/>
              <a:ahLst/>
              <a:cxnLst/>
              <a:rect l="l" t="t" r="r" b="b"/>
              <a:pathLst>
                <a:path w="837616" h="841825">
                  <a:moveTo>
                    <a:pt x="0" y="0"/>
                  </a:moveTo>
                  <a:lnTo>
                    <a:pt x="837615" y="0"/>
                  </a:lnTo>
                  <a:lnTo>
                    <a:pt x="837615" y="841824"/>
                  </a:lnTo>
                  <a:lnTo>
                    <a:pt x="0" y="841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sz="1200"/>
            </a:p>
          </p:txBody>
        </p:sp>
        <p:sp>
          <p:nvSpPr>
            <p:cNvPr id="25" name="Freeform 41">
              <a:extLst>
                <a:ext uri="{FF2B5EF4-FFF2-40B4-BE49-F238E27FC236}">
                  <a16:creationId xmlns:a16="http://schemas.microsoft.com/office/drawing/2014/main" id="{45FF306C-CE14-E26D-3F38-03C83FBAECB9}"/>
                </a:ext>
              </a:extLst>
            </p:cNvPr>
            <p:cNvSpPr/>
            <p:nvPr/>
          </p:nvSpPr>
          <p:spPr>
            <a:xfrm>
              <a:off x="6894245" y="2114338"/>
              <a:ext cx="571648" cy="571648"/>
            </a:xfrm>
            <a:custGeom>
              <a:avLst/>
              <a:gdLst/>
              <a:ahLst/>
              <a:cxnLst/>
              <a:rect l="l" t="t" r="r" b="b"/>
              <a:pathLst>
                <a:path w="857472" h="857472">
                  <a:moveTo>
                    <a:pt x="0" y="0"/>
                  </a:moveTo>
                  <a:lnTo>
                    <a:pt x="857471" y="0"/>
                  </a:lnTo>
                  <a:lnTo>
                    <a:pt x="857471" y="857472"/>
                  </a:lnTo>
                  <a:lnTo>
                    <a:pt x="0" y="857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N" sz="1200"/>
            </a:p>
          </p:txBody>
        </p:sp>
        <p:sp>
          <p:nvSpPr>
            <p:cNvPr id="26" name="Freeform 42">
              <a:extLst>
                <a:ext uri="{FF2B5EF4-FFF2-40B4-BE49-F238E27FC236}">
                  <a16:creationId xmlns:a16="http://schemas.microsoft.com/office/drawing/2014/main" id="{E2EB6A2E-F59E-B7ED-D04D-4EB0440CECFF}"/>
                </a:ext>
              </a:extLst>
            </p:cNvPr>
            <p:cNvSpPr/>
            <p:nvPr/>
          </p:nvSpPr>
          <p:spPr>
            <a:xfrm>
              <a:off x="8842330" y="2172671"/>
              <a:ext cx="493680" cy="491211"/>
            </a:xfrm>
            <a:custGeom>
              <a:avLst/>
              <a:gdLst/>
              <a:ahLst/>
              <a:cxnLst/>
              <a:rect l="l" t="t" r="r" b="b"/>
              <a:pathLst>
                <a:path w="740520" h="736817">
                  <a:moveTo>
                    <a:pt x="0" y="0"/>
                  </a:moveTo>
                  <a:lnTo>
                    <a:pt x="740520" y="0"/>
                  </a:lnTo>
                  <a:lnTo>
                    <a:pt x="740520" y="736818"/>
                  </a:lnTo>
                  <a:lnTo>
                    <a:pt x="0" y="7368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IN" sz="1200"/>
            </a:p>
          </p:txBody>
        </p:sp>
        <p:sp>
          <p:nvSpPr>
            <p:cNvPr id="27" name="Freeform 43">
              <a:extLst>
                <a:ext uri="{FF2B5EF4-FFF2-40B4-BE49-F238E27FC236}">
                  <a16:creationId xmlns:a16="http://schemas.microsoft.com/office/drawing/2014/main" id="{255A2935-1683-315C-86AD-7F4B03249B37}"/>
                </a:ext>
              </a:extLst>
            </p:cNvPr>
            <p:cNvSpPr/>
            <p:nvPr/>
          </p:nvSpPr>
          <p:spPr>
            <a:xfrm>
              <a:off x="10680560" y="2087031"/>
              <a:ext cx="538949" cy="530191"/>
            </a:xfrm>
            <a:custGeom>
              <a:avLst/>
              <a:gdLst/>
              <a:ahLst/>
              <a:cxnLst/>
              <a:rect l="l" t="t" r="r" b="b"/>
              <a:pathLst>
                <a:path w="808424" h="795287">
                  <a:moveTo>
                    <a:pt x="0" y="0"/>
                  </a:moveTo>
                  <a:lnTo>
                    <a:pt x="808424" y="0"/>
                  </a:lnTo>
                  <a:lnTo>
                    <a:pt x="808424" y="795287"/>
                  </a:lnTo>
                  <a:lnTo>
                    <a:pt x="0" y="795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IN" sz="1200"/>
            </a:p>
          </p:txBody>
        </p:sp>
        <p:sp>
          <p:nvSpPr>
            <p:cNvPr id="28" name="Freeform 44">
              <a:extLst>
                <a:ext uri="{FF2B5EF4-FFF2-40B4-BE49-F238E27FC236}">
                  <a16:creationId xmlns:a16="http://schemas.microsoft.com/office/drawing/2014/main" id="{5A611FB7-93F8-4F79-FF75-05F2A5CB8FA2}"/>
                </a:ext>
              </a:extLst>
            </p:cNvPr>
            <p:cNvSpPr/>
            <p:nvPr/>
          </p:nvSpPr>
          <p:spPr>
            <a:xfrm>
              <a:off x="1104811" y="4480041"/>
              <a:ext cx="719727" cy="508307"/>
            </a:xfrm>
            <a:custGeom>
              <a:avLst/>
              <a:gdLst/>
              <a:ahLst/>
              <a:cxnLst/>
              <a:rect l="l" t="t" r="r" b="b"/>
              <a:pathLst>
                <a:path w="1079590" h="762460">
                  <a:moveTo>
                    <a:pt x="0" y="0"/>
                  </a:moveTo>
                  <a:lnTo>
                    <a:pt x="1079590" y="0"/>
                  </a:lnTo>
                  <a:lnTo>
                    <a:pt x="1079590" y="762460"/>
                  </a:lnTo>
                  <a:lnTo>
                    <a:pt x="0" y="7624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IN" sz="1200"/>
            </a:p>
          </p:txBody>
        </p:sp>
        <p:sp>
          <p:nvSpPr>
            <p:cNvPr id="29" name="Freeform 45">
              <a:extLst>
                <a:ext uri="{FF2B5EF4-FFF2-40B4-BE49-F238E27FC236}">
                  <a16:creationId xmlns:a16="http://schemas.microsoft.com/office/drawing/2014/main" id="{59F5CC80-4E51-067F-F409-8A1801F98CDD}"/>
                </a:ext>
              </a:extLst>
            </p:cNvPr>
            <p:cNvSpPr/>
            <p:nvPr/>
          </p:nvSpPr>
          <p:spPr>
            <a:xfrm>
              <a:off x="3125031" y="4423080"/>
              <a:ext cx="565269" cy="565269"/>
            </a:xfrm>
            <a:custGeom>
              <a:avLst/>
              <a:gdLst/>
              <a:ahLst/>
              <a:cxnLst/>
              <a:rect l="l" t="t" r="r" b="b"/>
              <a:pathLst>
                <a:path w="847903" h="847903">
                  <a:moveTo>
                    <a:pt x="0" y="0"/>
                  </a:moveTo>
                  <a:lnTo>
                    <a:pt x="847903" y="0"/>
                  </a:lnTo>
                  <a:lnTo>
                    <a:pt x="847903" y="847902"/>
                  </a:lnTo>
                  <a:lnTo>
                    <a:pt x="0" y="8479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IN" sz="1200"/>
            </a:p>
          </p:txBody>
        </p:sp>
        <p:sp>
          <p:nvSpPr>
            <p:cNvPr id="30" name="Freeform 46">
              <a:extLst>
                <a:ext uri="{FF2B5EF4-FFF2-40B4-BE49-F238E27FC236}">
                  <a16:creationId xmlns:a16="http://schemas.microsoft.com/office/drawing/2014/main" id="{2A6FEA1C-D4FD-4B8D-5B84-6E090156D770}"/>
                </a:ext>
              </a:extLst>
            </p:cNvPr>
            <p:cNvSpPr/>
            <p:nvPr/>
          </p:nvSpPr>
          <p:spPr>
            <a:xfrm>
              <a:off x="5031070" y="4428230"/>
              <a:ext cx="565269" cy="565269"/>
            </a:xfrm>
            <a:custGeom>
              <a:avLst/>
              <a:gdLst/>
              <a:ahLst/>
              <a:cxnLst/>
              <a:rect l="l" t="t" r="r" b="b"/>
              <a:pathLst>
                <a:path w="847903" h="847903">
                  <a:moveTo>
                    <a:pt x="0" y="0"/>
                  </a:moveTo>
                  <a:lnTo>
                    <a:pt x="847902" y="0"/>
                  </a:lnTo>
                  <a:lnTo>
                    <a:pt x="847902" y="847902"/>
                  </a:lnTo>
                  <a:lnTo>
                    <a:pt x="0" y="84790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IN" sz="1200"/>
            </a:p>
          </p:txBody>
        </p:sp>
        <p:sp>
          <p:nvSpPr>
            <p:cNvPr id="31" name="Freeform 47">
              <a:extLst>
                <a:ext uri="{FF2B5EF4-FFF2-40B4-BE49-F238E27FC236}">
                  <a16:creationId xmlns:a16="http://schemas.microsoft.com/office/drawing/2014/main" id="{B7C8ED93-5A3A-8874-D04D-D315173981CD}"/>
                </a:ext>
              </a:extLst>
            </p:cNvPr>
            <p:cNvSpPr/>
            <p:nvPr/>
          </p:nvSpPr>
          <p:spPr>
            <a:xfrm>
              <a:off x="6925801" y="4403142"/>
              <a:ext cx="540092" cy="605145"/>
            </a:xfrm>
            <a:custGeom>
              <a:avLst/>
              <a:gdLst/>
              <a:ahLst/>
              <a:cxnLst/>
              <a:rect l="l" t="t" r="r" b="b"/>
              <a:pathLst>
                <a:path w="810138" h="907718">
                  <a:moveTo>
                    <a:pt x="0" y="0"/>
                  </a:moveTo>
                  <a:lnTo>
                    <a:pt x="810138" y="0"/>
                  </a:lnTo>
                  <a:lnTo>
                    <a:pt x="810138" y="907718"/>
                  </a:lnTo>
                  <a:lnTo>
                    <a:pt x="0" y="90771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IN" sz="1200"/>
            </a:p>
          </p:txBody>
        </p:sp>
        <p:sp>
          <p:nvSpPr>
            <p:cNvPr id="32" name="Freeform 48">
              <a:extLst>
                <a:ext uri="{FF2B5EF4-FFF2-40B4-BE49-F238E27FC236}">
                  <a16:creationId xmlns:a16="http://schemas.microsoft.com/office/drawing/2014/main" id="{8D8C90E6-571B-DCEF-AAB2-6789F01C1AE6}"/>
                </a:ext>
              </a:extLst>
            </p:cNvPr>
            <p:cNvSpPr/>
            <p:nvPr/>
          </p:nvSpPr>
          <p:spPr>
            <a:xfrm>
              <a:off x="8781042" y="4433380"/>
              <a:ext cx="554968" cy="554968"/>
            </a:xfrm>
            <a:custGeom>
              <a:avLst/>
              <a:gdLst/>
              <a:ahLst/>
              <a:cxnLst/>
              <a:rect l="l" t="t" r="r" b="b"/>
              <a:pathLst>
                <a:path w="832452" h="832452">
                  <a:moveTo>
                    <a:pt x="0" y="0"/>
                  </a:moveTo>
                  <a:lnTo>
                    <a:pt x="832452" y="0"/>
                  </a:lnTo>
                  <a:lnTo>
                    <a:pt x="832452" y="832452"/>
                  </a:lnTo>
                  <a:lnTo>
                    <a:pt x="0" y="83245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IN" sz="1200"/>
            </a:p>
          </p:txBody>
        </p:sp>
        <p:sp>
          <p:nvSpPr>
            <p:cNvPr id="33" name="Freeform 49">
              <a:extLst>
                <a:ext uri="{FF2B5EF4-FFF2-40B4-BE49-F238E27FC236}">
                  <a16:creationId xmlns:a16="http://schemas.microsoft.com/office/drawing/2014/main" id="{56C87C49-A44A-E956-F222-142EF8D35369}"/>
                </a:ext>
              </a:extLst>
            </p:cNvPr>
            <p:cNvSpPr/>
            <p:nvPr/>
          </p:nvSpPr>
          <p:spPr>
            <a:xfrm>
              <a:off x="10698988" y="4433380"/>
              <a:ext cx="519584" cy="519584"/>
            </a:xfrm>
            <a:custGeom>
              <a:avLst/>
              <a:gdLst/>
              <a:ahLst/>
              <a:cxnLst/>
              <a:rect l="l" t="t" r="r" b="b"/>
              <a:pathLst>
                <a:path w="779376" h="779376">
                  <a:moveTo>
                    <a:pt x="0" y="0"/>
                  </a:moveTo>
                  <a:lnTo>
                    <a:pt x="779375" y="0"/>
                  </a:lnTo>
                  <a:lnTo>
                    <a:pt x="779375" y="779376"/>
                  </a:lnTo>
                  <a:lnTo>
                    <a:pt x="0" y="77937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IN" sz="1200"/>
            </a:p>
          </p:txBody>
        </p:sp>
        <p:sp>
          <p:nvSpPr>
            <p:cNvPr id="34" name="Freeform 50">
              <a:extLst>
                <a:ext uri="{FF2B5EF4-FFF2-40B4-BE49-F238E27FC236}">
                  <a16:creationId xmlns:a16="http://schemas.microsoft.com/office/drawing/2014/main" id="{35257E21-42E3-386E-F6ED-F6CFE560EDFF}"/>
                </a:ext>
              </a:extLst>
            </p:cNvPr>
            <p:cNvSpPr/>
            <p:nvPr/>
          </p:nvSpPr>
          <p:spPr>
            <a:xfrm>
              <a:off x="1235052" y="2065831"/>
              <a:ext cx="542636" cy="620155"/>
            </a:xfrm>
            <a:custGeom>
              <a:avLst/>
              <a:gdLst/>
              <a:ahLst/>
              <a:cxnLst/>
              <a:rect l="l" t="t" r="r" b="b"/>
              <a:pathLst>
                <a:path w="813954" h="930233">
                  <a:moveTo>
                    <a:pt x="0" y="0"/>
                  </a:moveTo>
                  <a:lnTo>
                    <a:pt x="813954" y="0"/>
                  </a:lnTo>
                  <a:lnTo>
                    <a:pt x="813954" y="930234"/>
                  </a:lnTo>
                  <a:lnTo>
                    <a:pt x="0" y="93023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IN" sz="1200"/>
            </a:p>
          </p:txBody>
        </p:sp>
        <p:sp>
          <p:nvSpPr>
            <p:cNvPr id="35" name="TextBox 51">
              <a:extLst>
                <a:ext uri="{FF2B5EF4-FFF2-40B4-BE49-F238E27FC236}">
                  <a16:creationId xmlns:a16="http://schemas.microsoft.com/office/drawing/2014/main" id="{FCB0AE4E-0C61-D7B4-0856-41499D489516}"/>
                </a:ext>
              </a:extLst>
            </p:cNvPr>
            <p:cNvSpPr txBox="1"/>
            <p:nvPr/>
          </p:nvSpPr>
          <p:spPr>
            <a:xfrm>
              <a:off x="944370" y="2823707"/>
              <a:ext cx="1214179" cy="654346"/>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WHAT DRIVES SOFTWARE RESILIENCE IN A DOWNTURN?</a:t>
              </a:r>
            </a:p>
          </p:txBody>
        </p:sp>
        <p:sp>
          <p:nvSpPr>
            <p:cNvPr id="36" name="TextBox 54">
              <a:extLst>
                <a:ext uri="{FF2B5EF4-FFF2-40B4-BE49-F238E27FC236}">
                  <a16:creationId xmlns:a16="http://schemas.microsoft.com/office/drawing/2014/main" id="{1E9DEC92-E56F-8B97-3BB6-396BC8EF96A1}"/>
                </a:ext>
              </a:extLst>
            </p:cNvPr>
            <p:cNvSpPr txBox="1"/>
            <p:nvPr/>
          </p:nvSpPr>
          <p:spPr>
            <a:xfrm>
              <a:off x="2824611" y="2823707"/>
              <a:ext cx="1214179" cy="654346"/>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HOW TO BALANCE GROWTH WITH PROFITABILITY / RULE OF 40</a:t>
              </a:r>
            </a:p>
          </p:txBody>
        </p:sp>
        <p:sp>
          <p:nvSpPr>
            <p:cNvPr id="37" name="TextBox 55">
              <a:extLst>
                <a:ext uri="{FF2B5EF4-FFF2-40B4-BE49-F238E27FC236}">
                  <a16:creationId xmlns:a16="http://schemas.microsoft.com/office/drawing/2014/main" id="{6CD3DD71-8867-9737-1906-FC1062FDB52E}"/>
                </a:ext>
              </a:extLst>
            </p:cNvPr>
            <p:cNvSpPr txBox="1"/>
            <p:nvPr/>
          </p:nvSpPr>
          <p:spPr>
            <a:xfrm>
              <a:off x="4706615" y="2847037"/>
              <a:ext cx="1214179" cy="654346"/>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HOW LONG WILL CLOUD OPTIMISATIONS LAST?</a:t>
              </a:r>
            </a:p>
          </p:txBody>
        </p:sp>
        <p:sp>
          <p:nvSpPr>
            <p:cNvPr id="38" name="TextBox 56">
              <a:extLst>
                <a:ext uri="{FF2B5EF4-FFF2-40B4-BE49-F238E27FC236}">
                  <a16:creationId xmlns:a16="http://schemas.microsoft.com/office/drawing/2014/main" id="{77768CE5-EFD5-03FB-C3E1-0B8E2D5CD334}"/>
                </a:ext>
              </a:extLst>
            </p:cNvPr>
            <p:cNvSpPr txBox="1"/>
            <p:nvPr/>
          </p:nvSpPr>
          <p:spPr>
            <a:xfrm>
              <a:off x="6589446" y="2866052"/>
              <a:ext cx="1214179" cy="654346"/>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WHAT WILL BE THE IMPACT OF GENERATIVE AI AND LLMS?</a:t>
              </a:r>
            </a:p>
          </p:txBody>
        </p:sp>
        <p:sp>
          <p:nvSpPr>
            <p:cNvPr id="39" name="TextBox 57">
              <a:extLst>
                <a:ext uri="{FF2B5EF4-FFF2-40B4-BE49-F238E27FC236}">
                  <a16:creationId xmlns:a16="http://schemas.microsoft.com/office/drawing/2014/main" id="{81EBE3C0-726E-9382-4A5B-68FCFC214450}"/>
                </a:ext>
              </a:extLst>
            </p:cNvPr>
            <p:cNvSpPr txBox="1"/>
            <p:nvPr/>
          </p:nvSpPr>
          <p:spPr>
            <a:xfrm>
              <a:off x="8468860" y="2847038"/>
              <a:ext cx="1214179" cy="654346"/>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WILL THE RECENT US IPOS SIGNAL A BROADER MARKET REOPENING?</a:t>
              </a:r>
            </a:p>
          </p:txBody>
        </p:sp>
        <p:sp>
          <p:nvSpPr>
            <p:cNvPr id="40" name="TextBox 58">
              <a:extLst>
                <a:ext uri="{FF2B5EF4-FFF2-40B4-BE49-F238E27FC236}">
                  <a16:creationId xmlns:a16="http://schemas.microsoft.com/office/drawing/2014/main" id="{736A6B5E-655D-EA3B-59B7-5B56B756C8F2}"/>
                </a:ext>
              </a:extLst>
            </p:cNvPr>
            <p:cNvSpPr txBox="1"/>
            <p:nvPr/>
          </p:nvSpPr>
          <p:spPr>
            <a:xfrm>
              <a:off x="10351691" y="2777046"/>
              <a:ext cx="1214179" cy="821059"/>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WHAT IS THE IDEAL PROFILE OF COMPANIES LOOKING TO RAISE CAPITAL TODAY?</a:t>
              </a:r>
            </a:p>
          </p:txBody>
        </p:sp>
        <p:sp>
          <p:nvSpPr>
            <p:cNvPr id="41" name="TextBox 59">
              <a:extLst>
                <a:ext uri="{FF2B5EF4-FFF2-40B4-BE49-F238E27FC236}">
                  <a16:creationId xmlns:a16="http://schemas.microsoft.com/office/drawing/2014/main" id="{12736642-B55C-98B5-6144-429C4CD40673}"/>
                </a:ext>
              </a:extLst>
            </p:cNvPr>
            <p:cNvSpPr txBox="1"/>
            <p:nvPr/>
          </p:nvSpPr>
          <p:spPr>
            <a:xfrm>
              <a:off x="944509" y="5118482"/>
              <a:ext cx="1214179" cy="821059"/>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IS IT MORE ADVANTAGEOUS TO BE PUBLIC OR PRIVATE IN THIS ENVIRONMENT? </a:t>
              </a:r>
            </a:p>
          </p:txBody>
        </p:sp>
        <p:sp>
          <p:nvSpPr>
            <p:cNvPr id="42" name="TextBox 60">
              <a:extLst>
                <a:ext uri="{FF2B5EF4-FFF2-40B4-BE49-F238E27FC236}">
                  <a16:creationId xmlns:a16="http://schemas.microsoft.com/office/drawing/2014/main" id="{20F88681-E198-6597-5C7D-BA6A708F4E13}"/>
                </a:ext>
              </a:extLst>
            </p:cNvPr>
            <p:cNvSpPr txBox="1"/>
            <p:nvPr/>
          </p:nvSpPr>
          <p:spPr>
            <a:xfrm>
              <a:off x="2824611" y="5163824"/>
              <a:ext cx="1214179" cy="821059"/>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WHEN WILL STRATEGIC ACQUIRORS BECOME ACTIVE AGAIN?</a:t>
              </a:r>
            </a:p>
          </p:txBody>
        </p:sp>
        <p:sp>
          <p:nvSpPr>
            <p:cNvPr id="43" name="TextBox 61">
              <a:extLst>
                <a:ext uri="{FF2B5EF4-FFF2-40B4-BE49-F238E27FC236}">
                  <a16:creationId xmlns:a16="http://schemas.microsoft.com/office/drawing/2014/main" id="{DB7CA247-7D25-8779-E7DC-B20C11A7A0D1}"/>
                </a:ext>
              </a:extLst>
            </p:cNvPr>
            <p:cNvSpPr txBox="1"/>
            <p:nvPr/>
          </p:nvSpPr>
          <p:spPr>
            <a:xfrm>
              <a:off x="4706615" y="5187155"/>
              <a:ext cx="1214179" cy="654346"/>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WILL SPONSORS / PRIVATE EQUITY REMAIN ACTIVE IN SOFTWARE?</a:t>
              </a:r>
            </a:p>
          </p:txBody>
        </p:sp>
        <p:sp>
          <p:nvSpPr>
            <p:cNvPr id="44" name="TextBox 62">
              <a:extLst>
                <a:ext uri="{FF2B5EF4-FFF2-40B4-BE49-F238E27FC236}">
                  <a16:creationId xmlns:a16="http://schemas.microsoft.com/office/drawing/2014/main" id="{5FED79BB-B158-B458-6945-538DAE8BF1BE}"/>
                </a:ext>
              </a:extLst>
            </p:cNvPr>
            <p:cNvSpPr txBox="1"/>
            <p:nvPr/>
          </p:nvSpPr>
          <p:spPr>
            <a:xfrm>
              <a:off x="6588758" y="5233816"/>
              <a:ext cx="1214179" cy="654346"/>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SOFTWARE ACTIVISIM HAS EMERGED - WILL IT CONTINUE?</a:t>
              </a:r>
            </a:p>
          </p:txBody>
        </p:sp>
        <p:sp>
          <p:nvSpPr>
            <p:cNvPr id="45" name="TextBox 63">
              <a:extLst>
                <a:ext uri="{FF2B5EF4-FFF2-40B4-BE49-F238E27FC236}">
                  <a16:creationId xmlns:a16="http://schemas.microsoft.com/office/drawing/2014/main" id="{922F43FE-0321-702C-763B-D3D0951B6C55}"/>
                </a:ext>
              </a:extLst>
            </p:cNvPr>
            <p:cNvSpPr txBox="1"/>
            <p:nvPr/>
          </p:nvSpPr>
          <p:spPr>
            <a:xfrm>
              <a:off x="8471449" y="5118482"/>
              <a:ext cx="1214179" cy="821059"/>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HOW TO THINK ABOUT CAPITAL ALLOCATION IN THE NEW RATE ENVIRONMENT</a:t>
              </a:r>
            </a:p>
          </p:txBody>
        </p:sp>
        <p:sp>
          <p:nvSpPr>
            <p:cNvPr id="46" name="TextBox 64">
              <a:extLst>
                <a:ext uri="{FF2B5EF4-FFF2-40B4-BE49-F238E27FC236}">
                  <a16:creationId xmlns:a16="http://schemas.microsoft.com/office/drawing/2014/main" id="{EC746B3B-6B02-11AE-02C4-74525EECF0FC}"/>
                </a:ext>
              </a:extLst>
            </p:cNvPr>
            <p:cNvSpPr txBox="1"/>
            <p:nvPr/>
          </p:nvSpPr>
          <p:spPr>
            <a:xfrm>
              <a:off x="10351691" y="5117163"/>
              <a:ext cx="1214179" cy="821059"/>
            </a:xfrm>
            <a:prstGeom prst="rect">
              <a:avLst/>
            </a:prstGeom>
          </p:spPr>
          <p:txBody>
            <a:bodyPr lIns="0" tIns="0" rIns="0" bIns="0" rtlCol="0" anchor="t">
              <a:spAutoFit/>
            </a:bodyPr>
            <a:lstStyle/>
            <a:p>
              <a:pPr algn="ctr">
                <a:lnSpc>
                  <a:spcPts val="1310"/>
                </a:lnSpc>
              </a:pPr>
              <a:r>
                <a:rPr lang="en-US" sz="1000">
                  <a:solidFill>
                    <a:srgbClr val="FFFFFF"/>
                  </a:solidFill>
                  <a:latin typeface="HK Grotesk Bold"/>
                </a:rPr>
                <a:t>WHAT IS STOCK BASED COMP'S IMPACT ON DILUTION &amp; VALUATION? </a:t>
              </a:r>
            </a:p>
          </p:txBody>
        </p:sp>
      </p:grpSp>
      <p:sp>
        <p:nvSpPr>
          <p:cNvPr id="71" name="TextBox 53">
            <a:extLst>
              <a:ext uri="{FF2B5EF4-FFF2-40B4-BE49-F238E27FC236}">
                <a16:creationId xmlns:a16="http://schemas.microsoft.com/office/drawing/2014/main" id="{0F90474C-3FB7-D836-AE0B-38E3CBCD976D}"/>
              </a:ext>
            </a:extLst>
          </p:cNvPr>
          <p:cNvSpPr txBox="1"/>
          <p:nvPr/>
        </p:nvSpPr>
        <p:spPr>
          <a:xfrm>
            <a:off x="550863" y="1256787"/>
            <a:ext cx="11125200" cy="326602"/>
          </a:xfrm>
          <a:prstGeom prst="roundRect">
            <a:avLst/>
          </a:prstGeom>
          <a:solidFill>
            <a:srgbClr val="484995"/>
          </a:solidFill>
        </p:spPr>
        <p:txBody>
          <a:bodyPr wrap="square" lIns="0" tIns="0" rIns="0" bIns="0" rtlCol="0" anchor="ctr">
            <a:noAutofit/>
          </a:bodyPr>
          <a:lstStyle/>
          <a:p>
            <a:pPr algn="ctr">
              <a:lnSpc>
                <a:spcPts val="1867"/>
              </a:lnSpc>
            </a:pPr>
            <a:r>
              <a:rPr lang="en-US" sz="1200" b="1" dirty="0">
                <a:solidFill>
                  <a:schemeClr val="bg1"/>
                </a:solidFill>
                <a:latin typeface="DM Sans" pitchFamily="2" charset="0"/>
              </a:rPr>
              <a:t>Against a backdrop of volatile capital / macro / geopolitical / technology markets, what are boards and CEO's thinking about into 2024? </a:t>
            </a:r>
          </a:p>
        </p:txBody>
      </p:sp>
      <p:sp>
        <p:nvSpPr>
          <p:cNvPr id="5" name="Title 22">
            <a:extLst>
              <a:ext uri="{FF2B5EF4-FFF2-40B4-BE49-F238E27FC236}">
                <a16:creationId xmlns:a16="http://schemas.microsoft.com/office/drawing/2014/main" id="{B1D083F5-1D3C-CE6E-3CFD-79B28BA21F11}"/>
              </a:ext>
            </a:extLst>
          </p:cNvPr>
          <p:cNvSpPr txBox="1">
            <a:spLocks/>
          </p:cNvSpPr>
          <p:nvPr/>
        </p:nvSpPr>
        <p:spPr>
          <a:xfrm>
            <a:off x="768627" y="337308"/>
            <a:ext cx="10515600" cy="87292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2400" kern="1200">
                <a:solidFill>
                  <a:schemeClr val="tx1"/>
                </a:solidFill>
                <a:latin typeface="DM Sans" pitchFamily="2" charset="77"/>
                <a:ea typeface="+mj-ea"/>
                <a:cs typeface="+mj-cs"/>
              </a:defRPr>
            </a:lvl1pPr>
          </a:lstStyle>
          <a:p>
            <a:r>
              <a:rPr lang="en-US" dirty="0"/>
              <a:t>Technology Boards &amp; CEOs Key Concerns – </a:t>
            </a:r>
            <a:br>
              <a:rPr lang="en-US" dirty="0"/>
            </a:br>
            <a:r>
              <a:rPr lang="en-US" dirty="0"/>
              <a:t>2023 Summary / 2024 Outlook</a:t>
            </a:r>
          </a:p>
        </p:txBody>
      </p:sp>
      <p:pic>
        <p:nvPicPr>
          <p:cNvPr id="7" name="Picture 6" descr="A purple numbers and a black background&#10;&#10;Description automatically generated">
            <a:extLst>
              <a:ext uri="{FF2B5EF4-FFF2-40B4-BE49-F238E27FC236}">
                <a16:creationId xmlns:a16="http://schemas.microsoft.com/office/drawing/2014/main" id="{FACF3B50-5449-A376-B3D9-4B79CCED84D7}"/>
              </a:ext>
            </a:extLst>
          </p:cNvPr>
          <p:cNvPicPr>
            <a:picLocks noChangeAspect="1"/>
          </p:cNvPicPr>
          <p:nvPr/>
        </p:nvPicPr>
        <p:blipFill>
          <a:blip r:embed="rId26"/>
          <a:stretch>
            <a:fillRect/>
          </a:stretch>
        </p:blipFill>
        <p:spPr>
          <a:xfrm>
            <a:off x="10155432" y="126586"/>
            <a:ext cx="1241382" cy="933992"/>
          </a:xfrm>
          <a:prstGeom prst="rect">
            <a:avLst/>
          </a:prstGeom>
        </p:spPr>
      </p:pic>
    </p:spTree>
    <p:extLst>
      <p:ext uri="{BB962C8B-B14F-4D97-AF65-F5344CB8AC3E}">
        <p14:creationId xmlns:p14="http://schemas.microsoft.com/office/powerpoint/2010/main" val="132954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6FBDA-E01B-CA69-D85E-8EBA7C3FB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1485-976B-9A0C-8653-1E21292B00FA}"/>
              </a:ext>
            </a:extLst>
          </p:cNvPr>
          <p:cNvSpPr>
            <a:spLocks noGrp="1"/>
          </p:cNvSpPr>
          <p:nvPr>
            <p:ph type="title"/>
          </p:nvPr>
        </p:nvSpPr>
        <p:spPr>
          <a:xfrm>
            <a:off x="438150" y="2543175"/>
            <a:ext cx="10515600" cy="1196975"/>
          </a:xfrm>
        </p:spPr>
        <p:txBody>
          <a:bodyPr anchor="ctr"/>
          <a:lstStyle/>
          <a:p>
            <a:r>
              <a:rPr lang="en-US" dirty="0"/>
              <a:t>ANZ Tech Market Update</a:t>
            </a:r>
          </a:p>
        </p:txBody>
      </p:sp>
      <p:sp>
        <p:nvSpPr>
          <p:cNvPr id="5" name="Slide Number Placeholder 4">
            <a:extLst>
              <a:ext uri="{FF2B5EF4-FFF2-40B4-BE49-F238E27FC236}">
                <a16:creationId xmlns:a16="http://schemas.microsoft.com/office/drawing/2014/main" id="{4F150C1B-FEEB-B4CD-E08F-EFED5442180A}"/>
              </a:ext>
            </a:extLst>
          </p:cNvPr>
          <p:cNvSpPr>
            <a:spLocks noGrp="1"/>
          </p:cNvSpPr>
          <p:nvPr>
            <p:ph type="sldNum" sz="quarter" idx="12"/>
          </p:nvPr>
        </p:nvSpPr>
        <p:spPr/>
        <p:txBody>
          <a:bodyPr/>
          <a:lstStyle/>
          <a:p>
            <a:fld id="{01C8A867-4655-F943-9964-C52201E0263E}" type="slidenum">
              <a:rPr lang="en-US" smtClean="0"/>
              <a:t>16</a:t>
            </a:fld>
            <a:endParaRPr lang="en-US"/>
          </a:p>
        </p:txBody>
      </p:sp>
    </p:spTree>
    <p:extLst>
      <p:ext uri="{BB962C8B-B14F-4D97-AF65-F5344CB8AC3E}">
        <p14:creationId xmlns:p14="http://schemas.microsoft.com/office/powerpoint/2010/main" val="297604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17</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15938" y="529876"/>
            <a:ext cx="10515600" cy="407224"/>
          </a:xfrm>
        </p:spPr>
        <p:txBody>
          <a:bodyPr>
            <a:noAutofit/>
          </a:bodyPr>
          <a:lstStyle/>
          <a:p>
            <a:r>
              <a:rPr lang="en-US" sz="2800" b="1" dirty="0">
                <a:latin typeface="Arial" panose="020B0604020202020204" pitchFamily="34" charset="0"/>
                <a:cs typeface="Arial" panose="020B0604020202020204" pitchFamily="34" charset="0"/>
              </a:rPr>
              <a:t>Executive Summary</a:t>
            </a:r>
          </a:p>
        </p:txBody>
      </p:sp>
      <p:grpSp>
        <p:nvGrpSpPr>
          <p:cNvPr id="38" name="Group 37">
            <a:extLst>
              <a:ext uri="{FF2B5EF4-FFF2-40B4-BE49-F238E27FC236}">
                <a16:creationId xmlns:a16="http://schemas.microsoft.com/office/drawing/2014/main" id="{A389A84A-80D0-E4DA-0BF3-3BF9D1607F47}"/>
              </a:ext>
            </a:extLst>
          </p:cNvPr>
          <p:cNvGrpSpPr/>
          <p:nvPr/>
        </p:nvGrpSpPr>
        <p:grpSpPr>
          <a:xfrm>
            <a:off x="727354" y="1458951"/>
            <a:ext cx="5033365" cy="1329939"/>
            <a:chOff x="778154" y="1687551"/>
            <a:chExt cx="5033365" cy="1329939"/>
          </a:xfrm>
        </p:grpSpPr>
        <p:grpSp>
          <p:nvGrpSpPr>
            <p:cNvPr id="22" name="Group 21">
              <a:extLst>
                <a:ext uri="{FF2B5EF4-FFF2-40B4-BE49-F238E27FC236}">
                  <a16:creationId xmlns:a16="http://schemas.microsoft.com/office/drawing/2014/main" id="{892A1C36-D2A7-CB74-2C34-E71198763491}"/>
                </a:ext>
              </a:extLst>
            </p:cNvPr>
            <p:cNvGrpSpPr/>
            <p:nvPr/>
          </p:nvGrpSpPr>
          <p:grpSpPr>
            <a:xfrm>
              <a:off x="950884" y="1687551"/>
              <a:ext cx="4860635" cy="1329939"/>
              <a:chOff x="554644" y="5290776"/>
              <a:chExt cx="4987635" cy="620425"/>
            </a:xfrm>
          </p:grpSpPr>
          <p:sp>
            <p:nvSpPr>
              <p:cNvPr id="23" name="Rectangle 22">
                <a:extLst>
                  <a:ext uri="{FF2B5EF4-FFF2-40B4-BE49-F238E27FC236}">
                    <a16:creationId xmlns:a16="http://schemas.microsoft.com/office/drawing/2014/main" id="{EBF050B1-0DB4-1A01-7F73-7A03D62B43FA}"/>
                  </a:ext>
                </a:extLst>
              </p:cNvPr>
              <p:cNvSpPr/>
              <p:nvPr/>
            </p:nvSpPr>
            <p:spPr>
              <a:xfrm>
                <a:off x="554644" y="5291388"/>
                <a:ext cx="69591" cy="619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DM Sans" pitchFamily="2" charset="0"/>
                </a:endParaRPr>
              </a:p>
            </p:txBody>
          </p:sp>
          <p:sp>
            <p:nvSpPr>
              <p:cNvPr id="24" name="TextBox 23">
                <a:extLst>
                  <a:ext uri="{FF2B5EF4-FFF2-40B4-BE49-F238E27FC236}">
                    <a16:creationId xmlns:a16="http://schemas.microsoft.com/office/drawing/2014/main" id="{5F35802B-AF19-A72B-8427-E9CE4C98326C}"/>
                  </a:ext>
                </a:extLst>
              </p:cNvPr>
              <p:cNvSpPr txBox="1"/>
              <p:nvPr/>
            </p:nvSpPr>
            <p:spPr>
              <a:xfrm flipH="1">
                <a:off x="845639" y="5290776"/>
                <a:ext cx="4696640" cy="620425"/>
              </a:xfrm>
              <a:prstGeom prst="rect">
                <a:avLst/>
              </a:prstGeom>
              <a:solidFill>
                <a:srgbClr val="EDEAFA"/>
              </a:solidFill>
              <a:ln w="6350">
                <a:solidFill>
                  <a:schemeClr val="bg2">
                    <a:lumMod val="20000"/>
                    <a:lumOff val="80000"/>
                  </a:schemeClr>
                </a:solidFill>
              </a:ln>
              <a:effectLst>
                <a:outerShdw blurRad="50800" dist="38100" dir="2700000" algn="tl" rotWithShape="0">
                  <a:prstClr val="black">
                    <a:alpha val="40000"/>
                  </a:prstClr>
                </a:outerShd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GB" dirty="0">
                    <a:solidFill>
                      <a:schemeClr val="tx1"/>
                    </a:solidFill>
                    <a:latin typeface="DM Sans" pitchFamily="2" charset="0"/>
                  </a:rPr>
                  <a:t>ANZ</a:t>
                </a:r>
                <a:r>
                  <a:rPr lang="en-GB" b="0" dirty="0">
                    <a:solidFill>
                      <a:schemeClr val="tx1"/>
                    </a:solidFill>
                    <a:latin typeface="DM Sans" pitchFamily="2" charset="0"/>
                  </a:rPr>
                  <a:t> </a:t>
                </a:r>
                <a:r>
                  <a:rPr lang="en-GB" dirty="0">
                    <a:solidFill>
                      <a:schemeClr val="tx1"/>
                    </a:solidFill>
                    <a:latin typeface="DM Sans" pitchFamily="2" charset="0"/>
                  </a:rPr>
                  <a:t>IT has outperformed the broader tech sector</a:t>
                </a:r>
                <a:r>
                  <a:rPr lang="en-GB" b="0" dirty="0">
                    <a:solidFill>
                      <a:schemeClr val="tx1"/>
                    </a:solidFill>
                    <a:latin typeface="DM Sans" pitchFamily="2" charset="0"/>
                  </a:rPr>
                  <a:t> in recent months, driven by listed IT </a:t>
                </a:r>
                <a:r>
                  <a:rPr lang="en-GB" dirty="0">
                    <a:solidFill>
                      <a:schemeClr val="tx1"/>
                    </a:solidFill>
                    <a:latin typeface="DM Sans" pitchFamily="2" charset="0"/>
                  </a:rPr>
                  <a:t>companies' profitability and investor preference for strong cashflow over burn rates</a:t>
                </a:r>
              </a:p>
            </p:txBody>
          </p:sp>
        </p:grpSp>
        <p:sp>
          <p:nvSpPr>
            <p:cNvPr id="37" name="Content Placeholder 1">
              <a:extLst>
                <a:ext uri="{FF2B5EF4-FFF2-40B4-BE49-F238E27FC236}">
                  <a16:creationId xmlns:a16="http://schemas.microsoft.com/office/drawing/2014/main" id="{46D918A1-AE3F-1C26-0985-21458CDAEBF8}"/>
                </a:ext>
              </a:extLst>
            </p:cNvPr>
            <p:cNvSpPr txBox="1">
              <a:spLocks/>
            </p:cNvSpPr>
            <p:nvPr/>
          </p:nvSpPr>
          <p:spPr>
            <a:xfrm>
              <a:off x="778154" y="2156506"/>
              <a:ext cx="396000" cy="396000"/>
            </a:xfrm>
            <a:prstGeom prst="ellipse">
              <a:avLst/>
            </a:prstGeom>
            <a:solidFill>
              <a:schemeClr val="tx1"/>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solidFill>
                    <a:schemeClr val="bg1"/>
                  </a:solidFill>
                  <a:latin typeface="DM Sans" pitchFamily="2" charset="0"/>
                </a:rPr>
                <a:t>1</a:t>
              </a:r>
            </a:p>
          </p:txBody>
        </p:sp>
      </p:grpSp>
      <p:grpSp>
        <p:nvGrpSpPr>
          <p:cNvPr id="39" name="Group 38">
            <a:extLst>
              <a:ext uri="{FF2B5EF4-FFF2-40B4-BE49-F238E27FC236}">
                <a16:creationId xmlns:a16="http://schemas.microsoft.com/office/drawing/2014/main" id="{028484CC-2247-C6B6-4C66-FF40482240F1}"/>
              </a:ext>
            </a:extLst>
          </p:cNvPr>
          <p:cNvGrpSpPr/>
          <p:nvPr/>
        </p:nvGrpSpPr>
        <p:grpSpPr>
          <a:xfrm>
            <a:off x="727354" y="3128381"/>
            <a:ext cx="5033365" cy="1329939"/>
            <a:chOff x="778154" y="1687551"/>
            <a:chExt cx="5033365" cy="1329939"/>
          </a:xfrm>
        </p:grpSpPr>
        <p:grpSp>
          <p:nvGrpSpPr>
            <p:cNvPr id="40" name="Group 39">
              <a:extLst>
                <a:ext uri="{FF2B5EF4-FFF2-40B4-BE49-F238E27FC236}">
                  <a16:creationId xmlns:a16="http://schemas.microsoft.com/office/drawing/2014/main" id="{8435441D-D0A1-E4BE-42E7-F40D59F680F4}"/>
                </a:ext>
              </a:extLst>
            </p:cNvPr>
            <p:cNvGrpSpPr/>
            <p:nvPr/>
          </p:nvGrpSpPr>
          <p:grpSpPr>
            <a:xfrm>
              <a:off x="950884" y="1687551"/>
              <a:ext cx="4860635" cy="1329939"/>
              <a:chOff x="554644" y="5290776"/>
              <a:chExt cx="4987635" cy="620425"/>
            </a:xfrm>
          </p:grpSpPr>
          <p:sp>
            <p:nvSpPr>
              <p:cNvPr id="42" name="Rectangle 41">
                <a:extLst>
                  <a:ext uri="{FF2B5EF4-FFF2-40B4-BE49-F238E27FC236}">
                    <a16:creationId xmlns:a16="http://schemas.microsoft.com/office/drawing/2014/main" id="{177FECC5-F5F7-5834-9F57-CA7A9BEE8222}"/>
                  </a:ext>
                </a:extLst>
              </p:cNvPr>
              <p:cNvSpPr/>
              <p:nvPr/>
            </p:nvSpPr>
            <p:spPr>
              <a:xfrm>
                <a:off x="554644" y="5291388"/>
                <a:ext cx="69591" cy="619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DM Sans" pitchFamily="2" charset="0"/>
                </a:endParaRPr>
              </a:p>
            </p:txBody>
          </p:sp>
          <p:sp>
            <p:nvSpPr>
              <p:cNvPr id="43" name="TextBox 42">
                <a:extLst>
                  <a:ext uri="{FF2B5EF4-FFF2-40B4-BE49-F238E27FC236}">
                    <a16:creationId xmlns:a16="http://schemas.microsoft.com/office/drawing/2014/main" id="{6B3ED60D-6C49-A0EE-E42E-587F544B044A}"/>
                  </a:ext>
                </a:extLst>
              </p:cNvPr>
              <p:cNvSpPr txBox="1"/>
              <p:nvPr/>
            </p:nvSpPr>
            <p:spPr>
              <a:xfrm flipH="1">
                <a:off x="845639" y="5290776"/>
                <a:ext cx="4696640" cy="620425"/>
              </a:xfrm>
              <a:prstGeom prst="rect">
                <a:avLst/>
              </a:prstGeom>
              <a:solidFill>
                <a:srgbClr val="EDEAFA"/>
              </a:solidFill>
              <a:ln w="6350">
                <a:solidFill>
                  <a:schemeClr val="bg2">
                    <a:lumMod val="20000"/>
                    <a:lumOff val="80000"/>
                  </a:schemeClr>
                </a:solidFill>
              </a:ln>
              <a:effectLst>
                <a:outerShdw blurRad="50800" dist="38100" dir="2700000" algn="tl" rotWithShape="0">
                  <a:prstClr val="black">
                    <a:alpha val="40000"/>
                  </a:prstClr>
                </a:outerShd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GB" b="0" dirty="0">
                    <a:solidFill>
                      <a:schemeClr val="tx1"/>
                    </a:solidFill>
                    <a:latin typeface="DM Sans" pitchFamily="2" charset="0"/>
                  </a:rPr>
                  <a:t>M&amp;A activity has declined in both value and volume year-over-year; however, </a:t>
                </a:r>
                <a:r>
                  <a:rPr lang="en-GB" dirty="0">
                    <a:solidFill>
                      <a:schemeClr val="tx1"/>
                    </a:solidFill>
                    <a:latin typeface="DM Sans" pitchFamily="2" charset="0"/>
                  </a:rPr>
                  <a:t>the mid-market segment remains resilient</a:t>
                </a:r>
              </a:p>
            </p:txBody>
          </p:sp>
        </p:grpSp>
        <p:sp>
          <p:nvSpPr>
            <p:cNvPr id="41" name="Content Placeholder 1">
              <a:extLst>
                <a:ext uri="{FF2B5EF4-FFF2-40B4-BE49-F238E27FC236}">
                  <a16:creationId xmlns:a16="http://schemas.microsoft.com/office/drawing/2014/main" id="{6B521FB3-2C51-DDC9-622B-CCED341D4FDB}"/>
                </a:ext>
              </a:extLst>
            </p:cNvPr>
            <p:cNvSpPr txBox="1">
              <a:spLocks/>
            </p:cNvSpPr>
            <p:nvPr/>
          </p:nvSpPr>
          <p:spPr>
            <a:xfrm>
              <a:off x="778154" y="2156506"/>
              <a:ext cx="396000" cy="396000"/>
            </a:xfrm>
            <a:prstGeom prst="ellipse">
              <a:avLst/>
            </a:prstGeom>
            <a:solidFill>
              <a:schemeClr val="tx1"/>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solidFill>
                    <a:schemeClr val="bg1"/>
                  </a:solidFill>
                  <a:latin typeface="DM Sans" pitchFamily="2" charset="0"/>
                </a:rPr>
                <a:t>2</a:t>
              </a:r>
            </a:p>
          </p:txBody>
        </p:sp>
      </p:grpSp>
      <p:grpSp>
        <p:nvGrpSpPr>
          <p:cNvPr id="44" name="Group 43">
            <a:extLst>
              <a:ext uri="{FF2B5EF4-FFF2-40B4-BE49-F238E27FC236}">
                <a16:creationId xmlns:a16="http://schemas.microsoft.com/office/drawing/2014/main" id="{074CDC60-36E7-8F37-A4A8-3C813BBF5221}"/>
              </a:ext>
            </a:extLst>
          </p:cNvPr>
          <p:cNvGrpSpPr/>
          <p:nvPr/>
        </p:nvGrpSpPr>
        <p:grpSpPr>
          <a:xfrm>
            <a:off x="727354" y="4797811"/>
            <a:ext cx="5033365" cy="1329939"/>
            <a:chOff x="778154" y="1687551"/>
            <a:chExt cx="5033365" cy="1329939"/>
          </a:xfrm>
        </p:grpSpPr>
        <p:grpSp>
          <p:nvGrpSpPr>
            <p:cNvPr id="45" name="Group 44">
              <a:extLst>
                <a:ext uri="{FF2B5EF4-FFF2-40B4-BE49-F238E27FC236}">
                  <a16:creationId xmlns:a16="http://schemas.microsoft.com/office/drawing/2014/main" id="{2FA20731-90A6-1EC1-D8A9-9601B374EA09}"/>
                </a:ext>
              </a:extLst>
            </p:cNvPr>
            <p:cNvGrpSpPr/>
            <p:nvPr/>
          </p:nvGrpSpPr>
          <p:grpSpPr>
            <a:xfrm>
              <a:off x="950884" y="1687551"/>
              <a:ext cx="4860635" cy="1329939"/>
              <a:chOff x="554644" y="5290776"/>
              <a:chExt cx="4987635" cy="620425"/>
            </a:xfrm>
          </p:grpSpPr>
          <p:sp>
            <p:nvSpPr>
              <p:cNvPr id="47" name="Rectangle 46">
                <a:extLst>
                  <a:ext uri="{FF2B5EF4-FFF2-40B4-BE49-F238E27FC236}">
                    <a16:creationId xmlns:a16="http://schemas.microsoft.com/office/drawing/2014/main" id="{0ACA7539-D3F7-6CE4-DC45-CB0D4B6060EC}"/>
                  </a:ext>
                </a:extLst>
              </p:cNvPr>
              <p:cNvSpPr/>
              <p:nvPr/>
            </p:nvSpPr>
            <p:spPr>
              <a:xfrm>
                <a:off x="554644" y="5291388"/>
                <a:ext cx="69591" cy="619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DM Sans" pitchFamily="2" charset="0"/>
                </a:endParaRPr>
              </a:p>
            </p:txBody>
          </p:sp>
          <p:sp>
            <p:nvSpPr>
              <p:cNvPr id="48" name="TextBox 47">
                <a:extLst>
                  <a:ext uri="{FF2B5EF4-FFF2-40B4-BE49-F238E27FC236}">
                    <a16:creationId xmlns:a16="http://schemas.microsoft.com/office/drawing/2014/main" id="{75E9C972-77B1-6C07-4270-1C010E7C2487}"/>
                  </a:ext>
                </a:extLst>
              </p:cNvPr>
              <p:cNvSpPr txBox="1"/>
              <p:nvPr/>
            </p:nvSpPr>
            <p:spPr>
              <a:xfrm flipH="1">
                <a:off x="845639" y="5290776"/>
                <a:ext cx="4696640" cy="620425"/>
              </a:xfrm>
              <a:prstGeom prst="rect">
                <a:avLst/>
              </a:prstGeom>
              <a:solidFill>
                <a:srgbClr val="EDEAFA"/>
              </a:solidFill>
              <a:ln w="6350">
                <a:solidFill>
                  <a:schemeClr val="bg2">
                    <a:lumMod val="20000"/>
                    <a:lumOff val="80000"/>
                  </a:schemeClr>
                </a:solidFill>
              </a:ln>
              <a:effectLst>
                <a:outerShdw blurRad="50800" dist="38100" dir="2700000" algn="tl" rotWithShape="0">
                  <a:prstClr val="black">
                    <a:alpha val="40000"/>
                  </a:prstClr>
                </a:outerShd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GB" b="0" dirty="0">
                    <a:solidFill>
                      <a:schemeClr val="tx1"/>
                    </a:solidFill>
                    <a:latin typeface="DM Sans" pitchFamily="2" charset="0"/>
                  </a:rPr>
                  <a:t>Ongoing transactions involving X Team, Versent, Lab3, and Fusion5 highlight </a:t>
                </a:r>
                <a:r>
                  <a:rPr lang="en-GB" dirty="0">
                    <a:solidFill>
                      <a:schemeClr val="tx1"/>
                    </a:solidFill>
                    <a:latin typeface="DM Sans" pitchFamily="2" charset="0"/>
                  </a:rPr>
                  <a:t>a resurgence in investor interest in ANZ IT Services sector</a:t>
                </a:r>
              </a:p>
            </p:txBody>
          </p:sp>
        </p:grpSp>
        <p:sp>
          <p:nvSpPr>
            <p:cNvPr id="46" name="Content Placeholder 1">
              <a:extLst>
                <a:ext uri="{FF2B5EF4-FFF2-40B4-BE49-F238E27FC236}">
                  <a16:creationId xmlns:a16="http://schemas.microsoft.com/office/drawing/2014/main" id="{8FBCA446-7539-F5F9-176A-C521F7A8EF28}"/>
                </a:ext>
              </a:extLst>
            </p:cNvPr>
            <p:cNvSpPr txBox="1">
              <a:spLocks/>
            </p:cNvSpPr>
            <p:nvPr/>
          </p:nvSpPr>
          <p:spPr>
            <a:xfrm>
              <a:off x="778154" y="2156506"/>
              <a:ext cx="396000" cy="396000"/>
            </a:xfrm>
            <a:prstGeom prst="ellipse">
              <a:avLst/>
            </a:prstGeom>
            <a:solidFill>
              <a:schemeClr val="tx1"/>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solidFill>
                    <a:schemeClr val="bg1"/>
                  </a:solidFill>
                  <a:latin typeface="DM Sans" pitchFamily="2" charset="0"/>
                </a:rPr>
                <a:t>3</a:t>
              </a:r>
            </a:p>
          </p:txBody>
        </p:sp>
      </p:grpSp>
      <p:grpSp>
        <p:nvGrpSpPr>
          <p:cNvPr id="49" name="Group 48">
            <a:extLst>
              <a:ext uri="{FF2B5EF4-FFF2-40B4-BE49-F238E27FC236}">
                <a16:creationId xmlns:a16="http://schemas.microsoft.com/office/drawing/2014/main" id="{6ABBFB43-E20E-393F-1056-BFABCF45F4EB}"/>
              </a:ext>
            </a:extLst>
          </p:cNvPr>
          <p:cNvGrpSpPr/>
          <p:nvPr/>
        </p:nvGrpSpPr>
        <p:grpSpPr>
          <a:xfrm>
            <a:off x="6454386" y="4797811"/>
            <a:ext cx="5033365" cy="1329939"/>
            <a:chOff x="778154" y="1687551"/>
            <a:chExt cx="5033365" cy="1329939"/>
          </a:xfrm>
        </p:grpSpPr>
        <p:grpSp>
          <p:nvGrpSpPr>
            <p:cNvPr id="50" name="Group 49">
              <a:extLst>
                <a:ext uri="{FF2B5EF4-FFF2-40B4-BE49-F238E27FC236}">
                  <a16:creationId xmlns:a16="http://schemas.microsoft.com/office/drawing/2014/main" id="{63F6CEBE-8208-B2D1-FB09-FD1CF3CEB597}"/>
                </a:ext>
              </a:extLst>
            </p:cNvPr>
            <p:cNvGrpSpPr/>
            <p:nvPr/>
          </p:nvGrpSpPr>
          <p:grpSpPr>
            <a:xfrm>
              <a:off x="950884" y="1687551"/>
              <a:ext cx="4860635" cy="1329939"/>
              <a:chOff x="554644" y="5290776"/>
              <a:chExt cx="4987635" cy="620425"/>
            </a:xfrm>
          </p:grpSpPr>
          <p:sp>
            <p:nvSpPr>
              <p:cNvPr id="52" name="Rectangle 51">
                <a:extLst>
                  <a:ext uri="{FF2B5EF4-FFF2-40B4-BE49-F238E27FC236}">
                    <a16:creationId xmlns:a16="http://schemas.microsoft.com/office/drawing/2014/main" id="{8C0E54AC-22FF-F78C-F14B-747FB1494197}"/>
                  </a:ext>
                </a:extLst>
              </p:cNvPr>
              <p:cNvSpPr/>
              <p:nvPr/>
            </p:nvSpPr>
            <p:spPr>
              <a:xfrm>
                <a:off x="554644" y="5291388"/>
                <a:ext cx="69591" cy="619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DM Sans" pitchFamily="2" charset="0"/>
                </a:endParaRPr>
              </a:p>
            </p:txBody>
          </p:sp>
          <p:sp>
            <p:nvSpPr>
              <p:cNvPr id="53" name="TextBox 52">
                <a:extLst>
                  <a:ext uri="{FF2B5EF4-FFF2-40B4-BE49-F238E27FC236}">
                    <a16:creationId xmlns:a16="http://schemas.microsoft.com/office/drawing/2014/main" id="{EF113538-623A-FEC1-D0FB-C0CD9AB96CF0}"/>
                  </a:ext>
                </a:extLst>
              </p:cNvPr>
              <p:cNvSpPr txBox="1"/>
              <p:nvPr/>
            </p:nvSpPr>
            <p:spPr>
              <a:xfrm flipH="1">
                <a:off x="845639" y="5290776"/>
                <a:ext cx="4696640" cy="620425"/>
              </a:xfrm>
              <a:prstGeom prst="rect">
                <a:avLst/>
              </a:prstGeom>
              <a:solidFill>
                <a:srgbClr val="EDEAFA"/>
              </a:solidFill>
              <a:ln w="6350">
                <a:solidFill>
                  <a:schemeClr val="bg2">
                    <a:lumMod val="20000"/>
                    <a:lumOff val="80000"/>
                  </a:schemeClr>
                </a:solidFill>
              </a:ln>
              <a:effectLst>
                <a:outerShdw blurRad="50800" dist="38100" dir="2700000" algn="tl" rotWithShape="0">
                  <a:prstClr val="black">
                    <a:alpha val="40000"/>
                  </a:prstClr>
                </a:outerShd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GB" dirty="0">
                    <a:solidFill>
                      <a:schemeClr val="tx1"/>
                    </a:solidFill>
                    <a:latin typeface="DM Sans" pitchFamily="2" charset="0"/>
                  </a:rPr>
                  <a:t>Shifts in sector popularity, Climate / CleanTech </a:t>
                </a:r>
                <a:r>
                  <a:rPr lang="en-GB" b="0" dirty="0">
                    <a:solidFill>
                      <a:schemeClr val="tx1"/>
                    </a:solidFill>
                    <a:latin typeface="DM Sans" pitchFamily="2" charset="0"/>
                  </a:rPr>
                  <a:t>topped in Q3’23 as most funded and highest deal count lists</a:t>
                </a:r>
              </a:p>
            </p:txBody>
          </p:sp>
        </p:grpSp>
        <p:sp>
          <p:nvSpPr>
            <p:cNvPr id="51" name="Content Placeholder 1">
              <a:extLst>
                <a:ext uri="{FF2B5EF4-FFF2-40B4-BE49-F238E27FC236}">
                  <a16:creationId xmlns:a16="http://schemas.microsoft.com/office/drawing/2014/main" id="{F0A14846-22D3-B6DF-442C-7DB94AFF46E3}"/>
                </a:ext>
              </a:extLst>
            </p:cNvPr>
            <p:cNvSpPr txBox="1">
              <a:spLocks/>
            </p:cNvSpPr>
            <p:nvPr/>
          </p:nvSpPr>
          <p:spPr>
            <a:xfrm>
              <a:off x="778154" y="2156506"/>
              <a:ext cx="396000" cy="396000"/>
            </a:xfrm>
            <a:prstGeom prst="ellipse">
              <a:avLst/>
            </a:prstGeom>
            <a:solidFill>
              <a:schemeClr val="tx1"/>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solidFill>
                    <a:schemeClr val="bg1"/>
                  </a:solidFill>
                  <a:latin typeface="DM Sans" pitchFamily="2" charset="0"/>
                </a:rPr>
                <a:t>6</a:t>
              </a:r>
            </a:p>
          </p:txBody>
        </p:sp>
      </p:grpSp>
      <p:grpSp>
        <p:nvGrpSpPr>
          <p:cNvPr id="54" name="Group 53">
            <a:extLst>
              <a:ext uri="{FF2B5EF4-FFF2-40B4-BE49-F238E27FC236}">
                <a16:creationId xmlns:a16="http://schemas.microsoft.com/office/drawing/2014/main" id="{88ECDE52-603B-6333-962E-4A4DF3B38F3D}"/>
              </a:ext>
            </a:extLst>
          </p:cNvPr>
          <p:cNvGrpSpPr/>
          <p:nvPr/>
        </p:nvGrpSpPr>
        <p:grpSpPr>
          <a:xfrm>
            <a:off x="6454386" y="1458951"/>
            <a:ext cx="5033365" cy="1329939"/>
            <a:chOff x="778154" y="1687551"/>
            <a:chExt cx="5033365" cy="1329939"/>
          </a:xfrm>
        </p:grpSpPr>
        <p:grpSp>
          <p:nvGrpSpPr>
            <p:cNvPr id="55" name="Group 54">
              <a:extLst>
                <a:ext uri="{FF2B5EF4-FFF2-40B4-BE49-F238E27FC236}">
                  <a16:creationId xmlns:a16="http://schemas.microsoft.com/office/drawing/2014/main" id="{9B19EB63-C08D-503C-EFED-0C9D1012F67B}"/>
                </a:ext>
              </a:extLst>
            </p:cNvPr>
            <p:cNvGrpSpPr/>
            <p:nvPr/>
          </p:nvGrpSpPr>
          <p:grpSpPr>
            <a:xfrm>
              <a:off x="950884" y="1687551"/>
              <a:ext cx="4860635" cy="1329939"/>
              <a:chOff x="554644" y="5290776"/>
              <a:chExt cx="4987635" cy="620425"/>
            </a:xfrm>
          </p:grpSpPr>
          <p:sp>
            <p:nvSpPr>
              <p:cNvPr id="57" name="Rectangle 56">
                <a:extLst>
                  <a:ext uri="{FF2B5EF4-FFF2-40B4-BE49-F238E27FC236}">
                    <a16:creationId xmlns:a16="http://schemas.microsoft.com/office/drawing/2014/main" id="{1B520C32-0352-E9EE-7BDD-D6B65BE0611B}"/>
                  </a:ext>
                </a:extLst>
              </p:cNvPr>
              <p:cNvSpPr/>
              <p:nvPr/>
            </p:nvSpPr>
            <p:spPr>
              <a:xfrm>
                <a:off x="554644" y="5291388"/>
                <a:ext cx="69591" cy="619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DM Sans" pitchFamily="2" charset="0"/>
                </a:endParaRPr>
              </a:p>
            </p:txBody>
          </p:sp>
          <p:sp>
            <p:nvSpPr>
              <p:cNvPr id="58" name="TextBox 57">
                <a:extLst>
                  <a:ext uri="{FF2B5EF4-FFF2-40B4-BE49-F238E27FC236}">
                    <a16:creationId xmlns:a16="http://schemas.microsoft.com/office/drawing/2014/main" id="{BA70ADCC-29F9-0422-DE93-3AF722AEB1E9}"/>
                  </a:ext>
                </a:extLst>
              </p:cNvPr>
              <p:cNvSpPr txBox="1"/>
              <p:nvPr/>
            </p:nvSpPr>
            <p:spPr>
              <a:xfrm flipH="1">
                <a:off x="845639" y="5290776"/>
                <a:ext cx="4696640" cy="620425"/>
              </a:xfrm>
              <a:prstGeom prst="rect">
                <a:avLst/>
              </a:prstGeom>
              <a:solidFill>
                <a:srgbClr val="EDEAFA"/>
              </a:solidFill>
              <a:ln w="6350">
                <a:solidFill>
                  <a:schemeClr val="bg2">
                    <a:lumMod val="20000"/>
                    <a:lumOff val="80000"/>
                  </a:schemeClr>
                </a:solidFill>
              </a:ln>
              <a:effectLst>
                <a:outerShdw blurRad="50800" dist="38100" dir="2700000" algn="tl" rotWithShape="0">
                  <a:prstClr val="black">
                    <a:alpha val="40000"/>
                  </a:prstClr>
                </a:outerShd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GB" b="0" dirty="0">
                    <a:solidFill>
                      <a:schemeClr val="tx1"/>
                    </a:solidFill>
                    <a:latin typeface="DM Sans" pitchFamily="2" charset="0"/>
                  </a:rPr>
                  <a:t>Public market valuations have been steadily improving in recent months, however, </a:t>
                </a:r>
                <a:r>
                  <a:rPr lang="en-GB" dirty="0">
                    <a:solidFill>
                      <a:schemeClr val="tx1"/>
                    </a:solidFill>
                    <a:latin typeface="DM Sans" pitchFamily="2" charset="0"/>
                  </a:rPr>
                  <a:t>tech valuations are still trading well below long-term averages</a:t>
                </a:r>
              </a:p>
            </p:txBody>
          </p:sp>
        </p:grpSp>
        <p:sp>
          <p:nvSpPr>
            <p:cNvPr id="56" name="Content Placeholder 1">
              <a:extLst>
                <a:ext uri="{FF2B5EF4-FFF2-40B4-BE49-F238E27FC236}">
                  <a16:creationId xmlns:a16="http://schemas.microsoft.com/office/drawing/2014/main" id="{A55366D8-C86C-1E22-8C3E-8CB499E7BAFE}"/>
                </a:ext>
              </a:extLst>
            </p:cNvPr>
            <p:cNvSpPr txBox="1">
              <a:spLocks/>
            </p:cNvSpPr>
            <p:nvPr/>
          </p:nvSpPr>
          <p:spPr>
            <a:xfrm>
              <a:off x="778154" y="2156506"/>
              <a:ext cx="396000" cy="396000"/>
            </a:xfrm>
            <a:prstGeom prst="ellipse">
              <a:avLst/>
            </a:prstGeom>
            <a:solidFill>
              <a:schemeClr val="tx1"/>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solidFill>
                    <a:schemeClr val="bg1"/>
                  </a:solidFill>
                  <a:latin typeface="DM Sans" pitchFamily="2" charset="0"/>
                </a:rPr>
                <a:t>4</a:t>
              </a:r>
            </a:p>
          </p:txBody>
        </p:sp>
      </p:grpSp>
      <p:grpSp>
        <p:nvGrpSpPr>
          <p:cNvPr id="59" name="Group 58">
            <a:extLst>
              <a:ext uri="{FF2B5EF4-FFF2-40B4-BE49-F238E27FC236}">
                <a16:creationId xmlns:a16="http://schemas.microsoft.com/office/drawing/2014/main" id="{2F047620-F217-85F3-3480-805F2B310458}"/>
              </a:ext>
            </a:extLst>
          </p:cNvPr>
          <p:cNvGrpSpPr/>
          <p:nvPr/>
        </p:nvGrpSpPr>
        <p:grpSpPr>
          <a:xfrm>
            <a:off x="6454386" y="3128381"/>
            <a:ext cx="5033365" cy="1329939"/>
            <a:chOff x="778154" y="1687551"/>
            <a:chExt cx="5033365" cy="1329939"/>
          </a:xfrm>
        </p:grpSpPr>
        <p:grpSp>
          <p:nvGrpSpPr>
            <p:cNvPr id="60" name="Group 59">
              <a:extLst>
                <a:ext uri="{FF2B5EF4-FFF2-40B4-BE49-F238E27FC236}">
                  <a16:creationId xmlns:a16="http://schemas.microsoft.com/office/drawing/2014/main" id="{EFA1EFB7-056C-73D5-0FE1-1119D83D01FF}"/>
                </a:ext>
              </a:extLst>
            </p:cNvPr>
            <p:cNvGrpSpPr/>
            <p:nvPr/>
          </p:nvGrpSpPr>
          <p:grpSpPr>
            <a:xfrm>
              <a:off x="950884" y="1687551"/>
              <a:ext cx="4860635" cy="1329939"/>
              <a:chOff x="554644" y="5290776"/>
              <a:chExt cx="4987635" cy="620425"/>
            </a:xfrm>
          </p:grpSpPr>
          <p:sp>
            <p:nvSpPr>
              <p:cNvPr id="62" name="Rectangle 61">
                <a:extLst>
                  <a:ext uri="{FF2B5EF4-FFF2-40B4-BE49-F238E27FC236}">
                    <a16:creationId xmlns:a16="http://schemas.microsoft.com/office/drawing/2014/main" id="{3AC3CAA5-3886-FCA6-6E69-3FB71BA61082}"/>
                  </a:ext>
                </a:extLst>
              </p:cNvPr>
              <p:cNvSpPr/>
              <p:nvPr/>
            </p:nvSpPr>
            <p:spPr>
              <a:xfrm>
                <a:off x="554644" y="5291388"/>
                <a:ext cx="69591" cy="619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DM Sans" pitchFamily="2" charset="0"/>
                </a:endParaRPr>
              </a:p>
            </p:txBody>
          </p:sp>
          <p:sp>
            <p:nvSpPr>
              <p:cNvPr id="63" name="TextBox 62">
                <a:extLst>
                  <a:ext uri="{FF2B5EF4-FFF2-40B4-BE49-F238E27FC236}">
                    <a16:creationId xmlns:a16="http://schemas.microsoft.com/office/drawing/2014/main" id="{3E73643C-31BB-713A-47EF-0460BFE2621D}"/>
                  </a:ext>
                </a:extLst>
              </p:cNvPr>
              <p:cNvSpPr txBox="1"/>
              <p:nvPr/>
            </p:nvSpPr>
            <p:spPr>
              <a:xfrm flipH="1">
                <a:off x="845639" y="5290776"/>
                <a:ext cx="4696640" cy="620425"/>
              </a:xfrm>
              <a:prstGeom prst="rect">
                <a:avLst/>
              </a:prstGeom>
              <a:solidFill>
                <a:srgbClr val="EDEAFA"/>
              </a:solidFill>
              <a:ln w="6350">
                <a:solidFill>
                  <a:schemeClr val="bg2">
                    <a:lumMod val="20000"/>
                    <a:lumOff val="80000"/>
                  </a:schemeClr>
                </a:solidFill>
              </a:ln>
              <a:effectLst>
                <a:outerShdw blurRad="50800" dist="38100" dir="2700000" algn="tl" rotWithShape="0">
                  <a:prstClr val="black">
                    <a:alpha val="40000"/>
                  </a:prstClr>
                </a:outerShdw>
                <a:reflection endPos="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GB" b="0" dirty="0">
                    <a:solidFill>
                      <a:schemeClr val="tx1"/>
                    </a:solidFill>
                    <a:latin typeface="DM Sans" pitchFamily="2" charset="0"/>
                  </a:rPr>
                  <a:t>Despite ASX awaiting its second tech listing in nearly 2 years, </a:t>
                </a:r>
                <a:r>
                  <a:rPr lang="en-GB" dirty="0">
                    <a:solidFill>
                      <a:schemeClr val="tx1"/>
                    </a:solidFill>
                    <a:latin typeface="DM Sans" pitchFamily="2" charset="0"/>
                  </a:rPr>
                  <a:t>secondary and private offerings continue at reasonable rates compared to pre-pandemic times</a:t>
                </a:r>
              </a:p>
            </p:txBody>
          </p:sp>
        </p:grpSp>
        <p:sp>
          <p:nvSpPr>
            <p:cNvPr id="61" name="Content Placeholder 1">
              <a:extLst>
                <a:ext uri="{FF2B5EF4-FFF2-40B4-BE49-F238E27FC236}">
                  <a16:creationId xmlns:a16="http://schemas.microsoft.com/office/drawing/2014/main" id="{B1DB3678-4EFB-1FEB-C849-D077BA11E472}"/>
                </a:ext>
              </a:extLst>
            </p:cNvPr>
            <p:cNvSpPr txBox="1">
              <a:spLocks/>
            </p:cNvSpPr>
            <p:nvPr/>
          </p:nvSpPr>
          <p:spPr>
            <a:xfrm>
              <a:off x="778154" y="2156506"/>
              <a:ext cx="396000" cy="396000"/>
            </a:xfrm>
            <a:prstGeom prst="ellipse">
              <a:avLst/>
            </a:prstGeom>
            <a:solidFill>
              <a:schemeClr val="tx1"/>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solidFill>
                    <a:schemeClr val="bg1"/>
                  </a:solidFill>
                  <a:latin typeface="DM Sans" pitchFamily="2" charset="0"/>
                </a:rPr>
                <a:t>5</a:t>
              </a:r>
            </a:p>
          </p:txBody>
        </p:sp>
      </p:grpSp>
    </p:spTree>
    <p:extLst>
      <p:ext uri="{BB962C8B-B14F-4D97-AF65-F5344CB8AC3E}">
        <p14:creationId xmlns:p14="http://schemas.microsoft.com/office/powerpoint/2010/main" val="200919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092D6E-4C42-71D1-E0F1-D1B0BAD04C19}"/>
              </a:ext>
            </a:extLst>
          </p:cNvPr>
          <p:cNvSpPr>
            <a:spLocks noGrp="1"/>
          </p:cNvSpPr>
          <p:nvPr>
            <p:ph idx="1"/>
          </p:nvPr>
        </p:nvSpPr>
        <p:spPr>
          <a:xfrm>
            <a:off x="528639" y="3352992"/>
            <a:ext cx="1800287" cy="2379044"/>
          </a:xfrm>
          <a:prstGeom prst="roundRect">
            <a:avLst/>
          </a:prstGeom>
          <a:solidFill>
            <a:srgbClr val="EDEAFA"/>
          </a:solidFill>
          <a:ln>
            <a:solidFill>
              <a:srgbClr val="EDEAFA"/>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anchor="ctr">
            <a:noAutofit/>
          </a:bodyPr>
          <a:lstStyle/>
          <a:p>
            <a:pPr marL="0" indent="0" algn="ctr">
              <a:lnSpc>
                <a:spcPct val="120000"/>
              </a:lnSpc>
              <a:buNone/>
            </a:pPr>
            <a:r>
              <a:rPr lang="en-GB" sz="1400" b="1" dirty="0"/>
              <a:t>Market </a:t>
            </a:r>
          </a:p>
          <a:p>
            <a:pPr marL="0" indent="0" algn="ctr">
              <a:lnSpc>
                <a:spcPct val="120000"/>
              </a:lnSpc>
              <a:buNone/>
            </a:pPr>
            <a:r>
              <a:rPr lang="en-GB" sz="1400" b="1" dirty="0"/>
              <a:t>Valuations</a:t>
            </a:r>
            <a:endParaRPr lang="en-US" sz="1400" b="1" dirty="0"/>
          </a:p>
        </p:txBody>
      </p:sp>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18</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Key Market Themes</a:t>
            </a:r>
            <a:endParaRPr lang="en-US" sz="2800" b="1" dirty="0">
              <a:latin typeface="Arial" panose="020B0604020202020204" pitchFamily="34" charset="0"/>
              <a:cs typeface="Arial" panose="020B0604020202020204" pitchFamily="34" charset="0"/>
            </a:endParaRPr>
          </a:p>
        </p:txBody>
      </p:sp>
      <p:sp>
        <p:nvSpPr>
          <p:cNvPr id="13" name="Content Placeholder 1">
            <a:extLst>
              <a:ext uri="{FF2B5EF4-FFF2-40B4-BE49-F238E27FC236}">
                <a16:creationId xmlns:a16="http://schemas.microsoft.com/office/drawing/2014/main" id="{6431B97A-1E14-BDE9-6908-5AA99CE142B3}"/>
              </a:ext>
            </a:extLst>
          </p:cNvPr>
          <p:cNvSpPr txBox="1">
            <a:spLocks/>
          </p:cNvSpPr>
          <p:nvPr/>
        </p:nvSpPr>
        <p:spPr>
          <a:xfrm>
            <a:off x="2431240" y="3407754"/>
            <a:ext cx="4090951" cy="2324282"/>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300"/>
              </a:spcBef>
              <a:spcAft>
                <a:spcPts val="300"/>
              </a:spcAft>
            </a:pPr>
            <a:r>
              <a:rPr lang="en-GB" sz="1200" dirty="0"/>
              <a:t>Public market have valuations improved recently as ‘risk-on’ rate fuelled rally continues </a:t>
            </a:r>
          </a:p>
          <a:p>
            <a:pPr>
              <a:lnSpc>
                <a:spcPct val="140000"/>
              </a:lnSpc>
              <a:spcBef>
                <a:spcPts val="300"/>
              </a:spcBef>
              <a:spcAft>
                <a:spcPts val="300"/>
              </a:spcAft>
            </a:pPr>
            <a:r>
              <a:rPr lang="en-GB" sz="1200" dirty="0"/>
              <a:t>The IT sector outpaced broader tech gains in recent months, driven by listed IT companies' profitability and investor preference for cashflow over burn</a:t>
            </a:r>
          </a:p>
          <a:p>
            <a:pPr>
              <a:lnSpc>
                <a:spcPct val="140000"/>
              </a:lnSpc>
              <a:spcBef>
                <a:spcPts val="300"/>
              </a:spcBef>
              <a:spcAft>
                <a:spcPts val="300"/>
              </a:spcAft>
            </a:pPr>
            <a:r>
              <a:rPr lang="en-GB" sz="1200" dirty="0"/>
              <a:t>ANZ Software valuations have improved steadily driven by the profitability but still below the long-term averages</a:t>
            </a:r>
            <a:endParaRPr lang="en-US" sz="1200" dirty="0"/>
          </a:p>
        </p:txBody>
      </p:sp>
      <p:sp>
        <p:nvSpPr>
          <p:cNvPr id="24" name="Content Placeholder 1">
            <a:extLst>
              <a:ext uri="{FF2B5EF4-FFF2-40B4-BE49-F238E27FC236}">
                <a16:creationId xmlns:a16="http://schemas.microsoft.com/office/drawing/2014/main" id="{44ABAD39-6C04-564F-E515-364FADE7279A}"/>
              </a:ext>
            </a:extLst>
          </p:cNvPr>
          <p:cNvSpPr txBox="1">
            <a:spLocks/>
          </p:cNvSpPr>
          <p:nvPr/>
        </p:nvSpPr>
        <p:spPr>
          <a:xfrm>
            <a:off x="421625" y="3215297"/>
            <a:ext cx="297685" cy="294536"/>
          </a:xfrm>
          <a:prstGeom prst="ellipse">
            <a:avLst/>
          </a:prstGeom>
          <a:solidFill>
            <a:schemeClr val="tx2"/>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GB" sz="1400" b="1" dirty="0"/>
              <a:t>2</a:t>
            </a:r>
            <a:endParaRPr lang="en-US" sz="1400" b="1" dirty="0"/>
          </a:p>
        </p:txBody>
      </p:sp>
      <p:sp>
        <p:nvSpPr>
          <p:cNvPr id="5" name="Footer Placeholder 4">
            <a:extLst>
              <a:ext uri="{FF2B5EF4-FFF2-40B4-BE49-F238E27FC236}">
                <a16:creationId xmlns:a16="http://schemas.microsoft.com/office/drawing/2014/main" id="{1B005E18-36D8-F7DF-036B-3DCA5B11A0A5}"/>
              </a:ext>
            </a:extLst>
          </p:cNvPr>
          <p:cNvSpPr txBox="1">
            <a:spLocks/>
          </p:cNvSpPr>
          <p:nvPr/>
        </p:nvSpPr>
        <p:spPr>
          <a:xfrm>
            <a:off x="528638" y="6409055"/>
            <a:ext cx="4114800" cy="187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Bloomberg, Globalnewswire and Press Releases.</a:t>
            </a:r>
          </a:p>
        </p:txBody>
      </p:sp>
      <p:sp>
        <p:nvSpPr>
          <p:cNvPr id="18" name="Content Placeholder 1">
            <a:extLst>
              <a:ext uri="{FF2B5EF4-FFF2-40B4-BE49-F238E27FC236}">
                <a16:creationId xmlns:a16="http://schemas.microsoft.com/office/drawing/2014/main" id="{C4E1463B-F24F-8CB2-3FA3-C739066514E8}"/>
              </a:ext>
            </a:extLst>
          </p:cNvPr>
          <p:cNvSpPr txBox="1">
            <a:spLocks/>
          </p:cNvSpPr>
          <p:nvPr/>
        </p:nvSpPr>
        <p:spPr>
          <a:xfrm>
            <a:off x="528639" y="1414669"/>
            <a:ext cx="1800287" cy="1540287"/>
          </a:xfrm>
          <a:prstGeom prst="roundRect">
            <a:avLst/>
          </a:prstGeom>
          <a:solidFill>
            <a:srgbClr val="EDEAFA"/>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GB" sz="1400" b="1" dirty="0"/>
              <a:t>Market </a:t>
            </a:r>
          </a:p>
          <a:p>
            <a:pPr marL="0" indent="0" algn="ctr">
              <a:lnSpc>
                <a:spcPct val="120000"/>
              </a:lnSpc>
              <a:buFont typeface="Arial" panose="020B0604020202020204" pitchFamily="34" charset="0"/>
              <a:buNone/>
            </a:pPr>
            <a:r>
              <a:rPr lang="en-GB" sz="1400" b="1" dirty="0"/>
              <a:t>Overview</a:t>
            </a:r>
            <a:endParaRPr lang="en-US" sz="1400" b="1" dirty="0"/>
          </a:p>
        </p:txBody>
      </p:sp>
      <p:sp>
        <p:nvSpPr>
          <p:cNvPr id="19" name="Content Placeholder 1">
            <a:extLst>
              <a:ext uri="{FF2B5EF4-FFF2-40B4-BE49-F238E27FC236}">
                <a16:creationId xmlns:a16="http://schemas.microsoft.com/office/drawing/2014/main" id="{49B9A177-3076-5C6D-95F4-400B54CAA4E0}"/>
              </a:ext>
            </a:extLst>
          </p:cNvPr>
          <p:cNvSpPr txBox="1">
            <a:spLocks/>
          </p:cNvSpPr>
          <p:nvPr/>
        </p:nvSpPr>
        <p:spPr>
          <a:xfrm>
            <a:off x="421625" y="1276975"/>
            <a:ext cx="297685" cy="294536"/>
          </a:xfrm>
          <a:prstGeom prst="ellipse">
            <a:avLst/>
          </a:prstGeom>
          <a:solidFill>
            <a:schemeClr val="tx2"/>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t>1</a:t>
            </a:r>
          </a:p>
        </p:txBody>
      </p:sp>
      <p:sp>
        <p:nvSpPr>
          <p:cNvPr id="20" name="Content Placeholder 1">
            <a:extLst>
              <a:ext uri="{FF2B5EF4-FFF2-40B4-BE49-F238E27FC236}">
                <a16:creationId xmlns:a16="http://schemas.microsoft.com/office/drawing/2014/main" id="{7CF71153-FB2E-9379-3FB6-07F0189C229F}"/>
              </a:ext>
            </a:extLst>
          </p:cNvPr>
          <p:cNvSpPr txBox="1">
            <a:spLocks/>
          </p:cNvSpPr>
          <p:nvPr/>
        </p:nvSpPr>
        <p:spPr>
          <a:xfrm>
            <a:off x="2431240" y="1404943"/>
            <a:ext cx="9136873" cy="1578888"/>
          </a:xfrm>
          <a:prstGeom prst="roundRect">
            <a:avLst>
              <a:gd name="adj" fmla="val 0"/>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400"/>
              </a:spcBef>
              <a:spcAft>
                <a:spcPts val="400"/>
              </a:spcAft>
            </a:pPr>
            <a:r>
              <a:rPr lang="en-GB" sz="1200" dirty="0"/>
              <a:t>The listed Australian technology sector has rallied strongly in recent months outpacing the broader market indices</a:t>
            </a:r>
          </a:p>
          <a:p>
            <a:pPr>
              <a:lnSpc>
                <a:spcPct val="120000"/>
              </a:lnSpc>
              <a:spcBef>
                <a:spcPts val="400"/>
              </a:spcBef>
              <a:spcAft>
                <a:spcPts val="400"/>
              </a:spcAft>
            </a:pPr>
            <a:r>
              <a:rPr lang="en-GB" sz="1200" dirty="0"/>
              <a:t>ASX 200 IT has shown resilience outpacing its global counterparts, has grown ~21% over the past 1 months</a:t>
            </a:r>
          </a:p>
          <a:p>
            <a:pPr>
              <a:lnSpc>
                <a:spcPct val="120000"/>
              </a:lnSpc>
              <a:spcBef>
                <a:spcPts val="400"/>
              </a:spcBef>
              <a:spcAft>
                <a:spcPts val="400"/>
              </a:spcAft>
            </a:pPr>
            <a:r>
              <a:rPr lang="en-GB" sz="1200" dirty="0"/>
              <a:t>SaaS and E-commerce leads the listed ANZ Tech space growing at median 27%+ and ~55%+; Software remains flattish</a:t>
            </a:r>
            <a:endParaRPr lang="en-GB" sz="1200" i="1" dirty="0"/>
          </a:p>
          <a:p>
            <a:pPr>
              <a:lnSpc>
                <a:spcPct val="120000"/>
              </a:lnSpc>
              <a:spcBef>
                <a:spcPts val="400"/>
              </a:spcBef>
              <a:spcAft>
                <a:spcPts val="400"/>
              </a:spcAft>
            </a:pPr>
            <a:r>
              <a:rPr lang="en-GB" sz="1200" dirty="0"/>
              <a:t>Interest rates at / near peak; potential for 'immaculate disinflation’ or ‘soft landing’ - normalizing inflation without significant unemployment or economic downturn</a:t>
            </a:r>
          </a:p>
        </p:txBody>
      </p:sp>
      <p:cxnSp>
        <p:nvCxnSpPr>
          <p:cNvPr id="12" name="Straight Connector 11">
            <a:extLst>
              <a:ext uri="{FF2B5EF4-FFF2-40B4-BE49-F238E27FC236}">
                <a16:creationId xmlns:a16="http://schemas.microsoft.com/office/drawing/2014/main" id="{D4B2EECC-2132-3CDE-F392-4D91F2FBE572}"/>
              </a:ext>
            </a:extLst>
          </p:cNvPr>
          <p:cNvCxnSpPr/>
          <p:nvPr/>
        </p:nvCxnSpPr>
        <p:spPr>
          <a:xfrm>
            <a:off x="418118" y="3065870"/>
            <a:ext cx="113557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163A97B-DB9D-0519-00E6-F28135EC1CB4}"/>
              </a:ext>
            </a:extLst>
          </p:cNvPr>
          <p:cNvGrpSpPr/>
          <p:nvPr/>
        </p:nvGrpSpPr>
        <p:grpSpPr>
          <a:xfrm>
            <a:off x="6522192" y="3468512"/>
            <a:ext cx="5292987" cy="1984540"/>
            <a:chOff x="6522192" y="3468512"/>
            <a:chExt cx="5292987" cy="1984540"/>
          </a:xfrm>
        </p:grpSpPr>
        <p:grpSp>
          <p:nvGrpSpPr>
            <p:cNvPr id="17" name="Group 16">
              <a:extLst>
                <a:ext uri="{FF2B5EF4-FFF2-40B4-BE49-F238E27FC236}">
                  <a16:creationId xmlns:a16="http://schemas.microsoft.com/office/drawing/2014/main" id="{72B9192E-1FEB-8962-FA7C-A682FA0C8821}"/>
                </a:ext>
              </a:extLst>
            </p:cNvPr>
            <p:cNvGrpSpPr/>
            <p:nvPr/>
          </p:nvGrpSpPr>
          <p:grpSpPr>
            <a:xfrm>
              <a:off x="6522192" y="3468512"/>
              <a:ext cx="5162189" cy="1984540"/>
              <a:chOff x="6961240" y="1789266"/>
              <a:chExt cx="4723141" cy="1912872"/>
            </a:xfrm>
          </p:grpSpPr>
          <p:pic>
            <p:nvPicPr>
              <p:cNvPr id="7" name="Picture 6">
                <a:extLst>
                  <a:ext uri="{FF2B5EF4-FFF2-40B4-BE49-F238E27FC236}">
                    <a16:creationId xmlns:a16="http://schemas.microsoft.com/office/drawing/2014/main" id="{67696B43-5D74-5282-5C69-168E847596E4}"/>
                  </a:ext>
                </a:extLst>
              </p:cNvPr>
              <p:cNvPicPr>
                <a:picLocks noChangeAspect="1"/>
              </p:cNvPicPr>
              <p:nvPr/>
            </p:nvPicPr>
            <p:blipFill>
              <a:blip r:embed="rId2">
                <a:clrChange>
                  <a:clrFrom>
                    <a:srgbClr val="F6F8FA"/>
                  </a:clrFrom>
                  <a:clrTo>
                    <a:srgbClr val="F6F8FA">
                      <a:alpha val="0"/>
                    </a:srgbClr>
                  </a:clrTo>
                </a:clrChange>
              </a:blip>
              <a:stretch>
                <a:fillRect/>
              </a:stretch>
            </p:blipFill>
            <p:spPr>
              <a:xfrm>
                <a:off x="6961240" y="1789266"/>
                <a:ext cx="4723141" cy="1912872"/>
              </a:xfrm>
              <a:prstGeom prst="rect">
                <a:avLst/>
              </a:prstGeom>
            </p:spPr>
          </p:pic>
          <p:sp>
            <p:nvSpPr>
              <p:cNvPr id="8" name="Rectangle 7">
                <a:extLst>
                  <a:ext uri="{FF2B5EF4-FFF2-40B4-BE49-F238E27FC236}">
                    <a16:creationId xmlns:a16="http://schemas.microsoft.com/office/drawing/2014/main" id="{22FEBCA3-7CBA-C48E-2DDD-F45CCF0E9D38}"/>
                  </a:ext>
                </a:extLst>
              </p:cNvPr>
              <p:cNvSpPr/>
              <p:nvPr/>
            </p:nvSpPr>
            <p:spPr>
              <a:xfrm>
                <a:off x="9623241" y="1799012"/>
                <a:ext cx="712442" cy="143484"/>
              </a:xfrm>
              <a:prstGeom prst="rect">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r>
                  <a:rPr lang="en-GB" sz="800" b="1" dirty="0">
                    <a:solidFill>
                      <a:schemeClr val="tx1"/>
                    </a:solidFill>
                  </a:rPr>
                  <a:t>ANZ SaaS</a:t>
                </a:r>
                <a:endParaRPr lang="en-IN" sz="800" b="1" dirty="0">
                  <a:solidFill>
                    <a:schemeClr val="tx1"/>
                  </a:solidFill>
                </a:endParaRPr>
              </a:p>
            </p:txBody>
          </p:sp>
          <p:sp>
            <p:nvSpPr>
              <p:cNvPr id="9" name="Rectangle 8">
                <a:extLst>
                  <a:ext uri="{FF2B5EF4-FFF2-40B4-BE49-F238E27FC236}">
                    <a16:creationId xmlns:a16="http://schemas.microsoft.com/office/drawing/2014/main" id="{387682E7-D9AB-C3E5-BB13-4052E5D4E718}"/>
                  </a:ext>
                </a:extLst>
              </p:cNvPr>
              <p:cNvSpPr/>
              <p:nvPr/>
            </p:nvSpPr>
            <p:spPr>
              <a:xfrm>
                <a:off x="10877047" y="1796895"/>
                <a:ext cx="610441" cy="143484"/>
              </a:xfrm>
              <a:prstGeom prst="rect">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r>
                  <a:rPr lang="en-GB" sz="800" b="1" dirty="0">
                    <a:solidFill>
                      <a:srgbClr val="2782BC"/>
                    </a:solidFill>
                  </a:rPr>
                  <a:t>ANZ Software</a:t>
                </a:r>
                <a:endParaRPr lang="en-IN" sz="800" b="1" dirty="0">
                  <a:solidFill>
                    <a:srgbClr val="2782BC"/>
                  </a:solidFill>
                </a:endParaRPr>
              </a:p>
            </p:txBody>
          </p:sp>
          <p:sp>
            <p:nvSpPr>
              <p:cNvPr id="10" name="Rectangle 9">
                <a:extLst>
                  <a:ext uri="{FF2B5EF4-FFF2-40B4-BE49-F238E27FC236}">
                    <a16:creationId xmlns:a16="http://schemas.microsoft.com/office/drawing/2014/main" id="{89EE24D5-982C-3AA5-B7C1-9AA444CE0895}"/>
                  </a:ext>
                </a:extLst>
              </p:cNvPr>
              <p:cNvSpPr/>
              <p:nvPr/>
            </p:nvSpPr>
            <p:spPr>
              <a:xfrm>
                <a:off x="9623241" y="2008756"/>
                <a:ext cx="712442" cy="143484"/>
              </a:xfrm>
              <a:prstGeom prst="rect">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r>
                  <a:rPr lang="en-GB" sz="800" b="1" dirty="0">
                    <a:solidFill>
                      <a:schemeClr val="tx1"/>
                    </a:solidFill>
                  </a:rPr>
                  <a:t>Avg. SaaS</a:t>
                </a:r>
                <a:endParaRPr lang="en-IN" sz="800" b="1" dirty="0">
                  <a:solidFill>
                    <a:schemeClr val="tx1"/>
                  </a:solidFill>
                </a:endParaRPr>
              </a:p>
            </p:txBody>
          </p:sp>
          <p:sp>
            <p:nvSpPr>
              <p:cNvPr id="11" name="Rectangle 10">
                <a:extLst>
                  <a:ext uri="{FF2B5EF4-FFF2-40B4-BE49-F238E27FC236}">
                    <a16:creationId xmlns:a16="http://schemas.microsoft.com/office/drawing/2014/main" id="{256FB6E1-D23E-294B-667C-BDE207031CEB}"/>
                  </a:ext>
                </a:extLst>
              </p:cNvPr>
              <p:cNvSpPr/>
              <p:nvPr/>
            </p:nvSpPr>
            <p:spPr>
              <a:xfrm>
                <a:off x="10877047" y="2016264"/>
                <a:ext cx="737102" cy="143484"/>
              </a:xfrm>
              <a:prstGeom prst="rect">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r>
                  <a:rPr lang="en-GB" sz="800" b="1" dirty="0">
                    <a:solidFill>
                      <a:srgbClr val="2782BC"/>
                    </a:solidFill>
                  </a:rPr>
                  <a:t>Avg. Software</a:t>
                </a:r>
                <a:endParaRPr lang="en-IN" sz="800" b="1" dirty="0">
                  <a:solidFill>
                    <a:srgbClr val="2782BC"/>
                  </a:solidFill>
                </a:endParaRPr>
              </a:p>
            </p:txBody>
          </p:sp>
          <p:cxnSp>
            <p:nvCxnSpPr>
              <p:cNvPr id="14" name="Straight Connector 13">
                <a:extLst>
                  <a:ext uri="{FF2B5EF4-FFF2-40B4-BE49-F238E27FC236}">
                    <a16:creationId xmlns:a16="http://schemas.microsoft.com/office/drawing/2014/main" id="{B0504B0A-A4BE-433F-F471-67468BB3F18A}"/>
                  </a:ext>
                </a:extLst>
              </p:cNvPr>
              <p:cNvCxnSpPr/>
              <p:nvPr/>
            </p:nvCxnSpPr>
            <p:spPr>
              <a:xfrm>
                <a:off x="7302366" y="3496377"/>
                <a:ext cx="41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8DACD7-ED04-B8AA-DDDF-402C0F03F5C5}"/>
                  </a:ext>
                </a:extLst>
              </p:cNvPr>
              <p:cNvCxnSpPr>
                <a:cxnSpLocks/>
              </p:cNvCxnSpPr>
              <p:nvPr/>
            </p:nvCxnSpPr>
            <p:spPr>
              <a:xfrm flipV="1">
                <a:off x="7295949" y="1875595"/>
                <a:ext cx="0" cy="1620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8FBCC309-8128-DD2C-1A24-99F80FCF009A}"/>
                </a:ext>
              </a:extLst>
            </p:cNvPr>
            <p:cNvSpPr/>
            <p:nvPr/>
          </p:nvSpPr>
          <p:spPr>
            <a:xfrm>
              <a:off x="11311702" y="5275571"/>
              <a:ext cx="503477" cy="128429"/>
            </a:xfrm>
            <a:prstGeom prst="rect">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9D97A6"/>
                  </a:solidFill>
                </a:rPr>
                <a:t>Nov-23</a:t>
              </a:r>
              <a:endParaRPr lang="en-IN" sz="800" dirty="0">
                <a:solidFill>
                  <a:srgbClr val="9D97A6"/>
                </a:solidFill>
              </a:endParaRPr>
            </a:p>
          </p:txBody>
        </p:sp>
      </p:grpSp>
    </p:spTree>
    <p:extLst>
      <p:ext uri="{BB962C8B-B14F-4D97-AF65-F5344CB8AC3E}">
        <p14:creationId xmlns:p14="http://schemas.microsoft.com/office/powerpoint/2010/main" val="1996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19</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Key Market Themes (Cont’d)</a:t>
            </a:r>
            <a:endParaRPr lang="en-US" sz="2800" b="1"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B005E18-36D8-F7DF-036B-3DCA5B11A0A5}"/>
              </a:ext>
            </a:extLst>
          </p:cNvPr>
          <p:cNvSpPr txBox="1">
            <a:spLocks/>
          </p:cNvSpPr>
          <p:nvPr/>
        </p:nvSpPr>
        <p:spPr>
          <a:xfrm>
            <a:off x="528638" y="6409055"/>
            <a:ext cx="4114800" cy="187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Bloomberg, Globalnewswire and Press Releases.</a:t>
            </a:r>
          </a:p>
        </p:txBody>
      </p:sp>
      <p:grpSp>
        <p:nvGrpSpPr>
          <p:cNvPr id="8" name="Group 7">
            <a:extLst>
              <a:ext uri="{FF2B5EF4-FFF2-40B4-BE49-F238E27FC236}">
                <a16:creationId xmlns:a16="http://schemas.microsoft.com/office/drawing/2014/main" id="{CA9C3621-E3DB-CBC0-91E4-1151BF916F43}"/>
              </a:ext>
            </a:extLst>
          </p:cNvPr>
          <p:cNvGrpSpPr/>
          <p:nvPr/>
        </p:nvGrpSpPr>
        <p:grpSpPr>
          <a:xfrm>
            <a:off x="421625" y="4531677"/>
            <a:ext cx="11475200" cy="1569673"/>
            <a:chOff x="421625" y="2648393"/>
            <a:chExt cx="11475200" cy="1569673"/>
          </a:xfrm>
        </p:grpSpPr>
        <p:sp>
          <p:nvSpPr>
            <p:cNvPr id="16" name="Content Placeholder 1">
              <a:extLst>
                <a:ext uri="{FF2B5EF4-FFF2-40B4-BE49-F238E27FC236}">
                  <a16:creationId xmlns:a16="http://schemas.microsoft.com/office/drawing/2014/main" id="{86C3AF85-D3CA-1B66-DC1C-C16B145AFA9A}"/>
                </a:ext>
              </a:extLst>
            </p:cNvPr>
            <p:cNvSpPr txBox="1">
              <a:spLocks/>
            </p:cNvSpPr>
            <p:nvPr/>
          </p:nvSpPr>
          <p:spPr>
            <a:xfrm>
              <a:off x="528638" y="2789368"/>
              <a:ext cx="1800287" cy="1428698"/>
            </a:xfrm>
            <a:prstGeom prst="roundRect">
              <a:avLst/>
            </a:prstGeom>
            <a:solidFill>
              <a:srgbClr val="EDEAFA"/>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GB" sz="1400" b="1" dirty="0"/>
                <a:t>Funding Report</a:t>
              </a:r>
              <a:endParaRPr lang="en-US" sz="1400" b="1" dirty="0"/>
            </a:p>
          </p:txBody>
        </p:sp>
        <p:sp>
          <p:nvSpPr>
            <p:cNvPr id="21" name="Content Placeholder 1">
              <a:extLst>
                <a:ext uri="{FF2B5EF4-FFF2-40B4-BE49-F238E27FC236}">
                  <a16:creationId xmlns:a16="http://schemas.microsoft.com/office/drawing/2014/main" id="{C46B3A7E-2388-6A15-62E6-A5E1C84EF591}"/>
                </a:ext>
              </a:extLst>
            </p:cNvPr>
            <p:cNvSpPr txBox="1">
              <a:spLocks/>
            </p:cNvSpPr>
            <p:nvPr/>
          </p:nvSpPr>
          <p:spPr>
            <a:xfrm>
              <a:off x="421625" y="2648393"/>
              <a:ext cx="297685" cy="294536"/>
            </a:xfrm>
            <a:prstGeom prst="ellipse">
              <a:avLst/>
            </a:prstGeom>
            <a:solidFill>
              <a:schemeClr val="tx2"/>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t>4</a:t>
              </a:r>
            </a:p>
          </p:txBody>
        </p:sp>
        <p:sp>
          <p:nvSpPr>
            <p:cNvPr id="22" name="Content Placeholder 1">
              <a:extLst>
                <a:ext uri="{FF2B5EF4-FFF2-40B4-BE49-F238E27FC236}">
                  <a16:creationId xmlns:a16="http://schemas.microsoft.com/office/drawing/2014/main" id="{2357B3A3-594E-5B1A-8A23-C85C64E77EBF}"/>
                </a:ext>
              </a:extLst>
            </p:cNvPr>
            <p:cNvSpPr txBox="1">
              <a:spLocks/>
            </p:cNvSpPr>
            <p:nvPr/>
          </p:nvSpPr>
          <p:spPr>
            <a:xfrm>
              <a:off x="2431240" y="2824493"/>
              <a:ext cx="9465585" cy="1393573"/>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200"/>
                </a:spcBef>
                <a:spcAft>
                  <a:spcPts val="200"/>
                </a:spcAft>
              </a:pPr>
              <a:r>
                <a:rPr lang="en-GB" sz="1200" dirty="0"/>
                <a:t>Mega deals remain elusive in  Q3’23, however, Employment Hero funding $167mm boosted muted investor sentiment</a:t>
              </a:r>
            </a:p>
            <a:p>
              <a:pPr>
                <a:lnSpc>
                  <a:spcPct val="120000"/>
                </a:lnSpc>
                <a:spcBef>
                  <a:spcPts val="200"/>
                </a:spcBef>
                <a:spcAft>
                  <a:spcPts val="200"/>
                </a:spcAft>
              </a:pPr>
              <a:r>
                <a:rPr lang="en-GB" sz="1200" dirty="0"/>
                <a:t>Sub-$5M funding rounds plummeted to 2019 levels. However, total announced funding in 2023 grew 42% compared to the same period in 2022 driven by smaller internal rounds</a:t>
              </a:r>
            </a:p>
            <a:p>
              <a:pPr>
                <a:lnSpc>
                  <a:spcPct val="120000"/>
                </a:lnSpc>
                <a:spcBef>
                  <a:spcPts val="200"/>
                </a:spcBef>
                <a:spcAft>
                  <a:spcPts val="200"/>
                </a:spcAft>
              </a:pPr>
              <a:r>
                <a:rPr lang="en-GB" sz="1200" dirty="0"/>
                <a:t>Venture debt resurges, offering founders &amp; advisors an array of strategies navigating the seed-to-scaleup lifecycle and beyond </a:t>
              </a:r>
            </a:p>
            <a:p>
              <a:pPr>
                <a:lnSpc>
                  <a:spcPct val="120000"/>
                </a:lnSpc>
                <a:spcBef>
                  <a:spcPts val="200"/>
                </a:spcBef>
                <a:spcAft>
                  <a:spcPts val="200"/>
                </a:spcAft>
              </a:pPr>
              <a:r>
                <a:rPr lang="en-GB" sz="1200" dirty="0"/>
                <a:t>Clean Tech and Climate tech, E-commerce, Enterprise Software, IoT lead the overall tech sector funding</a:t>
              </a:r>
            </a:p>
          </p:txBody>
        </p:sp>
      </p:grpSp>
      <p:grpSp>
        <p:nvGrpSpPr>
          <p:cNvPr id="10" name="Group 9">
            <a:extLst>
              <a:ext uri="{FF2B5EF4-FFF2-40B4-BE49-F238E27FC236}">
                <a16:creationId xmlns:a16="http://schemas.microsoft.com/office/drawing/2014/main" id="{FB0AB7FC-7765-D491-BB1A-F85E5A02C66A}"/>
              </a:ext>
            </a:extLst>
          </p:cNvPr>
          <p:cNvGrpSpPr/>
          <p:nvPr/>
        </p:nvGrpSpPr>
        <p:grpSpPr>
          <a:xfrm>
            <a:off x="421625" y="1213475"/>
            <a:ext cx="11146488" cy="2838469"/>
            <a:chOff x="421625" y="1213475"/>
            <a:chExt cx="11146488" cy="2838469"/>
          </a:xfrm>
        </p:grpSpPr>
        <p:sp>
          <p:nvSpPr>
            <p:cNvPr id="18" name="Content Placeholder 1">
              <a:extLst>
                <a:ext uri="{FF2B5EF4-FFF2-40B4-BE49-F238E27FC236}">
                  <a16:creationId xmlns:a16="http://schemas.microsoft.com/office/drawing/2014/main" id="{C4E1463B-F24F-8CB2-3FA3-C739066514E8}"/>
                </a:ext>
              </a:extLst>
            </p:cNvPr>
            <p:cNvSpPr txBox="1">
              <a:spLocks/>
            </p:cNvSpPr>
            <p:nvPr/>
          </p:nvSpPr>
          <p:spPr>
            <a:xfrm>
              <a:off x="528639" y="1351169"/>
              <a:ext cx="1800287" cy="2694216"/>
            </a:xfrm>
            <a:prstGeom prst="roundRect">
              <a:avLst/>
            </a:prstGeom>
            <a:solidFill>
              <a:srgbClr val="EDEAFA"/>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GB" sz="1400" b="1" dirty="0"/>
                <a:t>M&amp;A Activity</a:t>
              </a:r>
            </a:p>
          </p:txBody>
        </p:sp>
        <p:sp>
          <p:nvSpPr>
            <p:cNvPr id="19" name="Content Placeholder 1">
              <a:extLst>
                <a:ext uri="{FF2B5EF4-FFF2-40B4-BE49-F238E27FC236}">
                  <a16:creationId xmlns:a16="http://schemas.microsoft.com/office/drawing/2014/main" id="{49B9A177-3076-5C6D-95F4-400B54CAA4E0}"/>
                </a:ext>
              </a:extLst>
            </p:cNvPr>
            <p:cNvSpPr txBox="1">
              <a:spLocks/>
            </p:cNvSpPr>
            <p:nvPr/>
          </p:nvSpPr>
          <p:spPr>
            <a:xfrm>
              <a:off x="421625" y="1213475"/>
              <a:ext cx="297685" cy="294536"/>
            </a:xfrm>
            <a:prstGeom prst="ellipse">
              <a:avLst/>
            </a:prstGeom>
            <a:solidFill>
              <a:schemeClr val="tx2"/>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t>3</a:t>
              </a:r>
            </a:p>
          </p:txBody>
        </p:sp>
        <p:sp>
          <p:nvSpPr>
            <p:cNvPr id="20" name="Content Placeholder 1">
              <a:extLst>
                <a:ext uri="{FF2B5EF4-FFF2-40B4-BE49-F238E27FC236}">
                  <a16:creationId xmlns:a16="http://schemas.microsoft.com/office/drawing/2014/main" id="{7CF71153-FB2E-9379-3FB6-07F0189C229F}"/>
                </a:ext>
              </a:extLst>
            </p:cNvPr>
            <p:cNvSpPr txBox="1">
              <a:spLocks/>
            </p:cNvSpPr>
            <p:nvPr/>
          </p:nvSpPr>
          <p:spPr>
            <a:xfrm>
              <a:off x="2431240" y="1452130"/>
              <a:ext cx="9136873" cy="2599814"/>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200"/>
                </a:spcBef>
                <a:spcAft>
                  <a:spcPts val="200"/>
                </a:spcAft>
              </a:pPr>
              <a:r>
                <a:rPr lang="en-GB" sz="1200" dirty="0"/>
                <a:t>M&amp;A deal values and volumes have decreased compared to the previous year. However, M&amp;A deal activity in the mid-market is showing resilience</a:t>
              </a:r>
            </a:p>
            <a:p>
              <a:pPr>
                <a:lnSpc>
                  <a:spcPct val="120000"/>
                </a:lnSpc>
                <a:spcBef>
                  <a:spcPts val="200"/>
                </a:spcBef>
                <a:spcAft>
                  <a:spcPts val="200"/>
                </a:spcAft>
              </a:pPr>
              <a:r>
                <a:rPr lang="en-GB" sz="1200" dirty="0"/>
                <a:t>Notable, large reported transactions underway include X Team, Versent, Lab3 and Fusion5. Good results in these will bode well for the rest of the market</a:t>
              </a:r>
            </a:p>
            <a:p>
              <a:pPr>
                <a:lnSpc>
                  <a:spcPct val="120000"/>
                </a:lnSpc>
                <a:spcBef>
                  <a:spcPts val="200"/>
                </a:spcBef>
                <a:spcAft>
                  <a:spcPts val="200"/>
                </a:spcAft>
              </a:pPr>
              <a:r>
                <a:rPr lang="en-GB" sz="1200" b="1" u="sng" dirty="0"/>
                <a:t>Select Transactions</a:t>
              </a:r>
              <a:r>
                <a:rPr lang="en-GB" sz="1200" dirty="0"/>
                <a:t>:</a:t>
              </a:r>
            </a:p>
            <a:p>
              <a:pPr lvl="1">
                <a:lnSpc>
                  <a:spcPct val="120000"/>
                </a:lnSpc>
                <a:spcBef>
                  <a:spcPts val="200"/>
                </a:spcBef>
                <a:spcAft>
                  <a:spcPts val="200"/>
                </a:spcAft>
                <a:buFont typeface="Courier New" panose="02070309020205020404" pitchFamily="49" charset="0"/>
                <a:buChar char="o"/>
              </a:pPr>
              <a:r>
                <a:rPr lang="en-GB" sz="1200" b="1" dirty="0"/>
                <a:t>Versent</a:t>
              </a:r>
              <a:r>
                <a:rPr lang="en-GB" sz="1200" dirty="0"/>
                <a:t> sold to </a:t>
              </a:r>
              <a:r>
                <a:rPr lang="en-GB" sz="1200" b="1" dirty="0"/>
                <a:t>Telstra</a:t>
              </a:r>
              <a:r>
                <a:rPr lang="en-GB" sz="1200" dirty="0"/>
                <a:t> for 20x LTM EBITDA and 14x NTM EBITDA of $14m (fully loaded </a:t>
              </a:r>
              <a:r>
                <a:rPr lang="en-GB" sz="1200" dirty="0" err="1"/>
                <a:t>ebitda</a:t>
              </a:r>
              <a:r>
                <a:rPr lang="en-GB" sz="1200" dirty="0"/>
                <a:t>)</a:t>
              </a:r>
            </a:p>
            <a:p>
              <a:pPr lvl="1">
                <a:lnSpc>
                  <a:spcPct val="120000"/>
                </a:lnSpc>
                <a:spcBef>
                  <a:spcPts val="200"/>
                </a:spcBef>
                <a:spcAft>
                  <a:spcPts val="200"/>
                </a:spcAft>
                <a:buFont typeface="Courier New" panose="02070309020205020404" pitchFamily="49" charset="0"/>
                <a:buChar char="o"/>
              </a:pPr>
              <a:r>
                <a:rPr lang="en-GB" sz="1200" dirty="0"/>
                <a:t>⁠</a:t>
              </a:r>
              <a:r>
                <a:rPr lang="en-GB" sz="1200" b="1" dirty="0"/>
                <a:t>BGH</a:t>
              </a:r>
              <a:r>
                <a:rPr lang="en-GB" sz="1200" dirty="0"/>
                <a:t> in final stages of Fusion 5 acquisition in NZ - unlikely to merge with Cyber CX</a:t>
              </a:r>
            </a:p>
            <a:p>
              <a:pPr lvl="1">
                <a:lnSpc>
                  <a:spcPct val="120000"/>
                </a:lnSpc>
                <a:spcBef>
                  <a:spcPts val="200"/>
                </a:spcBef>
                <a:spcAft>
                  <a:spcPts val="200"/>
                </a:spcAft>
                <a:buFont typeface="Courier New" panose="02070309020205020404" pitchFamily="49" charset="0"/>
                <a:buChar char="o"/>
              </a:pPr>
              <a:r>
                <a:rPr lang="en-GB" sz="1200" b="1" dirty="0"/>
                <a:t>Attura</a:t>
              </a:r>
              <a:r>
                <a:rPr lang="en-GB" sz="1200" dirty="0"/>
                <a:t> (ASX: ATA) completed several legacy acquisitions of low quality and raised equity capital on the ASX </a:t>
              </a:r>
            </a:p>
            <a:p>
              <a:pPr lvl="1">
                <a:lnSpc>
                  <a:spcPct val="120000"/>
                </a:lnSpc>
                <a:spcBef>
                  <a:spcPts val="200"/>
                </a:spcBef>
                <a:spcAft>
                  <a:spcPts val="200"/>
                </a:spcAft>
                <a:buFont typeface="Courier New" panose="02070309020205020404" pitchFamily="49" charset="0"/>
                <a:buChar char="o"/>
              </a:pPr>
              <a:r>
                <a:rPr lang="en-GB" sz="1200" dirty="0"/>
                <a:t>⁠</a:t>
              </a:r>
              <a:r>
                <a:rPr lang="en-GB" sz="1200" b="1" dirty="0"/>
                <a:t>VITG</a:t>
              </a:r>
              <a:r>
                <a:rPr lang="en-GB" sz="1200" dirty="0"/>
                <a:t> sale process launched in early stages (no management meetings held yet) </a:t>
              </a:r>
            </a:p>
            <a:p>
              <a:pPr lvl="1">
                <a:lnSpc>
                  <a:spcPct val="120000"/>
                </a:lnSpc>
                <a:spcBef>
                  <a:spcPts val="200"/>
                </a:spcBef>
                <a:spcAft>
                  <a:spcPts val="200"/>
                </a:spcAft>
                <a:buFont typeface="Courier New" panose="02070309020205020404" pitchFamily="49" charset="0"/>
                <a:buChar char="o"/>
              </a:pPr>
              <a:r>
                <a:rPr lang="en-GB" sz="1200" dirty="0"/>
                <a:t>⁠</a:t>
              </a:r>
              <a:r>
                <a:rPr lang="en-GB" sz="1200" b="1" dirty="0"/>
                <a:t>Lab 3</a:t>
              </a:r>
              <a:r>
                <a:rPr lang="en-GB" sz="1200" dirty="0"/>
                <a:t> trying to raise private capital of $5-15m</a:t>
              </a:r>
            </a:p>
            <a:p>
              <a:pPr lvl="1">
                <a:lnSpc>
                  <a:spcPct val="120000"/>
                </a:lnSpc>
                <a:spcBef>
                  <a:spcPts val="200"/>
                </a:spcBef>
                <a:spcAft>
                  <a:spcPts val="200"/>
                </a:spcAft>
                <a:buFont typeface="Courier New" panose="02070309020205020404" pitchFamily="49" charset="0"/>
                <a:buChar char="o"/>
              </a:pPr>
              <a:r>
                <a:rPr lang="en-GB" sz="1200" dirty="0"/>
                <a:t>Five V owned </a:t>
              </a:r>
              <a:r>
                <a:rPr lang="en-GB" sz="1200" b="1" dirty="0"/>
                <a:t>Mantel Group </a:t>
              </a:r>
              <a:r>
                <a:rPr lang="en-GB" sz="1200" dirty="0"/>
                <a:t>and EQT owned </a:t>
              </a:r>
              <a:r>
                <a:rPr lang="en-GB" sz="1200" b="1" dirty="0"/>
                <a:t>Nexon</a:t>
              </a:r>
              <a:r>
                <a:rPr lang="en-GB" sz="1200" dirty="0"/>
                <a:t> will likely sell in CY2024</a:t>
              </a:r>
            </a:p>
          </p:txBody>
        </p:sp>
      </p:grpSp>
      <p:cxnSp>
        <p:nvCxnSpPr>
          <p:cNvPr id="11" name="Straight Connector 10">
            <a:extLst>
              <a:ext uri="{FF2B5EF4-FFF2-40B4-BE49-F238E27FC236}">
                <a16:creationId xmlns:a16="http://schemas.microsoft.com/office/drawing/2014/main" id="{2B46ED60-C71F-B28E-EA2D-182C8BBA70F3}"/>
              </a:ext>
            </a:extLst>
          </p:cNvPr>
          <p:cNvCxnSpPr/>
          <p:nvPr/>
        </p:nvCxnSpPr>
        <p:spPr>
          <a:xfrm>
            <a:off x="418118" y="4312450"/>
            <a:ext cx="11355763"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71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a:extLst>
              <a:ext uri="{FF2B5EF4-FFF2-40B4-BE49-F238E27FC236}">
                <a16:creationId xmlns:a16="http://schemas.microsoft.com/office/drawing/2014/main" id="{FAD09B2F-38F5-9280-5188-CE645D19DECC}"/>
              </a:ext>
            </a:extLst>
          </p:cNvPr>
          <p:cNvSpPr txBox="1"/>
          <p:nvPr/>
        </p:nvSpPr>
        <p:spPr>
          <a:xfrm>
            <a:off x="149469" y="66187"/>
            <a:ext cx="14753264" cy="330219"/>
          </a:xfrm>
          <a:prstGeom prst="rect">
            <a:avLst/>
          </a:prstGeom>
        </p:spPr>
        <p:txBody>
          <a:bodyPr lIns="0" tIns="0" rIns="0" bIns="0" rtlCol="0" anchor="t">
            <a:spAutoFit/>
          </a:bodyPr>
          <a:lstStyle/>
          <a:p>
            <a:pPr>
              <a:lnSpc>
                <a:spcPts val="2800"/>
              </a:lnSpc>
            </a:pPr>
            <a:r>
              <a:rPr lang="en-US" sz="1600" dirty="0">
                <a:latin typeface="HK Grotesk Medium"/>
              </a:rPr>
              <a:t>Important Notice &amp; Disclaimer</a:t>
            </a:r>
          </a:p>
        </p:txBody>
      </p:sp>
      <p:sp>
        <p:nvSpPr>
          <p:cNvPr id="12" name="TextBox 4">
            <a:extLst>
              <a:ext uri="{FF2B5EF4-FFF2-40B4-BE49-F238E27FC236}">
                <a16:creationId xmlns:a16="http://schemas.microsoft.com/office/drawing/2014/main" id="{15487924-AA25-BE14-5343-2C5D6B379EDB}"/>
              </a:ext>
            </a:extLst>
          </p:cNvPr>
          <p:cNvSpPr txBox="1"/>
          <p:nvPr/>
        </p:nvSpPr>
        <p:spPr>
          <a:xfrm>
            <a:off x="172916" y="273193"/>
            <a:ext cx="11846170" cy="6924973"/>
          </a:xfrm>
          <a:prstGeom prst="rect">
            <a:avLst/>
          </a:prstGeom>
        </p:spPr>
        <p:txBody>
          <a:bodyPr wrap="square" lIns="0" tIns="0" rIns="0" bIns="0" rtlCol="0" anchor="t">
            <a:spAutoFit/>
          </a:bodyPr>
          <a:lstStyle/>
          <a:p>
            <a:endParaRPr sz="1000" dirty="0"/>
          </a:p>
          <a:p>
            <a:r>
              <a:rPr lang="en-US" sz="800" dirty="0">
                <a:latin typeface="HK Grotesk Light Bold"/>
              </a:rPr>
              <a:t>Confidential</a:t>
            </a:r>
          </a:p>
          <a:p>
            <a:r>
              <a:rPr lang="en-US" sz="800" dirty="0">
                <a:latin typeface="HK Grotesk Light"/>
              </a:rPr>
              <a:t>This confidential document (which includes any schedules, attachments, appendices and/or any supplemental material and associated oral briefings) ('Document) is being provided </a:t>
            </a:r>
            <a:r>
              <a:rPr lang="en-US" sz="800">
                <a:latin typeface="HK Grotesk Light"/>
              </a:rPr>
              <a:t>to L1 </a:t>
            </a:r>
            <a:r>
              <a:rPr lang="en-US" sz="800" dirty="0">
                <a:latin typeface="HK Grotesk Light"/>
              </a:rPr>
              <a:t>by D23 Capital &amp; Advisory (together with its related bodies corporates and its affiliates, "D23") in connection with the a potential M&amp;A advisory assignment (the "Financial Advisory Assignment") and may not be used or relied upon for any purpose other than as specifically contemplated under a separate written agreement with D23. This Document is for the benefit of the Company only and may not be relied upon by any other person. This Document may not be disclosed, in whole or in part, summarised or otherwise referred to except as agreed in writing with D23.</a:t>
            </a:r>
          </a:p>
          <a:p>
            <a:endParaRPr lang="en-US" sz="800" dirty="0">
              <a:latin typeface="HK Grotesk Light"/>
            </a:endParaRPr>
          </a:p>
          <a:p>
            <a:r>
              <a:rPr lang="en-US" sz="800" dirty="0">
                <a:latin typeface="HK Grotesk Light Bold"/>
              </a:rPr>
              <a:t>No verification</a:t>
            </a:r>
          </a:p>
          <a:p>
            <a:r>
              <a:rPr lang="en-US" sz="800" dirty="0">
                <a:latin typeface="HK Grotesk Light"/>
              </a:rPr>
              <a:t>The information and assumptions used in preparing this Document were obtained from financial information and forecasts supplied by the Company and/or its representatives, Bloomberg, FactSet, Broker Research and other public sources. D23 has not conducted due diligence or independently verified the information provided by the Company and/or its representatives and assumes no responsibility for independent verification of such information and has relied on such information being complete, up-to-date and accurate in all respects.</a:t>
            </a:r>
          </a:p>
          <a:p>
            <a:endParaRPr lang="en-US" sz="800" dirty="0">
              <a:latin typeface="HK Grotesk Light"/>
            </a:endParaRPr>
          </a:p>
          <a:p>
            <a:r>
              <a:rPr lang="en-US" sz="800" dirty="0">
                <a:latin typeface="HK Grotesk Light"/>
              </a:rPr>
              <a:t>The information contained in this Document is indicative and preliminary in nature and is subject to further due diligence and review. D23, its directors, officers, employees and advisers (1) make no warranty or representation as to the accuracy or completeness of the information in this Document, (2) assume no obligation to update or otherwise revise the information contained in this Document, and (3) exclude and declaim ail liability, except as may not be excluded by law, for any expenses, losses (including consequential losses), damages or costs that may be incurred by you or any other party as a result of that information being inaccurate or incomplete in any way for any reason. By accepting this Document, the Company releases and indemnifies D23, is directors, officers, employees and advisers from and against all claims, actions, damages, remedies or other matters, whether in tort, contract or under law or otherwise, arising from or which may arise from or in connection with the provision of, or any purported reliance on, this Document, and it undertakes that no claim or allegations will be made against such person in relation to this Document. </a:t>
            </a:r>
          </a:p>
          <a:p>
            <a:endParaRPr lang="en-US" sz="800" dirty="0">
              <a:latin typeface="HK Grotesk Light"/>
            </a:endParaRPr>
          </a:p>
          <a:p>
            <a:r>
              <a:rPr lang="en-US" sz="800" dirty="0">
                <a:latin typeface="HK Grotesk Light Bold"/>
              </a:rPr>
              <a:t>Forward looking information</a:t>
            </a:r>
          </a:p>
          <a:p>
            <a:r>
              <a:rPr lang="en-US" sz="800" dirty="0">
                <a:latin typeface="HK Grotesk Light"/>
              </a:rPr>
              <a:t>To the extent this Document includes estimates, forecasts of future financial performance (including estimates of potential cost savings and synergies) or forward looking statements ("relevant statements") prepared by or reviewed or discussed with management of the Company, the board and/or other potential transaction participants or obtained from public sources, we have assumed that such relevant statements have been reasonably prepared and reflect the best currently available estimates and judgments of management (or, with respect to relevant statements obtained from public sources, represent reasonable estimates). Statements or assumptions in this Document as to future matters may prove to be incorrect. We make no representation or warranty as to the accuracy or completeness of such relevant statements nor may the Document's contents be relied upon as, a representation, whether as to the past, the present or the future.</a:t>
            </a:r>
          </a:p>
          <a:p>
            <a:endParaRPr lang="en-US" sz="800" dirty="0">
              <a:latin typeface="HK Grotesk Light"/>
            </a:endParaRPr>
          </a:p>
          <a:p>
            <a:r>
              <a:rPr lang="en-US" sz="800" dirty="0">
                <a:latin typeface="HK Grotesk Light Bold"/>
              </a:rPr>
              <a:t>Things may change</a:t>
            </a:r>
          </a:p>
          <a:p>
            <a:r>
              <a:rPr lang="en-US" sz="800" dirty="0">
                <a:latin typeface="HK Grotesk Light"/>
              </a:rPr>
              <a:t>Please note that the actual value of the Company, the business or its various components described in this Document necessarily depends upon conditions as they exist and can be discerned at a particular time and any views on value involve numerous assumptions and uncertainties, many of which cannot be verified or ascertained. The views in this Document are based on economic, financial, market and other conditions as they existed, as well as our experience in similar transaction, and have been evaluated by us as the date of this Document. It should be understood that subsequent developments may affect the views in this Document and we are not obliged to update, revise or reaffirm the Document. Furthermore, the views as to the estimated value of the Company or any other any entity or Company or any other entity or business (whether in whole or part) should not be interpreted as an actual or guaranteed realisable value.</a:t>
            </a:r>
          </a:p>
          <a:p>
            <a:endParaRPr lang="en-US" sz="800" dirty="0">
              <a:latin typeface="HK Grotesk Light"/>
            </a:endParaRPr>
          </a:p>
          <a:p>
            <a:r>
              <a:rPr lang="en-US" sz="800" dirty="0">
                <a:latin typeface="HK Grotesk Light Bold"/>
              </a:rPr>
              <a:t>Further advice required</a:t>
            </a:r>
          </a:p>
          <a:p>
            <a:r>
              <a:rPr lang="en-US" sz="800" dirty="0">
                <a:latin typeface="HK Grotesk Light"/>
              </a:rPr>
              <a:t>This document is not, nor does it contain, a fairness opinion or represent an independent experts report. This Document is designed solely by the Company in connection with the proposed Financial Advisory Assignment. Where recipients other than the Company have received this confidential Document with or without D23 consent, such recipients acknowledge that (a) use of the Document and the information contained in this Document is entirely at their own risk and they are responsible for performing their own due diligence and independent verification of the information prior to use; (b) the information was prepared solely for the use and benefit of the Company; (c) no recipient nor any other person other than the Company may rely on the information contained in this Document; (d) D23 does not owe any duty of care or fiduciary duty to the recipient or any other person; and (e) D23 excludes and disclaims all liability to the recipient in relation to the information, except as may not be excluded by law. </a:t>
            </a:r>
          </a:p>
          <a:p>
            <a:endParaRPr lang="en-US" sz="800" dirty="0">
              <a:latin typeface="HK Grotesk Light"/>
            </a:endParaRPr>
          </a:p>
          <a:p>
            <a:r>
              <a:rPr lang="en-US" sz="800" dirty="0">
                <a:latin typeface="HK Grotesk Light"/>
              </a:rPr>
              <a:t>Nothing contained in this Document should be construed as tax, accounting or legal advice. While these materials may contain recommendations on certain matters or actions, given the Iimited information on which it was prepared, it does not purport to take into account all information or considerations that you may need before making a decision concerning those matters or actions. Any tax statement herein regarding any U.S. federal tax is not intended or written to be used, and cannot be used, by any taxpayer for the purpose of avoiding any penalties. Each taxpayer should seek advice based on the taxpayer's particular circumstances from an independent tax advisor. You (and each of your employees, representatives or other agents) may disclose to any and all persons, without 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p>
          <a:p>
            <a:endParaRPr lang="en-US" sz="800" dirty="0">
              <a:latin typeface="HK Grotesk Light"/>
            </a:endParaRPr>
          </a:p>
          <a:p>
            <a:r>
              <a:rPr lang="en-US" sz="800" dirty="0">
                <a:latin typeface="HK Grotesk Light Bold"/>
              </a:rPr>
              <a:t>Not a fiduciary</a:t>
            </a:r>
          </a:p>
          <a:p>
            <a:r>
              <a:rPr lang="en-US" sz="800" dirty="0">
                <a:latin typeface="HK Grotesk Light"/>
              </a:rPr>
              <a:t>No fiduciary relationship between the Company and D23 has been created in respect of D23's provision of this Document, regardless of whether D23 has advised or is advising the Company on other matters and D23 is acting as independent contractor and not in any other capacity. The Company acknowledges that D23 is involved in a wide range of commercial barking and investment banking activities globally and may currently, or in the future, act in various roles including as underwriter, dealer, broker, lender or financial advisor to entities from which conflicting interests or duties may arise, and it waives any claims it may have, insofar as such claims are based on any actual or potential conflicts of interest that arise out of or relate to D23 engaging in the activities as described above.</a:t>
            </a:r>
          </a:p>
          <a:p>
            <a:endParaRPr lang="en-US" sz="800" dirty="0">
              <a:latin typeface="HK Grotesk Light"/>
            </a:endParaRPr>
          </a:p>
          <a:p>
            <a:r>
              <a:rPr lang="en-US" sz="800" dirty="0">
                <a:latin typeface="HK Grotesk Light"/>
              </a:rPr>
              <a:t>These materials have also been prepared by D23 for use by D23 and is affiliates. Accordingly, any information reflected or incorporated herein, or in related materials or in ensuing transaction, may be shared in good faith by D23 and their affiliates with employees of D23, their affiliates, agents and contractors in any location. </a:t>
            </a:r>
          </a:p>
          <a:p>
            <a:endParaRPr lang="en-US" sz="800" dirty="0">
              <a:latin typeface="HK Grotesk Light"/>
            </a:endParaRPr>
          </a:p>
          <a:p>
            <a:r>
              <a:rPr lang="en-US" sz="800" dirty="0">
                <a:latin typeface="HK Grotesk Light Bold"/>
              </a:rPr>
              <a:t>Disclaimer</a:t>
            </a:r>
          </a:p>
          <a:p>
            <a:r>
              <a:rPr lang="en-US" sz="800" dirty="0">
                <a:latin typeface="HK Grotesk Light"/>
              </a:rPr>
              <a:t>Neither D23, nor any of its directors, officers, and employees, nor any of its related bodies corporate and its respective directors, officers, and employees (collectively, the "Parties") warrant or represent the origin, validity, accuracy, completeness or reliability of or accept any responsibility for errors in or omissions from any information or any consequential errors in or omissions from this Document or any accompanying information (whether oral or written). To the extent permitted by law, the Parties disclaim and exclude all liability for any losses (including economic and / or consequential losses), claims, damages, demands, costs, and expenses of whatever nature arising in any way from or in connection with the information contained in this Document, the provision of this Document (or any accompanying or other information), and any inaccuracy, incompleteness, or any use or reliance by any person on any such information or this Document. </a:t>
            </a:r>
          </a:p>
          <a:p>
            <a:endParaRPr lang="en-US" sz="800" dirty="0">
              <a:latin typeface="HK Grotesk Light"/>
            </a:endParaRPr>
          </a:p>
          <a:p>
            <a:endParaRPr lang="en-US" sz="800" dirty="0">
              <a:latin typeface="HK Grotesk Light"/>
            </a:endParaRPr>
          </a:p>
          <a:p>
            <a:endParaRPr lang="en-US" sz="800" dirty="0">
              <a:latin typeface="HK Grotesk Light"/>
            </a:endParaRPr>
          </a:p>
        </p:txBody>
      </p:sp>
    </p:spTree>
    <p:extLst>
      <p:ext uri="{BB962C8B-B14F-4D97-AF65-F5344CB8AC3E}">
        <p14:creationId xmlns:p14="http://schemas.microsoft.com/office/powerpoint/2010/main" val="369924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20</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Key Market Themes (Cont’d)</a:t>
            </a:r>
            <a:endParaRPr lang="en-US" sz="2800" b="1"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B005E18-36D8-F7DF-036B-3DCA5B11A0A5}"/>
              </a:ext>
            </a:extLst>
          </p:cNvPr>
          <p:cNvSpPr txBox="1">
            <a:spLocks/>
          </p:cNvSpPr>
          <p:nvPr/>
        </p:nvSpPr>
        <p:spPr>
          <a:xfrm>
            <a:off x="528638" y="6409055"/>
            <a:ext cx="4114800" cy="187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Bloomberg, Globalnewswire and Press Releases.</a:t>
            </a:r>
          </a:p>
        </p:txBody>
      </p:sp>
      <p:grpSp>
        <p:nvGrpSpPr>
          <p:cNvPr id="10" name="Group 9">
            <a:extLst>
              <a:ext uri="{FF2B5EF4-FFF2-40B4-BE49-F238E27FC236}">
                <a16:creationId xmlns:a16="http://schemas.microsoft.com/office/drawing/2014/main" id="{FB0AB7FC-7765-D491-BB1A-F85E5A02C66A}"/>
              </a:ext>
            </a:extLst>
          </p:cNvPr>
          <p:cNvGrpSpPr/>
          <p:nvPr/>
        </p:nvGrpSpPr>
        <p:grpSpPr>
          <a:xfrm>
            <a:off x="421625" y="1213475"/>
            <a:ext cx="11146488" cy="1383915"/>
            <a:chOff x="421625" y="1213475"/>
            <a:chExt cx="11146488" cy="1383915"/>
          </a:xfrm>
        </p:grpSpPr>
        <p:sp>
          <p:nvSpPr>
            <p:cNvPr id="18" name="Content Placeholder 1">
              <a:extLst>
                <a:ext uri="{FF2B5EF4-FFF2-40B4-BE49-F238E27FC236}">
                  <a16:creationId xmlns:a16="http://schemas.microsoft.com/office/drawing/2014/main" id="{C4E1463B-F24F-8CB2-3FA3-C739066514E8}"/>
                </a:ext>
              </a:extLst>
            </p:cNvPr>
            <p:cNvSpPr txBox="1">
              <a:spLocks/>
            </p:cNvSpPr>
            <p:nvPr/>
          </p:nvSpPr>
          <p:spPr>
            <a:xfrm>
              <a:off x="528639" y="1351169"/>
              <a:ext cx="1800287" cy="1246221"/>
            </a:xfrm>
            <a:prstGeom prst="roundRect">
              <a:avLst/>
            </a:prstGeom>
            <a:solidFill>
              <a:srgbClr val="EDEAFA"/>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GB" sz="1400" b="1" dirty="0"/>
                <a:t>Cashflow and Earning Focus</a:t>
              </a:r>
              <a:endParaRPr lang="en-US" sz="1400" b="1" dirty="0"/>
            </a:p>
          </p:txBody>
        </p:sp>
        <p:sp>
          <p:nvSpPr>
            <p:cNvPr id="19" name="Content Placeholder 1">
              <a:extLst>
                <a:ext uri="{FF2B5EF4-FFF2-40B4-BE49-F238E27FC236}">
                  <a16:creationId xmlns:a16="http://schemas.microsoft.com/office/drawing/2014/main" id="{49B9A177-3076-5C6D-95F4-400B54CAA4E0}"/>
                </a:ext>
              </a:extLst>
            </p:cNvPr>
            <p:cNvSpPr txBox="1">
              <a:spLocks/>
            </p:cNvSpPr>
            <p:nvPr/>
          </p:nvSpPr>
          <p:spPr>
            <a:xfrm>
              <a:off x="421625" y="1213475"/>
              <a:ext cx="297685" cy="294536"/>
            </a:xfrm>
            <a:prstGeom prst="ellipse">
              <a:avLst/>
            </a:prstGeom>
            <a:solidFill>
              <a:schemeClr val="tx2"/>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t>5</a:t>
              </a:r>
            </a:p>
          </p:txBody>
        </p:sp>
        <p:sp>
          <p:nvSpPr>
            <p:cNvPr id="20" name="Content Placeholder 1">
              <a:extLst>
                <a:ext uri="{FF2B5EF4-FFF2-40B4-BE49-F238E27FC236}">
                  <a16:creationId xmlns:a16="http://schemas.microsoft.com/office/drawing/2014/main" id="{7CF71153-FB2E-9379-3FB6-07F0189C229F}"/>
                </a:ext>
              </a:extLst>
            </p:cNvPr>
            <p:cNvSpPr txBox="1">
              <a:spLocks/>
            </p:cNvSpPr>
            <p:nvPr/>
          </p:nvSpPr>
          <p:spPr>
            <a:xfrm>
              <a:off x="2431240" y="1370850"/>
              <a:ext cx="9136873" cy="1226540"/>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400"/>
                </a:spcBef>
                <a:spcAft>
                  <a:spcPts val="400"/>
                </a:spcAft>
              </a:pPr>
              <a:r>
                <a:rPr lang="en-GB" sz="1200" dirty="0"/>
                <a:t>Many cash-burning tech companies remain unloved, especially those affected by higher interest rates and their impact on lending volumes and loan impairments</a:t>
              </a:r>
            </a:p>
            <a:p>
              <a:pPr>
                <a:lnSpc>
                  <a:spcPct val="125000"/>
                </a:lnSpc>
                <a:spcBef>
                  <a:spcPts val="400"/>
                </a:spcBef>
                <a:spcAft>
                  <a:spcPts val="400"/>
                </a:spcAft>
              </a:pPr>
              <a:r>
                <a:rPr lang="en-GB" sz="1200" dirty="0"/>
                <a:t>Investors remain highly sensitive to companies burning cash and without a near term plan to move to positive cashflow</a:t>
              </a:r>
            </a:p>
            <a:p>
              <a:pPr>
                <a:lnSpc>
                  <a:spcPct val="125000"/>
                </a:lnSpc>
                <a:spcBef>
                  <a:spcPts val="400"/>
                </a:spcBef>
                <a:spcAft>
                  <a:spcPts val="400"/>
                </a:spcAft>
              </a:pPr>
              <a:r>
                <a:rPr lang="en-GB" sz="1200" dirty="0"/>
                <a:t>The number of investors willing to support high-growth, high-cash-burn ventures has decreased, and those who remain tend to be more cautious about valuations</a:t>
              </a:r>
            </a:p>
          </p:txBody>
        </p:sp>
      </p:grpSp>
      <p:grpSp>
        <p:nvGrpSpPr>
          <p:cNvPr id="2" name="Group 1">
            <a:extLst>
              <a:ext uri="{FF2B5EF4-FFF2-40B4-BE49-F238E27FC236}">
                <a16:creationId xmlns:a16="http://schemas.microsoft.com/office/drawing/2014/main" id="{02E5C950-B83B-539F-6FCE-0DCEBCB5BF8E}"/>
              </a:ext>
            </a:extLst>
          </p:cNvPr>
          <p:cNvGrpSpPr/>
          <p:nvPr/>
        </p:nvGrpSpPr>
        <p:grpSpPr>
          <a:xfrm>
            <a:off x="421625" y="3057772"/>
            <a:ext cx="11146488" cy="1185547"/>
            <a:chOff x="421625" y="4228712"/>
            <a:chExt cx="11146488" cy="1185547"/>
          </a:xfrm>
        </p:grpSpPr>
        <p:sp>
          <p:nvSpPr>
            <p:cNvPr id="4" name="Content Placeholder 1">
              <a:extLst>
                <a:ext uri="{FF2B5EF4-FFF2-40B4-BE49-F238E27FC236}">
                  <a16:creationId xmlns:a16="http://schemas.microsoft.com/office/drawing/2014/main" id="{72BF2E01-22E8-7CEF-4C2F-C3D27B73D949}"/>
                </a:ext>
              </a:extLst>
            </p:cNvPr>
            <p:cNvSpPr txBox="1">
              <a:spLocks/>
            </p:cNvSpPr>
            <p:nvPr/>
          </p:nvSpPr>
          <p:spPr>
            <a:xfrm>
              <a:off x="2431240" y="4379313"/>
              <a:ext cx="9136873" cy="1034946"/>
            </a:xfrm>
            <a:prstGeom prst="rect">
              <a:avLst/>
            </a:prstGeom>
          </p:spPr>
          <p:txBody>
            <a:bodyPr vert="horz" lIns="91440" tIns="45720" rIns="91440" bIns="45720" rtlCol="0" anchor="ctr">
              <a:noAutofit/>
            </a:bodyPr>
            <a:lstStyle>
              <a:defPPr>
                <a:defRPr lang="en-US"/>
              </a:defPPr>
              <a:lvl1pPr marL="228600" indent="-228600">
                <a:lnSpc>
                  <a:spcPct val="125000"/>
                </a:lnSpc>
                <a:spcBef>
                  <a:spcPts val="400"/>
                </a:spcBef>
                <a:spcAft>
                  <a:spcPts val="400"/>
                </a:spcAft>
                <a:buFont typeface="Arial" panose="020B0604020202020204" pitchFamily="34" charset="0"/>
                <a:buChar char="•"/>
                <a:defRPr sz="1200">
                  <a:latin typeface="DM Sans" pitchFamily="2" charset="77"/>
                </a:defRPr>
              </a:lvl1pPr>
              <a:lvl2pPr marL="685800" indent="-228600">
                <a:lnSpc>
                  <a:spcPct val="100000"/>
                </a:lnSpc>
                <a:spcBef>
                  <a:spcPts val="600"/>
                </a:spcBef>
                <a:buFont typeface="Arial" panose="020B0604020202020204" pitchFamily="34" charset="0"/>
                <a:buChar char="•"/>
                <a:defRPr>
                  <a:latin typeface="DM Sans" pitchFamily="2" charset="77"/>
                </a:defRPr>
              </a:lvl2pPr>
              <a:lvl3pPr marL="1143000" indent="-192600">
                <a:lnSpc>
                  <a:spcPct val="100000"/>
                </a:lnSpc>
                <a:spcBef>
                  <a:spcPts val="600"/>
                </a:spcBef>
                <a:buFont typeface="Arial" panose="020B0604020202020204" pitchFamily="34" charset="0"/>
                <a:buChar char="•"/>
                <a:defRPr sz="1600">
                  <a:latin typeface="DM Sans" pitchFamily="2" charset="77"/>
                </a:defRPr>
              </a:lvl3pPr>
              <a:lvl4pPr marL="1600200" indent="-156600">
                <a:lnSpc>
                  <a:spcPct val="100000"/>
                </a:lnSpc>
                <a:spcBef>
                  <a:spcPts val="600"/>
                </a:spcBef>
                <a:buFont typeface="Arial" panose="020B0604020202020204" pitchFamily="34" charset="0"/>
                <a:buChar char="•"/>
                <a:defRPr sz="1400">
                  <a:latin typeface="DM Sans" pitchFamily="2" charset="77"/>
                </a:defRPr>
              </a:lvl4pPr>
              <a:lvl5pPr marL="2057400" indent="-156600">
                <a:lnSpc>
                  <a:spcPct val="100000"/>
                </a:lnSpc>
                <a:spcBef>
                  <a:spcPts val="600"/>
                </a:spcBef>
                <a:buFont typeface="Arial" panose="020B0604020202020204" pitchFamily="34" charset="0"/>
                <a:buChar char="•"/>
                <a:defRPr sz="14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200"/>
                </a:spcBef>
                <a:spcAft>
                  <a:spcPts val="200"/>
                </a:spcAft>
              </a:pPr>
              <a:r>
                <a:rPr lang="en-GB" dirty="0"/>
                <a:t>There has also been a significant amount of corporate M&amp;A and consolidation in the ANZ IT Services space in recent years. </a:t>
              </a:r>
            </a:p>
            <a:p>
              <a:pPr>
                <a:spcBef>
                  <a:spcPts val="200"/>
                </a:spcBef>
                <a:spcAft>
                  <a:spcPts val="200"/>
                </a:spcAft>
              </a:pPr>
              <a:r>
                <a:rPr lang="en-GB" dirty="0"/>
                <a:t>Smaller companies (&gt;$3 mil revenue) are often absorbed into larger players as a scale play or to tap into new customer bases so that they can cross sell existing services to that niche</a:t>
              </a:r>
            </a:p>
            <a:p>
              <a:pPr>
                <a:spcBef>
                  <a:spcPts val="200"/>
                </a:spcBef>
                <a:spcAft>
                  <a:spcPts val="200"/>
                </a:spcAft>
              </a:pPr>
              <a:r>
                <a:rPr lang="en-GB" dirty="0"/>
                <a:t>Atturra has been aggressively trying to grow inorganically via M&amp;A – acquisitions are all of low quality</a:t>
              </a:r>
              <a:endParaRPr lang="en-US" dirty="0"/>
            </a:p>
          </p:txBody>
        </p:sp>
        <p:sp>
          <p:nvSpPr>
            <p:cNvPr id="12" name="Content Placeholder 1">
              <a:extLst>
                <a:ext uri="{FF2B5EF4-FFF2-40B4-BE49-F238E27FC236}">
                  <a16:creationId xmlns:a16="http://schemas.microsoft.com/office/drawing/2014/main" id="{2D61079B-678E-4130-C78D-4F09840C8042}"/>
                </a:ext>
              </a:extLst>
            </p:cNvPr>
            <p:cNvSpPr txBox="1">
              <a:spLocks/>
            </p:cNvSpPr>
            <p:nvPr/>
          </p:nvSpPr>
          <p:spPr>
            <a:xfrm>
              <a:off x="528638" y="4379312"/>
              <a:ext cx="1800287" cy="1034947"/>
            </a:xfrm>
            <a:prstGeom prst="roundRect">
              <a:avLst/>
            </a:prstGeom>
            <a:solidFill>
              <a:srgbClr val="EDEAFA"/>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GB" sz="1400" b="1" dirty="0"/>
                <a:t>Big M&amp;A Waves </a:t>
              </a:r>
            </a:p>
            <a:p>
              <a:pPr marL="0" indent="0" algn="ctr">
                <a:lnSpc>
                  <a:spcPct val="120000"/>
                </a:lnSpc>
                <a:spcBef>
                  <a:spcPts val="0"/>
                </a:spcBef>
                <a:buFont typeface="Arial" panose="020B0604020202020204" pitchFamily="34" charset="0"/>
                <a:buNone/>
              </a:pPr>
              <a:r>
                <a:rPr lang="en-GB" sz="1400" b="1" dirty="0"/>
                <a:t>in IT Services</a:t>
              </a:r>
              <a:endParaRPr lang="en-US" sz="1400" b="1" dirty="0"/>
            </a:p>
          </p:txBody>
        </p:sp>
        <p:sp>
          <p:nvSpPr>
            <p:cNvPr id="13" name="Content Placeholder 1">
              <a:extLst>
                <a:ext uri="{FF2B5EF4-FFF2-40B4-BE49-F238E27FC236}">
                  <a16:creationId xmlns:a16="http://schemas.microsoft.com/office/drawing/2014/main" id="{FCF76700-CFAD-30F5-7B0A-B112CAE88C6E}"/>
                </a:ext>
              </a:extLst>
            </p:cNvPr>
            <p:cNvSpPr txBox="1">
              <a:spLocks/>
            </p:cNvSpPr>
            <p:nvPr/>
          </p:nvSpPr>
          <p:spPr>
            <a:xfrm>
              <a:off x="421625" y="4228712"/>
              <a:ext cx="297685" cy="294536"/>
            </a:xfrm>
            <a:prstGeom prst="ellipse">
              <a:avLst/>
            </a:prstGeom>
            <a:solidFill>
              <a:schemeClr val="tx2"/>
            </a:solidFill>
            <a:ln w="12700" cap="flat" cmpd="sng" algn="ctr">
              <a:solidFill>
                <a:srgbClr val="EDEAFA"/>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20000"/>
                </a:lnSpc>
                <a:buFont typeface="Arial" panose="020B0604020202020204" pitchFamily="34" charset="0"/>
                <a:buNone/>
              </a:pPr>
              <a:r>
                <a:rPr lang="en-US" sz="1400" b="1" dirty="0"/>
                <a:t>6</a:t>
              </a:r>
            </a:p>
          </p:txBody>
        </p:sp>
      </p:grpSp>
      <p:cxnSp>
        <p:nvCxnSpPr>
          <p:cNvPr id="14" name="Straight Connector 13">
            <a:extLst>
              <a:ext uri="{FF2B5EF4-FFF2-40B4-BE49-F238E27FC236}">
                <a16:creationId xmlns:a16="http://schemas.microsoft.com/office/drawing/2014/main" id="{A3EE172B-8F84-B4EB-662E-4DC71694DB7F}"/>
              </a:ext>
            </a:extLst>
          </p:cNvPr>
          <p:cNvCxnSpPr/>
          <p:nvPr/>
        </p:nvCxnSpPr>
        <p:spPr>
          <a:xfrm>
            <a:off x="418118" y="2900210"/>
            <a:ext cx="11355763"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32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1E07-4727-02AC-07A2-35707ED3032B}"/>
              </a:ext>
            </a:extLst>
          </p:cNvPr>
          <p:cNvSpPr>
            <a:spLocks noGrp="1"/>
          </p:cNvSpPr>
          <p:nvPr>
            <p:ph type="title"/>
          </p:nvPr>
        </p:nvSpPr>
        <p:spPr>
          <a:xfrm>
            <a:off x="438150" y="2543175"/>
            <a:ext cx="10515600" cy="1196975"/>
          </a:xfrm>
        </p:spPr>
        <p:txBody>
          <a:bodyPr anchor="ctr">
            <a:normAutofit fontScale="90000"/>
          </a:bodyPr>
          <a:lstStyle/>
          <a:p>
            <a:r>
              <a:rPr lang="en-US" dirty="0"/>
              <a:t>ANZ Tech Market Update – Public Company Valuations</a:t>
            </a:r>
          </a:p>
        </p:txBody>
      </p:sp>
      <p:sp>
        <p:nvSpPr>
          <p:cNvPr id="5" name="Slide Number Placeholder 4">
            <a:extLst>
              <a:ext uri="{FF2B5EF4-FFF2-40B4-BE49-F238E27FC236}">
                <a16:creationId xmlns:a16="http://schemas.microsoft.com/office/drawing/2014/main" id="{B4A057DC-975E-C3DC-88F2-491DB783E039}"/>
              </a:ext>
            </a:extLst>
          </p:cNvPr>
          <p:cNvSpPr>
            <a:spLocks noGrp="1"/>
          </p:cNvSpPr>
          <p:nvPr>
            <p:ph type="sldNum" sz="quarter" idx="12"/>
          </p:nvPr>
        </p:nvSpPr>
        <p:spPr/>
        <p:txBody>
          <a:bodyPr/>
          <a:lstStyle/>
          <a:p>
            <a:fld id="{01C8A867-4655-F943-9964-C52201E0263E}" type="slidenum">
              <a:rPr lang="en-US" smtClean="0"/>
              <a:t>21</a:t>
            </a:fld>
            <a:endParaRPr lang="en-US"/>
          </a:p>
        </p:txBody>
      </p:sp>
    </p:spTree>
    <p:extLst>
      <p:ext uri="{BB962C8B-B14F-4D97-AF65-F5344CB8AC3E}">
        <p14:creationId xmlns:p14="http://schemas.microsoft.com/office/powerpoint/2010/main" val="19790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22</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Broader Australian Tech Market Indices at a Glance</a:t>
            </a:r>
            <a:endParaRPr lang="en-US" sz="2800" b="1"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18D75BCC-7F48-019E-BE24-78FB5D8F9119}"/>
              </a:ext>
            </a:extLst>
          </p:cNvPr>
          <p:cNvSpPr/>
          <p:nvPr/>
        </p:nvSpPr>
        <p:spPr>
          <a:xfrm flipH="1">
            <a:off x="502712" y="1232934"/>
            <a:ext cx="11186573" cy="376833"/>
          </a:xfrm>
          <a:prstGeom prst="roundRect">
            <a:avLst>
              <a:gd name="adj" fmla="val 12561"/>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2F5597"/>
                </a:solidFill>
              </a:rPr>
              <a:t>The listed indices have recovered but witnessed correction over the past month on the back of global rate question marks</a:t>
            </a:r>
          </a:p>
        </p:txBody>
      </p:sp>
      <p:sp>
        <p:nvSpPr>
          <p:cNvPr id="14" name="Rectangle 13">
            <a:extLst>
              <a:ext uri="{FF2B5EF4-FFF2-40B4-BE49-F238E27FC236}">
                <a16:creationId xmlns:a16="http://schemas.microsoft.com/office/drawing/2014/main" id="{D94E41E1-8E9B-FB6C-6320-8B6FF83C5C03}"/>
              </a:ext>
            </a:extLst>
          </p:cNvPr>
          <p:cNvSpPr/>
          <p:nvPr/>
        </p:nvSpPr>
        <p:spPr>
          <a:xfrm>
            <a:off x="502713" y="1747781"/>
            <a:ext cx="2048115" cy="148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i="1" dirty="0">
                <a:solidFill>
                  <a:schemeClr val="tx1"/>
                </a:solidFill>
              </a:rPr>
              <a:t>Share Prices are Rebased to 100</a:t>
            </a:r>
            <a:endParaRPr lang="en-IN" sz="1000" b="1" i="1" dirty="0">
              <a:solidFill>
                <a:schemeClr val="tx1"/>
              </a:solidFill>
            </a:endParaRPr>
          </a:p>
        </p:txBody>
      </p:sp>
      <p:graphicFrame>
        <p:nvGraphicFramePr>
          <p:cNvPr id="16" name="Table 15">
            <a:extLst>
              <a:ext uri="{FF2B5EF4-FFF2-40B4-BE49-F238E27FC236}">
                <a16:creationId xmlns:a16="http://schemas.microsoft.com/office/drawing/2014/main" id="{AD40D68B-1A0E-6EC8-FE0F-758E7CCAE2F4}"/>
              </a:ext>
            </a:extLst>
          </p:cNvPr>
          <p:cNvGraphicFramePr>
            <a:graphicFrameLocks noGrp="1"/>
          </p:cNvGraphicFramePr>
          <p:nvPr/>
        </p:nvGraphicFramePr>
        <p:xfrm>
          <a:off x="5902642" y="1774872"/>
          <a:ext cx="5760721" cy="1037590"/>
        </p:xfrm>
        <a:graphic>
          <a:graphicData uri="http://schemas.openxmlformats.org/drawingml/2006/table">
            <a:tbl>
              <a:tblPr/>
              <a:tblGrid>
                <a:gridCol w="1054075">
                  <a:extLst>
                    <a:ext uri="{9D8B030D-6E8A-4147-A177-3AD203B41FA5}">
                      <a16:colId xmlns:a16="http://schemas.microsoft.com/office/drawing/2014/main" val="850003805"/>
                    </a:ext>
                  </a:extLst>
                </a:gridCol>
                <a:gridCol w="1630533">
                  <a:extLst>
                    <a:ext uri="{9D8B030D-6E8A-4147-A177-3AD203B41FA5}">
                      <a16:colId xmlns:a16="http://schemas.microsoft.com/office/drawing/2014/main" val="99579719"/>
                    </a:ext>
                  </a:extLst>
                </a:gridCol>
                <a:gridCol w="1733809">
                  <a:extLst>
                    <a:ext uri="{9D8B030D-6E8A-4147-A177-3AD203B41FA5}">
                      <a16:colId xmlns:a16="http://schemas.microsoft.com/office/drawing/2014/main" val="3806885316"/>
                    </a:ext>
                  </a:extLst>
                </a:gridCol>
                <a:gridCol w="1342304">
                  <a:extLst>
                    <a:ext uri="{9D8B030D-6E8A-4147-A177-3AD203B41FA5}">
                      <a16:colId xmlns:a16="http://schemas.microsoft.com/office/drawing/2014/main" val="3596073611"/>
                    </a:ext>
                  </a:extLst>
                </a:gridCol>
              </a:tblGrid>
              <a:tr h="157090">
                <a:tc>
                  <a:txBody>
                    <a:bodyPr/>
                    <a:lstStyle/>
                    <a:p>
                      <a:pPr algn="ctr" fontAlgn="b"/>
                      <a:r>
                        <a:rPr lang="en-IN" sz="1100" b="1" i="0" u="none" strike="noStrike" dirty="0">
                          <a:solidFill>
                            <a:srgbClr val="000000"/>
                          </a:solidFill>
                          <a:effectLst/>
                          <a:latin typeface="Calibri" panose="020F0502020204030204" pitchFamily="34" charset="0"/>
                        </a:rPr>
                        <a:t>Return Period</a:t>
                      </a:r>
                      <a:r>
                        <a:rPr lang="en-IN"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3B1E7A"/>
                          </a:solidFill>
                          <a:effectLst/>
                          <a:latin typeface="Calibri" panose="020F0502020204030204" pitchFamily="34" charset="0"/>
                        </a:rPr>
                        <a:t>ASX All Tech</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874CFD"/>
                          </a:solidFill>
                          <a:effectLst/>
                          <a:latin typeface="Calibri" panose="020F0502020204030204" pitchFamily="34" charset="0"/>
                        </a:rPr>
                        <a:t>ASX 200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CB6015"/>
                          </a:solidFill>
                          <a:effectLst/>
                          <a:latin typeface="Calibri" panose="020F0502020204030204" pitchFamily="34" charset="0"/>
                        </a:rPr>
                        <a:t>ASX 200 IT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317638"/>
                  </a:ext>
                </a:extLst>
              </a:tr>
              <a:tr h="157090">
                <a:tc>
                  <a:txBody>
                    <a:bodyPr/>
                    <a:lstStyle/>
                    <a:p>
                      <a:pPr algn="ctr" fontAlgn="b"/>
                      <a:r>
                        <a:rPr lang="en-IN" sz="1100" b="0" i="0" u="none" strike="noStrike" dirty="0">
                          <a:solidFill>
                            <a:srgbClr val="000000"/>
                          </a:solidFill>
                          <a:effectLst/>
                          <a:latin typeface="Calibri" panose="020F0502020204030204" pitchFamily="34" charset="0"/>
                        </a:rPr>
                        <a:t>1M</a:t>
                      </a:r>
                    </a:p>
                  </a:txBody>
                  <a:tcPr marL="0" marR="0" marT="0" marB="0" anchor="ctr">
                    <a:lnL>
                      <a:noFill/>
                    </a:lnL>
                    <a:lnR>
                      <a:noFill/>
                    </a:lnR>
                    <a:lnT w="6350" cap="flat" cmpd="sng" algn="ctr">
                      <a:solidFill>
                        <a:srgbClr val="000000"/>
                      </a:solidFill>
                      <a:prstDash val="solid"/>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3B1E7A"/>
                          </a:solidFill>
                          <a:effectLst/>
                          <a:latin typeface="Calibri" panose="020F0502020204030204" pitchFamily="34" charset="0"/>
                          <a:ea typeface="+mn-ea"/>
                          <a:cs typeface="+mn-cs"/>
                        </a:rPr>
                        <a:t>(1.4%)</a:t>
                      </a:r>
                    </a:p>
                  </a:txBody>
                  <a:tcPr marL="6350" marR="6350" marT="6350" marB="0" anchor="b">
                    <a:lnL>
                      <a:noFill/>
                    </a:lnL>
                    <a:lnR>
                      <a:noFill/>
                    </a:lnR>
                    <a:lnT w="6350" cap="flat" cmpd="sng" algn="ctr">
                      <a:solidFill>
                        <a:srgbClr val="000000"/>
                      </a:solidFill>
                      <a:prstDash val="solid"/>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874CFD"/>
                          </a:solidFill>
                          <a:effectLst/>
                          <a:latin typeface="Calibri" panose="020F0502020204030204" pitchFamily="34" charset="0"/>
                          <a:ea typeface="+mn-ea"/>
                          <a:cs typeface="+mn-cs"/>
                        </a:rPr>
                        <a:t>(3.4%)</a:t>
                      </a:r>
                    </a:p>
                  </a:txBody>
                  <a:tcPr marL="6350" marR="6350" marT="6350" marB="0" anchor="b">
                    <a:lnL>
                      <a:noFill/>
                    </a:lnL>
                    <a:lnR>
                      <a:noFill/>
                    </a:lnR>
                    <a:lnT w="6350" cap="flat" cmpd="sng" algn="ctr">
                      <a:solidFill>
                        <a:srgbClr val="000000"/>
                      </a:solidFill>
                      <a:prstDash val="solid"/>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CB6015"/>
                          </a:solidFill>
                          <a:effectLst/>
                          <a:latin typeface="Calibri" panose="020F0502020204030204" pitchFamily="34" charset="0"/>
                          <a:ea typeface="+mn-ea"/>
                          <a:cs typeface="+mn-cs"/>
                        </a:rPr>
                        <a:t>(1.7%)</a:t>
                      </a:r>
                    </a:p>
                  </a:txBody>
                  <a:tcPr marL="6350" marR="6350" marT="6350" marB="0" anchor="b">
                    <a:lnL>
                      <a:noFill/>
                    </a:lnL>
                    <a:lnR>
                      <a:noFill/>
                    </a:lnR>
                    <a:lnT w="6350" cap="flat" cmpd="sng" algn="ctr">
                      <a:solidFill>
                        <a:srgbClr val="000000"/>
                      </a:solidFill>
                      <a:prstDash val="solid"/>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extLst>
                  <a:ext uri="{0D108BD9-81ED-4DB2-BD59-A6C34878D82A}">
                    <a16:rowId xmlns:a16="http://schemas.microsoft.com/office/drawing/2014/main" val="2084350895"/>
                  </a:ext>
                </a:extLst>
              </a:tr>
              <a:tr h="157090">
                <a:tc>
                  <a:txBody>
                    <a:bodyPr/>
                    <a:lstStyle/>
                    <a:p>
                      <a:pPr algn="ctr" fontAlgn="b"/>
                      <a:r>
                        <a:rPr lang="en-IN" sz="1100" b="0" i="0" u="none" strike="noStrike" dirty="0">
                          <a:solidFill>
                            <a:srgbClr val="000000"/>
                          </a:solidFill>
                          <a:effectLst/>
                          <a:latin typeface="Calibri" panose="020F0502020204030204" pitchFamily="34" charset="0"/>
                        </a:rPr>
                        <a:t>2M</a:t>
                      </a:r>
                    </a:p>
                  </a:txBody>
                  <a:tcPr marL="0" marR="0" marT="0" marB="0" anchor="ctr">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3B1E7A"/>
                          </a:solidFill>
                          <a:effectLst/>
                          <a:latin typeface="Calibri" panose="020F0502020204030204" pitchFamily="34" charset="0"/>
                          <a:ea typeface="+mn-ea"/>
                          <a:cs typeface="+mn-cs"/>
                        </a:rPr>
                        <a:t>10.1%</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874CFD"/>
                          </a:solidFill>
                          <a:effectLst/>
                          <a:latin typeface="Calibri" panose="020F0502020204030204" pitchFamily="34" charset="0"/>
                          <a:ea typeface="+mn-ea"/>
                          <a:cs typeface="+mn-cs"/>
                        </a:rPr>
                        <a:t>6.7%</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CB6015"/>
                          </a:solidFill>
                          <a:effectLst/>
                          <a:latin typeface="Calibri" panose="020F0502020204030204" pitchFamily="34" charset="0"/>
                          <a:ea typeface="+mn-ea"/>
                          <a:cs typeface="+mn-cs"/>
                        </a:rPr>
                        <a:t>9.6%</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extLst>
                  <a:ext uri="{0D108BD9-81ED-4DB2-BD59-A6C34878D82A}">
                    <a16:rowId xmlns:a16="http://schemas.microsoft.com/office/drawing/2014/main" val="2386009106"/>
                  </a:ext>
                </a:extLst>
              </a:tr>
              <a:tr h="157090">
                <a:tc>
                  <a:txBody>
                    <a:bodyPr/>
                    <a:lstStyle/>
                    <a:p>
                      <a:pPr algn="ctr" fontAlgn="b"/>
                      <a:r>
                        <a:rPr lang="en-IN" sz="1100" b="0" i="0" u="none" strike="noStrike" dirty="0">
                          <a:solidFill>
                            <a:srgbClr val="000000"/>
                          </a:solidFill>
                          <a:effectLst/>
                          <a:latin typeface="Calibri" panose="020F0502020204030204" pitchFamily="34" charset="0"/>
                        </a:rPr>
                        <a:t>3M</a:t>
                      </a:r>
                    </a:p>
                  </a:txBody>
                  <a:tcPr marL="0" marR="0" marT="0" marB="0" anchor="ctr">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3B1E7A"/>
                          </a:solidFill>
                          <a:effectLst/>
                          <a:latin typeface="Calibri" panose="020F0502020204030204" pitchFamily="34" charset="0"/>
                          <a:ea typeface="+mn-ea"/>
                          <a:cs typeface="+mn-cs"/>
                        </a:rPr>
                        <a:t>16.2%</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874CFD"/>
                          </a:solidFill>
                          <a:effectLst/>
                          <a:latin typeface="Calibri" panose="020F0502020204030204" pitchFamily="34" charset="0"/>
                          <a:ea typeface="+mn-ea"/>
                          <a:cs typeface="+mn-cs"/>
                        </a:rPr>
                        <a:t>12.2%</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CB6015"/>
                          </a:solidFill>
                          <a:effectLst/>
                          <a:latin typeface="Calibri" panose="020F0502020204030204" pitchFamily="34" charset="0"/>
                          <a:ea typeface="+mn-ea"/>
                          <a:cs typeface="+mn-cs"/>
                        </a:rPr>
                        <a:t>15.8%</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extLst>
                  <a:ext uri="{0D108BD9-81ED-4DB2-BD59-A6C34878D82A}">
                    <a16:rowId xmlns:a16="http://schemas.microsoft.com/office/drawing/2014/main" val="886310975"/>
                  </a:ext>
                </a:extLst>
              </a:tr>
              <a:tr h="157090">
                <a:tc>
                  <a:txBody>
                    <a:bodyPr/>
                    <a:lstStyle/>
                    <a:p>
                      <a:pPr algn="ctr" fontAlgn="b"/>
                      <a:r>
                        <a:rPr lang="en-IN" sz="1100" b="0" i="0" u="none" strike="noStrike" dirty="0">
                          <a:solidFill>
                            <a:srgbClr val="000000"/>
                          </a:solidFill>
                          <a:effectLst/>
                          <a:latin typeface="Calibri" panose="020F0502020204030204" pitchFamily="34" charset="0"/>
                        </a:rPr>
                        <a:t>6M</a:t>
                      </a:r>
                    </a:p>
                  </a:txBody>
                  <a:tcPr marL="0" marR="0" marT="0" marB="0" anchor="ctr">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3B1E7A"/>
                          </a:solidFill>
                          <a:effectLst/>
                          <a:latin typeface="Calibri" panose="020F0502020204030204" pitchFamily="34" charset="0"/>
                          <a:ea typeface="+mn-ea"/>
                          <a:cs typeface="+mn-cs"/>
                        </a:rPr>
                        <a:t>3.1%</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874CFD"/>
                          </a:solidFill>
                          <a:effectLst/>
                          <a:latin typeface="Calibri" panose="020F0502020204030204" pitchFamily="34" charset="0"/>
                          <a:ea typeface="+mn-ea"/>
                          <a:cs typeface="+mn-cs"/>
                        </a:rPr>
                        <a:t>(1.3%)</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tc>
                  <a:txBody>
                    <a:bodyPr/>
                    <a:lstStyle/>
                    <a:p>
                      <a:pPr algn="ctr" rtl="0" fontAlgn="b"/>
                      <a:r>
                        <a:rPr lang="en-IN" sz="1100" b="1" i="0" u="none" strike="noStrike" kern="1200" dirty="0">
                          <a:solidFill>
                            <a:srgbClr val="CB6015"/>
                          </a:solidFill>
                          <a:effectLst/>
                          <a:latin typeface="Calibri" panose="020F0502020204030204" pitchFamily="34" charset="0"/>
                          <a:ea typeface="+mn-ea"/>
                          <a:cs typeface="+mn-cs"/>
                        </a:rPr>
                        <a:t>(6.1%)</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9525" cap="flat" cmpd="sng" algn="ctr">
                      <a:solidFill>
                        <a:schemeClr val="bg2">
                          <a:lumMod val="20000"/>
                          <a:lumOff val="80000"/>
                        </a:schemeClr>
                      </a:solidFill>
                      <a:prstDash val="sysDash"/>
                      <a:round/>
                      <a:headEnd type="none" w="med" len="med"/>
                      <a:tailEnd type="none" w="med" len="med"/>
                    </a:lnB>
                  </a:tcPr>
                </a:tc>
                <a:extLst>
                  <a:ext uri="{0D108BD9-81ED-4DB2-BD59-A6C34878D82A}">
                    <a16:rowId xmlns:a16="http://schemas.microsoft.com/office/drawing/2014/main" val="3337535503"/>
                  </a:ext>
                </a:extLst>
              </a:tr>
              <a:tr h="157090">
                <a:tc>
                  <a:txBody>
                    <a:bodyPr/>
                    <a:lstStyle/>
                    <a:p>
                      <a:pPr algn="ctr" fontAlgn="b"/>
                      <a:r>
                        <a:rPr lang="en-GB" sz="1100" b="0" i="0" u="none" strike="noStrike" dirty="0">
                          <a:solidFill>
                            <a:srgbClr val="000000"/>
                          </a:solidFill>
                          <a:effectLst/>
                          <a:latin typeface="Calibri" panose="020F0502020204030204" pitchFamily="34" charset="0"/>
                        </a:rPr>
                        <a:t>12M</a:t>
                      </a:r>
                      <a:endParaRPr lang="en-IN" sz="1100" b="0"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bg2">
                          <a:lumMod val="20000"/>
                          <a:lumOff val="80000"/>
                        </a:schemeClr>
                      </a:solidFill>
                      <a:prstDash val="sys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1100" b="1" i="0" u="none" strike="noStrike" kern="1200" dirty="0">
                          <a:solidFill>
                            <a:srgbClr val="3B1E7A"/>
                          </a:solidFill>
                          <a:effectLst/>
                          <a:latin typeface="Calibri" panose="020F0502020204030204" pitchFamily="34" charset="0"/>
                          <a:ea typeface="+mn-ea"/>
                          <a:cs typeface="+mn-cs"/>
                        </a:rPr>
                        <a:t>16.2%</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1100" b="1" i="0" u="none" strike="noStrike" kern="1200" dirty="0">
                          <a:solidFill>
                            <a:srgbClr val="874CFD"/>
                          </a:solidFill>
                          <a:effectLst/>
                          <a:latin typeface="Calibri" panose="020F0502020204030204" pitchFamily="34" charset="0"/>
                          <a:ea typeface="+mn-ea"/>
                          <a:cs typeface="+mn-cs"/>
                        </a:rPr>
                        <a:t>(6.6%)</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IN" sz="1100" b="1" i="0" u="none" strike="noStrike" kern="1200" dirty="0">
                          <a:solidFill>
                            <a:srgbClr val="CB6015"/>
                          </a:solidFill>
                          <a:effectLst/>
                          <a:latin typeface="Calibri" panose="020F0502020204030204" pitchFamily="34" charset="0"/>
                          <a:ea typeface="+mn-ea"/>
                          <a:cs typeface="+mn-cs"/>
                        </a:rPr>
                        <a:t>18.8%</a:t>
                      </a:r>
                    </a:p>
                  </a:txBody>
                  <a:tcPr marL="6350" marR="6350" marT="6350" marB="0" anchor="b">
                    <a:lnL>
                      <a:noFill/>
                    </a:lnL>
                    <a:lnR>
                      <a:noFill/>
                    </a:lnR>
                    <a:lnT w="9525" cap="flat" cmpd="sng" algn="ctr">
                      <a:solidFill>
                        <a:schemeClr val="bg2">
                          <a:lumMod val="20000"/>
                          <a:lumOff val="80000"/>
                        </a:schemeClr>
                      </a:solidFill>
                      <a:prstDash val="sys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097348"/>
                  </a:ext>
                </a:extLst>
              </a:tr>
            </a:tbl>
          </a:graphicData>
        </a:graphic>
      </p:graphicFrame>
      <p:sp>
        <p:nvSpPr>
          <p:cNvPr id="17" name="Rectangle 16">
            <a:extLst>
              <a:ext uri="{FF2B5EF4-FFF2-40B4-BE49-F238E27FC236}">
                <a16:creationId xmlns:a16="http://schemas.microsoft.com/office/drawing/2014/main" id="{28C027F3-A7F6-7A77-25AE-8C54EABAD5FE}"/>
              </a:ext>
            </a:extLst>
          </p:cNvPr>
          <p:cNvSpPr/>
          <p:nvPr/>
        </p:nvSpPr>
        <p:spPr>
          <a:xfrm>
            <a:off x="10454640" y="1707933"/>
            <a:ext cx="1076642" cy="1200367"/>
          </a:xfrm>
          <a:prstGeom prst="rect">
            <a:avLst/>
          </a:prstGeom>
          <a:noFill/>
          <a:ln w="19050">
            <a:solidFill>
              <a:srgbClr val="CB601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ooter Placeholder 4">
            <a:extLst>
              <a:ext uri="{FF2B5EF4-FFF2-40B4-BE49-F238E27FC236}">
                <a16:creationId xmlns:a16="http://schemas.microsoft.com/office/drawing/2014/main" id="{543DFBB4-4C83-CCD5-9FF6-4B7077C747C0}"/>
              </a:ext>
            </a:extLst>
          </p:cNvPr>
          <p:cNvSpPr txBox="1">
            <a:spLocks/>
          </p:cNvSpPr>
          <p:nvPr/>
        </p:nvSpPr>
        <p:spPr>
          <a:xfrm>
            <a:off x="528638" y="6409055"/>
            <a:ext cx="4114800" cy="187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Bloomberg. Market data as of 18</a:t>
            </a:r>
            <a:r>
              <a:rPr lang="en-US" sz="700" baseline="30000" dirty="0"/>
              <a:t>th</a:t>
            </a:r>
            <a:r>
              <a:rPr lang="en-US" sz="700" dirty="0"/>
              <a:t> January 2024.</a:t>
            </a:r>
          </a:p>
        </p:txBody>
      </p:sp>
      <p:graphicFrame>
        <p:nvGraphicFramePr>
          <p:cNvPr id="4" name="Chart 3">
            <a:extLst>
              <a:ext uri="{FF2B5EF4-FFF2-40B4-BE49-F238E27FC236}">
                <a16:creationId xmlns:a16="http://schemas.microsoft.com/office/drawing/2014/main" id="{9BDDD8F5-2F31-463A-B982-6189B530642C}"/>
              </a:ext>
            </a:extLst>
          </p:cNvPr>
          <p:cNvGraphicFramePr>
            <a:graphicFrameLocks/>
          </p:cNvGraphicFramePr>
          <p:nvPr/>
        </p:nvGraphicFramePr>
        <p:xfrm>
          <a:off x="528637" y="2366168"/>
          <a:ext cx="11134726" cy="3894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783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23</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LTM “D23 Tech Index” Performance</a:t>
            </a:r>
            <a:endParaRPr lang="en-US" sz="2800" b="1"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18D75BCC-7F48-019E-BE24-78FB5D8F9119}"/>
              </a:ext>
            </a:extLst>
          </p:cNvPr>
          <p:cNvSpPr/>
          <p:nvPr/>
        </p:nvSpPr>
        <p:spPr>
          <a:xfrm flipH="1">
            <a:off x="502712" y="1232934"/>
            <a:ext cx="11186573" cy="376833"/>
          </a:xfrm>
          <a:prstGeom prst="roundRect">
            <a:avLst>
              <a:gd name="adj" fmla="val 12561"/>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2F5597"/>
                </a:solidFill>
              </a:rPr>
              <a:t>The listed indices have recovered and are continuing to rise, with the ASX 200 IT performing strongly since the start the Q2’23</a:t>
            </a:r>
          </a:p>
        </p:txBody>
      </p:sp>
      <p:sp>
        <p:nvSpPr>
          <p:cNvPr id="14" name="Rectangle 13">
            <a:extLst>
              <a:ext uri="{FF2B5EF4-FFF2-40B4-BE49-F238E27FC236}">
                <a16:creationId xmlns:a16="http://schemas.microsoft.com/office/drawing/2014/main" id="{D94E41E1-8E9B-FB6C-6320-8B6FF83C5C03}"/>
              </a:ext>
            </a:extLst>
          </p:cNvPr>
          <p:cNvSpPr/>
          <p:nvPr/>
        </p:nvSpPr>
        <p:spPr>
          <a:xfrm>
            <a:off x="502713" y="1747781"/>
            <a:ext cx="2048115" cy="148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i="1" dirty="0">
                <a:solidFill>
                  <a:schemeClr val="tx1"/>
                </a:solidFill>
              </a:rPr>
              <a:t>Share Prices are Rebased to 100</a:t>
            </a:r>
            <a:endParaRPr lang="en-IN" sz="1000" b="1" i="1" dirty="0">
              <a:solidFill>
                <a:schemeClr val="tx1"/>
              </a:solidFill>
            </a:endParaRPr>
          </a:p>
        </p:txBody>
      </p:sp>
      <p:sp>
        <p:nvSpPr>
          <p:cNvPr id="2" name="Footer Placeholder 4">
            <a:extLst>
              <a:ext uri="{FF2B5EF4-FFF2-40B4-BE49-F238E27FC236}">
                <a16:creationId xmlns:a16="http://schemas.microsoft.com/office/drawing/2014/main" id="{543DFBB4-4C83-CCD5-9FF6-4B7077C747C0}"/>
              </a:ext>
            </a:extLst>
          </p:cNvPr>
          <p:cNvSpPr txBox="1">
            <a:spLocks/>
          </p:cNvSpPr>
          <p:nvPr/>
        </p:nvSpPr>
        <p:spPr>
          <a:xfrm>
            <a:off x="528637" y="6180454"/>
            <a:ext cx="10630429" cy="312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Bloomberg. Market data as of 18</a:t>
            </a:r>
            <a:r>
              <a:rPr lang="en-US" sz="700" baseline="30000" dirty="0"/>
              <a:t>th</a:t>
            </a:r>
            <a:r>
              <a:rPr lang="en-US" sz="700" dirty="0"/>
              <a:t> January 2024.</a:t>
            </a:r>
          </a:p>
          <a:p>
            <a:r>
              <a:rPr lang="en-US" sz="700" dirty="0"/>
              <a:t>Note: </a:t>
            </a:r>
            <a:r>
              <a:rPr lang="en-US" sz="700" b="1" u="sng" dirty="0"/>
              <a:t>SaaS</a:t>
            </a:r>
            <a:r>
              <a:rPr lang="en-US" sz="700" dirty="0"/>
              <a:t>: </a:t>
            </a:r>
            <a:r>
              <a:rPr lang="en-US" sz="700" dirty="0" err="1"/>
              <a:t>BigTinCan</a:t>
            </a:r>
            <a:r>
              <a:rPr lang="en-US" sz="700" dirty="0"/>
              <a:t>, </a:t>
            </a:r>
            <a:r>
              <a:rPr lang="en-US" sz="700" dirty="0" err="1"/>
              <a:t>Damstra</a:t>
            </a:r>
            <a:r>
              <a:rPr lang="en-US" sz="700" dirty="0"/>
              <a:t>, </a:t>
            </a:r>
            <a:r>
              <a:rPr lang="en-US" sz="700" dirty="0" err="1"/>
              <a:t>Eroad</a:t>
            </a:r>
            <a:r>
              <a:rPr lang="en-US" sz="700" dirty="0"/>
              <a:t>, </a:t>
            </a:r>
            <a:r>
              <a:rPr lang="en-US" sz="700" dirty="0" err="1"/>
              <a:t>Infomedia</a:t>
            </a:r>
            <a:r>
              <a:rPr lang="en-US" sz="700" dirty="0"/>
              <a:t>, </a:t>
            </a:r>
            <a:r>
              <a:rPr lang="en-US" sz="700" dirty="0" err="1"/>
              <a:t>Janison</a:t>
            </a:r>
            <a:r>
              <a:rPr lang="en-US" sz="700" dirty="0"/>
              <a:t>, Jumbo Interactive, Life360, Nuix, PEXA Group, Serko, </a:t>
            </a:r>
            <a:r>
              <a:rPr lang="en-US" sz="700" dirty="0" err="1"/>
              <a:t>ReadyTech</a:t>
            </a:r>
            <a:r>
              <a:rPr lang="en-US" sz="700" dirty="0"/>
              <a:t>, </a:t>
            </a:r>
            <a:r>
              <a:rPr lang="en-US" sz="700" dirty="0" err="1"/>
              <a:t>Volpara</a:t>
            </a:r>
            <a:r>
              <a:rPr lang="en-US" sz="700" dirty="0"/>
              <a:t>, Task Group, </a:t>
            </a:r>
            <a:r>
              <a:rPr lang="en-US" sz="700" dirty="0" err="1"/>
              <a:t>Whispir</a:t>
            </a:r>
            <a:r>
              <a:rPr lang="en-US" sz="700" dirty="0"/>
              <a:t>, Xero. </a:t>
            </a:r>
            <a:r>
              <a:rPr lang="en-US" sz="700" b="1" u="sng" dirty="0"/>
              <a:t>Software Pure-Play</a:t>
            </a:r>
            <a:r>
              <a:rPr lang="en-US" sz="700" dirty="0"/>
              <a:t>: Altium, Bravura, </a:t>
            </a:r>
            <a:r>
              <a:rPr lang="en-US" sz="700" dirty="0" err="1"/>
              <a:t>Envirosuite</a:t>
            </a:r>
            <a:r>
              <a:rPr lang="en-US" sz="700" dirty="0"/>
              <a:t>, FINEOS, Gentrack, Hansen, </a:t>
            </a:r>
            <a:r>
              <a:rPr lang="en-US" sz="700" dirty="0" err="1"/>
              <a:t>Iress</a:t>
            </a:r>
            <a:r>
              <a:rPr lang="en-US" sz="700" dirty="0"/>
              <a:t>, Objective, </a:t>
            </a:r>
            <a:r>
              <a:rPr lang="en-US" sz="700" dirty="0" err="1"/>
              <a:t>Praemium</a:t>
            </a:r>
            <a:r>
              <a:rPr lang="en-US" sz="700" dirty="0"/>
              <a:t>, RPM Global, Smart Parking, </a:t>
            </a:r>
            <a:r>
              <a:rPr lang="en-US" sz="700" dirty="0" err="1"/>
              <a:t>TechnologyOne</a:t>
            </a:r>
            <a:r>
              <a:rPr lang="en-US" sz="700" dirty="0"/>
              <a:t>, Vista Group. </a:t>
            </a:r>
            <a:r>
              <a:rPr lang="en-US" sz="700" b="1" u="sng" dirty="0"/>
              <a:t>Fintech</a:t>
            </a:r>
            <a:r>
              <a:rPr lang="en-US" sz="700" dirty="0"/>
              <a:t>: EML, Hub24, Humm, </a:t>
            </a:r>
            <a:r>
              <a:rPr lang="en-US" sz="700" dirty="0" err="1"/>
              <a:t>Solvar</a:t>
            </a:r>
            <a:r>
              <a:rPr lang="en-US" sz="700" dirty="0"/>
              <a:t>, </a:t>
            </a:r>
            <a:r>
              <a:rPr lang="en-US" sz="700" dirty="0" err="1"/>
              <a:t>MoneyMe</a:t>
            </a:r>
            <a:r>
              <a:rPr lang="en-US" sz="700" dirty="0"/>
              <a:t>, OFX, Raiz, </a:t>
            </a:r>
            <a:r>
              <a:rPr lang="en-US" sz="700" dirty="0" err="1"/>
              <a:t>Smartpay</a:t>
            </a:r>
            <a:r>
              <a:rPr lang="en-US" sz="700" dirty="0"/>
              <a:t>, Tyro. </a:t>
            </a:r>
            <a:r>
              <a:rPr lang="en-US" sz="700" b="1" u="sng" dirty="0"/>
              <a:t>Tech H&amp;E (Hardware &amp; Equipment) and Online Classifieds</a:t>
            </a:r>
            <a:r>
              <a:rPr lang="en-US" sz="700" dirty="0"/>
              <a:t>: </a:t>
            </a:r>
            <a:r>
              <a:rPr lang="en-US" sz="700" dirty="0" err="1"/>
              <a:t>Codan</a:t>
            </a:r>
            <a:r>
              <a:rPr lang="en-US" sz="700" dirty="0"/>
              <a:t>,  </a:t>
            </a:r>
            <a:r>
              <a:rPr lang="en-US" sz="700" dirty="0" err="1"/>
              <a:t>Audinate</a:t>
            </a:r>
            <a:r>
              <a:rPr lang="en-US" sz="700" dirty="0"/>
              <a:t>, carsales.com, Domain, SEEK. </a:t>
            </a:r>
            <a:r>
              <a:rPr lang="en-US" sz="700" b="1" dirty="0"/>
              <a:t>Tech Enabled IT: </a:t>
            </a:r>
            <a:r>
              <a:rPr lang="en-US" sz="700" dirty="0" err="1"/>
              <a:t>Aerometrex</a:t>
            </a:r>
            <a:r>
              <a:rPr lang="en-US" sz="700" dirty="0"/>
              <a:t>, Appen, DUG technology, Straker. </a:t>
            </a:r>
            <a:r>
              <a:rPr lang="en-US" sz="700" b="1" dirty="0"/>
              <a:t>Marketplace:  </a:t>
            </a:r>
            <a:r>
              <a:rPr lang="en-US" sz="700" dirty="0" err="1"/>
              <a:t>Airtasker</a:t>
            </a:r>
            <a:r>
              <a:rPr lang="en-US" sz="700" dirty="0"/>
              <a:t>, Freelancer, </a:t>
            </a:r>
            <a:r>
              <a:rPr lang="en-US" sz="700" dirty="0" err="1"/>
              <a:t>Hipages</a:t>
            </a:r>
            <a:r>
              <a:rPr lang="en-US" sz="700" dirty="0"/>
              <a:t>, Redbubble. </a:t>
            </a:r>
            <a:r>
              <a:rPr lang="en-US" sz="700" b="1" u="sng" dirty="0"/>
              <a:t>E-commerce: </a:t>
            </a:r>
            <a:r>
              <a:rPr lang="en-US" sz="700" dirty="0"/>
              <a:t>Kogan, </a:t>
            </a:r>
            <a:r>
              <a:rPr lang="en-US" sz="700" dirty="0" err="1"/>
              <a:t>StepOne</a:t>
            </a:r>
            <a:r>
              <a:rPr lang="en-US" sz="700" dirty="0"/>
              <a:t> Clothing, Temple &amp; Webster. </a:t>
            </a:r>
            <a:r>
              <a:rPr lang="en-US" sz="700" b="1" u="sng" dirty="0"/>
              <a:t>IT Services and Cloud Infra: </a:t>
            </a:r>
            <a:r>
              <a:rPr lang="en-US" sz="700" dirty="0"/>
              <a:t>COSOL, Data#3, </a:t>
            </a:r>
            <a:r>
              <a:rPr lang="en-US" sz="700" dirty="0" err="1"/>
              <a:t>Megaport</a:t>
            </a:r>
            <a:r>
              <a:rPr lang="en-US" sz="700" dirty="0"/>
              <a:t>, </a:t>
            </a:r>
            <a:r>
              <a:rPr lang="en-US" sz="700" dirty="0" err="1"/>
              <a:t>NextDC</a:t>
            </a:r>
            <a:r>
              <a:rPr lang="en-US" sz="700" dirty="0"/>
              <a:t>, </a:t>
            </a:r>
            <a:r>
              <a:rPr lang="en-US" sz="700" dirty="0" err="1"/>
              <a:t>Superloop</a:t>
            </a:r>
            <a:r>
              <a:rPr lang="en-US" sz="700" dirty="0"/>
              <a:t>.</a:t>
            </a:r>
          </a:p>
          <a:p>
            <a:endParaRPr lang="en-US" sz="700" dirty="0"/>
          </a:p>
          <a:p>
            <a:endParaRPr lang="en-US" sz="700" dirty="0"/>
          </a:p>
          <a:p>
            <a:endParaRPr lang="en-US" sz="700" dirty="0"/>
          </a:p>
          <a:p>
            <a:endParaRPr lang="en-US" sz="700" dirty="0"/>
          </a:p>
          <a:p>
            <a:endParaRPr lang="en-US" sz="700" dirty="0"/>
          </a:p>
        </p:txBody>
      </p:sp>
      <p:graphicFrame>
        <p:nvGraphicFramePr>
          <p:cNvPr id="4" name="Chart 3">
            <a:extLst>
              <a:ext uri="{FF2B5EF4-FFF2-40B4-BE49-F238E27FC236}">
                <a16:creationId xmlns:a16="http://schemas.microsoft.com/office/drawing/2014/main" id="{1237A3AF-58A0-4313-9C3F-C87D96EFEE06}"/>
              </a:ext>
            </a:extLst>
          </p:cNvPr>
          <p:cNvGraphicFramePr>
            <a:graphicFrameLocks/>
          </p:cNvGraphicFramePr>
          <p:nvPr/>
        </p:nvGraphicFramePr>
        <p:xfrm>
          <a:off x="528637" y="2057400"/>
          <a:ext cx="11160647" cy="4064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1136FB61-D20E-E182-32F3-885ABF4A2939}"/>
              </a:ext>
            </a:extLst>
          </p:cNvPr>
          <p:cNvGraphicFramePr>
            <a:graphicFrameLocks noGrp="1"/>
          </p:cNvGraphicFramePr>
          <p:nvPr/>
        </p:nvGraphicFramePr>
        <p:xfrm>
          <a:off x="2794000" y="1654648"/>
          <a:ext cx="8895280" cy="1158068"/>
        </p:xfrm>
        <a:graphic>
          <a:graphicData uri="http://schemas.openxmlformats.org/drawingml/2006/table">
            <a:tbl>
              <a:tblPr>
                <a:tableStyleId>{5C22544A-7EE6-4342-B048-85BDC9FD1C3A}</a:tableStyleId>
              </a:tblPr>
              <a:tblGrid>
                <a:gridCol w="898936">
                  <a:extLst>
                    <a:ext uri="{9D8B030D-6E8A-4147-A177-3AD203B41FA5}">
                      <a16:colId xmlns:a16="http://schemas.microsoft.com/office/drawing/2014/main" val="3331585247"/>
                    </a:ext>
                  </a:extLst>
                </a:gridCol>
                <a:gridCol w="999543">
                  <a:extLst>
                    <a:ext uri="{9D8B030D-6E8A-4147-A177-3AD203B41FA5}">
                      <a16:colId xmlns:a16="http://schemas.microsoft.com/office/drawing/2014/main" val="1891612152"/>
                    </a:ext>
                  </a:extLst>
                </a:gridCol>
                <a:gridCol w="999543">
                  <a:extLst>
                    <a:ext uri="{9D8B030D-6E8A-4147-A177-3AD203B41FA5}">
                      <a16:colId xmlns:a16="http://schemas.microsoft.com/office/drawing/2014/main" val="2637925941"/>
                    </a:ext>
                  </a:extLst>
                </a:gridCol>
                <a:gridCol w="999543">
                  <a:extLst>
                    <a:ext uri="{9D8B030D-6E8A-4147-A177-3AD203B41FA5}">
                      <a16:colId xmlns:a16="http://schemas.microsoft.com/office/drawing/2014/main" val="2632419813"/>
                    </a:ext>
                  </a:extLst>
                </a:gridCol>
                <a:gridCol w="999543">
                  <a:extLst>
                    <a:ext uri="{9D8B030D-6E8A-4147-A177-3AD203B41FA5}">
                      <a16:colId xmlns:a16="http://schemas.microsoft.com/office/drawing/2014/main" val="1433359079"/>
                    </a:ext>
                  </a:extLst>
                </a:gridCol>
                <a:gridCol w="999543">
                  <a:extLst>
                    <a:ext uri="{9D8B030D-6E8A-4147-A177-3AD203B41FA5}">
                      <a16:colId xmlns:a16="http://schemas.microsoft.com/office/drawing/2014/main" val="301227450"/>
                    </a:ext>
                  </a:extLst>
                </a:gridCol>
                <a:gridCol w="999543">
                  <a:extLst>
                    <a:ext uri="{9D8B030D-6E8A-4147-A177-3AD203B41FA5}">
                      <a16:colId xmlns:a16="http://schemas.microsoft.com/office/drawing/2014/main" val="3107049507"/>
                    </a:ext>
                  </a:extLst>
                </a:gridCol>
                <a:gridCol w="999543">
                  <a:extLst>
                    <a:ext uri="{9D8B030D-6E8A-4147-A177-3AD203B41FA5}">
                      <a16:colId xmlns:a16="http://schemas.microsoft.com/office/drawing/2014/main" val="615275120"/>
                    </a:ext>
                  </a:extLst>
                </a:gridCol>
                <a:gridCol w="999543">
                  <a:extLst>
                    <a:ext uri="{9D8B030D-6E8A-4147-A177-3AD203B41FA5}">
                      <a16:colId xmlns:a16="http://schemas.microsoft.com/office/drawing/2014/main" val="3787842008"/>
                    </a:ext>
                  </a:extLst>
                </a:gridCol>
              </a:tblGrid>
              <a:tr h="230814">
                <a:tc>
                  <a:txBody>
                    <a:bodyPr/>
                    <a:lstStyle/>
                    <a:p>
                      <a:pPr algn="ctr" rtl="0" fontAlgn="b"/>
                      <a:r>
                        <a:rPr lang="en-IN" sz="1050" b="1" u="none" strike="noStrike" dirty="0">
                          <a:effectLst/>
                        </a:rPr>
                        <a:t>Return Period</a:t>
                      </a:r>
                      <a:r>
                        <a:rPr lang="en-IN" sz="1050" u="none" strike="noStrike" dirty="0">
                          <a:effectLst/>
                        </a:rPr>
                        <a:t> </a:t>
                      </a:r>
                      <a:endParaRPr lang="en-IN" sz="1050" b="1" i="0" u="none" strike="noStrike" dirty="0">
                        <a:solidFill>
                          <a:srgbClr val="000000"/>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50" b="1" u="none" strike="noStrike" dirty="0">
                          <a:solidFill>
                            <a:srgbClr val="B794FE"/>
                          </a:solidFill>
                          <a:effectLst/>
                        </a:rPr>
                        <a:t>SaaS</a:t>
                      </a:r>
                      <a:endParaRPr lang="en-IN" sz="1050" b="1" i="0" u="none" strike="noStrike" dirty="0">
                        <a:solidFill>
                          <a:srgbClr val="B794FE"/>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50" b="1" u="none" strike="noStrike" dirty="0">
                          <a:solidFill>
                            <a:srgbClr val="CEA1D7"/>
                          </a:solidFill>
                          <a:effectLst/>
                        </a:rPr>
                        <a:t>Software</a:t>
                      </a:r>
                      <a:endParaRPr lang="en-IN" sz="1050" b="1" i="0" u="none" strike="noStrike" dirty="0">
                        <a:solidFill>
                          <a:srgbClr val="CEA1D7"/>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50" b="1" u="none" strike="noStrike" dirty="0">
                          <a:solidFill>
                            <a:srgbClr val="697062"/>
                          </a:solidFill>
                          <a:effectLst/>
                        </a:rPr>
                        <a:t>Fintech</a:t>
                      </a:r>
                      <a:endParaRPr lang="en-IN" sz="1050" b="1" i="0" u="none" strike="noStrike" dirty="0">
                        <a:solidFill>
                          <a:srgbClr val="697062"/>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050" b="1" u="none" strike="noStrike" dirty="0">
                          <a:solidFill>
                            <a:srgbClr val="92D050"/>
                          </a:solidFill>
                          <a:effectLst/>
                        </a:rPr>
                        <a:t>Tech H&amp;E and Online Classifieds</a:t>
                      </a:r>
                      <a:endParaRPr lang="en-GB" sz="1050" b="1" i="0" u="none" strike="noStrike" dirty="0">
                        <a:solidFill>
                          <a:srgbClr val="92D050"/>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50" b="1" u="none" strike="noStrike" dirty="0">
                          <a:solidFill>
                            <a:srgbClr val="D17C43"/>
                          </a:solidFill>
                          <a:effectLst/>
                        </a:rPr>
                        <a:t>Tech Enabled </a:t>
                      </a:r>
                    </a:p>
                    <a:p>
                      <a:pPr algn="ctr" rtl="0" fontAlgn="ctr"/>
                      <a:r>
                        <a:rPr lang="en-IN" sz="1050" b="1" u="none" strike="noStrike" dirty="0">
                          <a:solidFill>
                            <a:srgbClr val="D17C43"/>
                          </a:solidFill>
                          <a:effectLst/>
                        </a:rPr>
                        <a:t>IT</a:t>
                      </a:r>
                      <a:endParaRPr lang="en-IN" sz="1050" b="1" i="0" u="none" strike="noStrike" dirty="0">
                        <a:solidFill>
                          <a:srgbClr val="D17C43"/>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50" b="1" u="none" strike="noStrike" dirty="0">
                          <a:solidFill>
                            <a:srgbClr val="00B050"/>
                          </a:solidFill>
                          <a:effectLst/>
                        </a:rPr>
                        <a:t>Marketplace</a:t>
                      </a:r>
                      <a:endParaRPr lang="en-IN" sz="1050" b="1" i="0" u="none" strike="noStrike" dirty="0">
                        <a:solidFill>
                          <a:srgbClr val="00B050"/>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50" b="1" u="none" strike="noStrike" dirty="0">
                          <a:solidFill>
                            <a:srgbClr val="231249"/>
                          </a:solidFill>
                          <a:effectLst/>
                        </a:rPr>
                        <a:t>E-commerce</a:t>
                      </a:r>
                      <a:endParaRPr lang="en-IN" sz="1050" b="1" i="0" u="none" strike="noStrike" dirty="0">
                        <a:solidFill>
                          <a:srgbClr val="231249"/>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050" b="1" u="none" strike="noStrike" dirty="0">
                          <a:solidFill>
                            <a:srgbClr val="8F439E"/>
                          </a:solidFill>
                          <a:effectLst/>
                        </a:rPr>
                        <a:t>IT Services and Cloud Infra</a:t>
                      </a:r>
                      <a:endParaRPr lang="en-GB" sz="1050" b="1" i="0" u="none" strike="noStrike" dirty="0">
                        <a:solidFill>
                          <a:srgbClr val="8F439E"/>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716971"/>
                  </a:ext>
                </a:extLst>
              </a:tr>
              <a:tr h="118090">
                <a:tc>
                  <a:txBody>
                    <a:bodyPr/>
                    <a:lstStyle/>
                    <a:p>
                      <a:pPr algn="ctr" rtl="0" fontAlgn="b"/>
                      <a:r>
                        <a:rPr lang="en-IN" sz="1050" b="1" u="none" strike="noStrike" dirty="0">
                          <a:effectLst/>
                        </a:rPr>
                        <a:t>1M</a:t>
                      </a:r>
                      <a:endParaRPr lang="en-IN" sz="1050" b="1" i="0" u="none" strike="noStrike" dirty="0">
                        <a:solidFill>
                          <a:srgbClr val="000000"/>
                        </a:solidFill>
                        <a:effectLst/>
                        <a:latin typeface="Calibri" panose="020F0502020204030204" pitchFamily="34" charset="0"/>
                      </a:endParaRPr>
                    </a:p>
                  </a:txBody>
                  <a:tcPr marL="6178" marR="6178" marT="6178"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B794FE"/>
                          </a:solidFill>
                          <a:latin typeface="+mn-lt"/>
                          <a:ea typeface="+mn-ea"/>
                          <a:cs typeface="+mn-cs"/>
                        </a:rPr>
                        <a:t>(11.9%)</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CEA1D7"/>
                          </a:solidFill>
                          <a:latin typeface="+mn-lt"/>
                          <a:ea typeface="+mn-ea"/>
                          <a:cs typeface="+mn-cs"/>
                        </a:rPr>
                        <a:t>(5.3%)</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697062"/>
                          </a:solidFill>
                          <a:latin typeface="+mn-lt"/>
                          <a:ea typeface="+mn-ea"/>
                          <a:cs typeface="+mn-cs"/>
                        </a:rPr>
                        <a:t>2.0%</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92D050"/>
                          </a:solidFill>
                          <a:latin typeface="+mn-lt"/>
                          <a:ea typeface="+mn-ea"/>
                          <a:cs typeface="+mn-cs"/>
                        </a:rPr>
                        <a:t>(3.0%)</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D17C43"/>
                          </a:solidFill>
                          <a:latin typeface="+mn-lt"/>
                          <a:ea typeface="+mn-ea"/>
                          <a:cs typeface="+mn-cs"/>
                        </a:rPr>
                        <a:t>1.1%</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00B050"/>
                          </a:solidFill>
                          <a:latin typeface="+mn-lt"/>
                          <a:ea typeface="+mn-ea"/>
                          <a:cs typeface="+mn-cs"/>
                        </a:rPr>
                        <a:t>5.9%</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231249"/>
                          </a:solidFill>
                          <a:latin typeface="+mn-lt"/>
                          <a:ea typeface="+mn-ea"/>
                          <a:cs typeface="+mn-cs"/>
                        </a:rPr>
                        <a:t>(5.3%)</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a:solidFill>
                            <a:srgbClr val="8F439E"/>
                          </a:solidFill>
                          <a:latin typeface="+mn-lt"/>
                          <a:ea typeface="+mn-ea"/>
                          <a:cs typeface="+mn-cs"/>
                        </a:rPr>
                        <a:t>3.6%</a:t>
                      </a: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865181"/>
                  </a:ext>
                </a:extLst>
              </a:tr>
              <a:tr h="118090">
                <a:tc>
                  <a:txBody>
                    <a:bodyPr/>
                    <a:lstStyle/>
                    <a:p>
                      <a:pPr algn="ctr" rtl="0" fontAlgn="b"/>
                      <a:r>
                        <a:rPr lang="en-IN" sz="1050" b="1" u="none" strike="noStrike" dirty="0">
                          <a:effectLst/>
                        </a:rPr>
                        <a:t>2M</a:t>
                      </a:r>
                      <a:endParaRPr lang="en-IN" sz="1050" b="1" i="0" u="none" strike="noStrike" dirty="0">
                        <a:solidFill>
                          <a:srgbClr val="000000"/>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B794FE"/>
                          </a:solidFill>
                          <a:latin typeface="+mn-lt"/>
                          <a:ea typeface="+mn-ea"/>
                          <a:cs typeface="+mn-cs"/>
                        </a:rPr>
                        <a:t>21.1%</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CEA1D7"/>
                          </a:solidFill>
                          <a:latin typeface="+mn-lt"/>
                          <a:ea typeface="+mn-ea"/>
                          <a:cs typeface="+mn-cs"/>
                        </a:rPr>
                        <a:t>4.4%</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697062"/>
                          </a:solidFill>
                          <a:latin typeface="+mn-lt"/>
                          <a:ea typeface="+mn-ea"/>
                          <a:cs typeface="+mn-cs"/>
                        </a:rPr>
                        <a:t>11.2%</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92D050"/>
                          </a:solidFill>
                          <a:latin typeface="+mn-lt"/>
                          <a:ea typeface="+mn-ea"/>
                          <a:cs typeface="+mn-cs"/>
                        </a:rPr>
                        <a:t>14.4%</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D17C43"/>
                          </a:solidFill>
                          <a:latin typeface="+mn-lt"/>
                          <a:ea typeface="+mn-ea"/>
                          <a:cs typeface="+mn-cs"/>
                        </a:rPr>
                        <a:t>(0.9%)</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00B050"/>
                          </a:solidFill>
                          <a:latin typeface="+mn-lt"/>
                          <a:ea typeface="+mn-ea"/>
                          <a:cs typeface="+mn-cs"/>
                        </a:rPr>
                        <a:t>1.1%</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231249"/>
                          </a:solidFill>
                          <a:latin typeface="+mn-lt"/>
                          <a:ea typeface="+mn-ea"/>
                          <a:cs typeface="+mn-cs"/>
                        </a:rPr>
                        <a:t>34.8%</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a:solidFill>
                            <a:srgbClr val="8F439E"/>
                          </a:solidFill>
                          <a:latin typeface="+mn-lt"/>
                          <a:ea typeface="+mn-ea"/>
                          <a:cs typeface="+mn-cs"/>
                        </a:rPr>
                        <a:t>16.7%</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305831"/>
                  </a:ext>
                </a:extLst>
              </a:tr>
              <a:tr h="118090">
                <a:tc>
                  <a:txBody>
                    <a:bodyPr/>
                    <a:lstStyle/>
                    <a:p>
                      <a:pPr algn="ctr" rtl="0" fontAlgn="b"/>
                      <a:r>
                        <a:rPr lang="en-IN" sz="1050" b="1" u="none" strike="noStrike" dirty="0">
                          <a:effectLst/>
                        </a:rPr>
                        <a:t>3M</a:t>
                      </a:r>
                      <a:endParaRPr lang="en-IN" sz="1050" b="1" i="0" u="none" strike="noStrike" dirty="0">
                        <a:solidFill>
                          <a:srgbClr val="000000"/>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B794FE"/>
                          </a:solidFill>
                          <a:latin typeface="+mn-lt"/>
                          <a:ea typeface="+mn-ea"/>
                          <a:cs typeface="+mn-cs"/>
                        </a:rPr>
                        <a:t>34.7%</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CEA1D7"/>
                          </a:solidFill>
                          <a:latin typeface="+mn-lt"/>
                          <a:ea typeface="+mn-ea"/>
                          <a:cs typeface="+mn-cs"/>
                        </a:rPr>
                        <a:t>13.0%</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a:solidFill>
                            <a:srgbClr val="697062"/>
                          </a:solidFill>
                          <a:latin typeface="+mn-lt"/>
                          <a:ea typeface="+mn-ea"/>
                          <a:cs typeface="+mn-cs"/>
                        </a:rPr>
                        <a:t>16.7%</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92D050"/>
                          </a:solidFill>
                          <a:latin typeface="+mn-lt"/>
                          <a:ea typeface="+mn-ea"/>
                          <a:cs typeface="+mn-cs"/>
                        </a:rPr>
                        <a:t>27.9%</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D17C43"/>
                          </a:solidFill>
                          <a:latin typeface="+mn-lt"/>
                          <a:ea typeface="+mn-ea"/>
                          <a:cs typeface="+mn-cs"/>
                        </a:rPr>
                        <a:t>5.1%</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00B050"/>
                          </a:solidFill>
                          <a:latin typeface="+mn-lt"/>
                          <a:ea typeface="+mn-ea"/>
                          <a:cs typeface="+mn-cs"/>
                        </a:rPr>
                        <a:t>13.9%</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231249"/>
                          </a:solidFill>
                          <a:latin typeface="+mn-lt"/>
                          <a:ea typeface="+mn-ea"/>
                          <a:cs typeface="+mn-cs"/>
                        </a:rPr>
                        <a:t>63.6%</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8F439E"/>
                          </a:solidFill>
                          <a:latin typeface="+mn-lt"/>
                          <a:ea typeface="+mn-ea"/>
                          <a:cs typeface="+mn-cs"/>
                        </a:rPr>
                        <a:t>22.8%</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1936609"/>
                  </a:ext>
                </a:extLst>
              </a:tr>
              <a:tr h="118090">
                <a:tc>
                  <a:txBody>
                    <a:bodyPr/>
                    <a:lstStyle/>
                    <a:p>
                      <a:pPr algn="ctr" rtl="0" fontAlgn="b"/>
                      <a:r>
                        <a:rPr lang="en-IN" sz="1050" b="1" u="none" strike="noStrike" dirty="0">
                          <a:effectLst/>
                        </a:rPr>
                        <a:t>6M</a:t>
                      </a:r>
                      <a:endParaRPr lang="en-IN" sz="1050" b="1" i="0" u="none" strike="noStrike" dirty="0">
                        <a:solidFill>
                          <a:srgbClr val="000000"/>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B794FE"/>
                          </a:solidFill>
                          <a:latin typeface="+mn-lt"/>
                          <a:ea typeface="+mn-ea"/>
                          <a:cs typeface="+mn-cs"/>
                        </a:rPr>
                        <a:t>19.1%</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CEA1D7"/>
                          </a:solidFill>
                          <a:latin typeface="+mn-lt"/>
                          <a:ea typeface="+mn-ea"/>
                          <a:cs typeface="+mn-cs"/>
                        </a:rPr>
                        <a:t>(4.0%)</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697062"/>
                          </a:solidFill>
                          <a:latin typeface="+mn-lt"/>
                          <a:ea typeface="+mn-ea"/>
                          <a:cs typeface="+mn-cs"/>
                        </a:rPr>
                        <a:t>(13.8%</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92D050"/>
                          </a:solidFill>
                          <a:latin typeface="+mn-lt"/>
                          <a:ea typeface="+mn-ea"/>
                          <a:cs typeface="+mn-cs"/>
                        </a:rPr>
                        <a:t>25.3%</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D17C43"/>
                          </a:solidFill>
                          <a:latin typeface="+mn-lt"/>
                          <a:ea typeface="+mn-ea"/>
                          <a:cs typeface="+mn-cs"/>
                        </a:rPr>
                        <a:t>(39.8%)</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00B050"/>
                          </a:solidFill>
                          <a:latin typeface="+mn-lt"/>
                          <a:ea typeface="+mn-ea"/>
                          <a:cs typeface="+mn-cs"/>
                        </a:rPr>
                        <a:t>(10.4%)</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a:solidFill>
                            <a:srgbClr val="231249"/>
                          </a:solidFill>
                          <a:latin typeface="+mn-lt"/>
                          <a:ea typeface="+mn-ea"/>
                          <a:cs typeface="+mn-cs"/>
                        </a:rPr>
                        <a:t>31.5%</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a:solidFill>
                            <a:srgbClr val="8F439E"/>
                          </a:solidFill>
                          <a:latin typeface="+mn-lt"/>
                          <a:ea typeface="+mn-ea"/>
                          <a:cs typeface="+mn-cs"/>
                        </a:rPr>
                        <a:t>7.3%</a:t>
                      </a: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4616787"/>
                  </a:ext>
                </a:extLst>
              </a:tr>
              <a:tr h="118090">
                <a:tc>
                  <a:txBody>
                    <a:bodyPr/>
                    <a:lstStyle/>
                    <a:p>
                      <a:pPr algn="ctr" rtl="0" fontAlgn="b"/>
                      <a:r>
                        <a:rPr lang="en-IN" sz="1050" b="1" u="none" strike="noStrike" dirty="0">
                          <a:effectLst/>
                        </a:rPr>
                        <a:t>12M</a:t>
                      </a:r>
                      <a:endParaRPr lang="en-IN" sz="1050" b="1" i="0" u="none" strike="noStrike" dirty="0">
                        <a:solidFill>
                          <a:srgbClr val="000000"/>
                        </a:solidFill>
                        <a:effectLst/>
                        <a:latin typeface="Calibri" panose="020F0502020204030204" pitchFamily="34" charset="0"/>
                      </a:endParaRPr>
                    </a:p>
                  </a:txBody>
                  <a:tcPr marL="6178" marR="6178" marT="6178"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B794FE"/>
                          </a:solidFill>
                          <a:latin typeface="+mn-lt"/>
                          <a:ea typeface="+mn-ea"/>
                          <a:cs typeface="+mn-cs"/>
                        </a:rPr>
                        <a:t>12.4%</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CEA1D7"/>
                          </a:solidFill>
                          <a:latin typeface="+mn-lt"/>
                          <a:ea typeface="+mn-ea"/>
                          <a:cs typeface="+mn-cs"/>
                        </a:rPr>
                        <a:t>(5.6%)</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697062"/>
                          </a:solidFill>
                          <a:latin typeface="+mn-lt"/>
                          <a:ea typeface="+mn-ea"/>
                          <a:cs typeface="+mn-cs"/>
                        </a:rPr>
                        <a:t>(27.3%)</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92D050"/>
                          </a:solidFill>
                          <a:latin typeface="+mn-lt"/>
                          <a:ea typeface="+mn-ea"/>
                          <a:cs typeface="+mn-cs"/>
                        </a:rPr>
                        <a:t>45.0%</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D17C43"/>
                          </a:solidFill>
                          <a:latin typeface="+mn-lt"/>
                          <a:ea typeface="+mn-ea"/>
                          <a:cs typeface="+mn-cs"/>
                        </a:rPr>
                        <a:t>(56.0%)</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00B050"/>
                          </a:solidFill>
                          <a:latin typeface="+mn-lt"/>
                          <a:ea typeface="+mn-ea"/>
                          <a:cs typeface="+mn-cs"/>
                        </a:rPr>
                        <a:t>(22.5%)</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231249"/>
                          </a:solidFill>
                          <a:latin typeface="+mn-lt"/>
                          <a:ea typeface="+mn-ea"/>
                          <a:cs typeface="+mn-cs"/>
                        </a:rPr>
                        <a:t>58.0%</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defRPr lang="en-US" sz="1000" b="0" i="0" u="none" strike="noStrike" kern="1200" baseline="0">
                          <a:solidFill>
                            <a:schemeClr val="tx1"/>
                          </a:solidFill>
                          <a:latin typeface="+mn-lt"/>
                          <a:ea typeface="+mn-ea"/>
                          <a:cs typeface="+mn-cs"/>
                        </a:defRPr>
                      </a:pPr>
                      <a:r>
                        <a:rPr lang="en-IN" sz="1050" b="1" i="0" u="none" strike="noStrike" kern="1200" baseline="0" dirty="0">
                          <a:solidFill>
                            <a:srgbClr val="8F439E"/>
                          </a:solidFill>
                          <a:latin typeface="+mn-lt"/>
                          <a:ea typeface="+mn-ea"/>
                          <a:cs typeface="+mn-cs"/>
                        </a:rPr>
                        <a:t>10.2%</a:t>
                      </a:r>
                    </a:p>
                  </a:txBody>
                  <a:tcPr marL="6350" marR="6350" marT="635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0487"/>
                  </a:ext>
                </a:extLst>
              </a:tr>
            </a:tbl>
          </a:graphicData>
        </a:graphic>
      </p:graphicFrame>
    </p:spTree>
    <p:extLst>
      <p:ext uri="{BB962C8B-B14F-4D97-AF65-F5344CB8AC3E}">
        <p14:creationId xmlns:p14="http://schemas.microsoft.com/office/powerpoint/2010/main" val="2321570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D3B1162-F6DF-D4AF-9959-06A07BC8E416}"/>
              </a:ext>
            </a:extLst>
          </p:cNvPr>
          <p:cNvSpPr>
            <a:spLocks noGrp="1"/>
          </p:cNvSpPr>
          <p:nvPr>
            <p:ph type="ftr" sz="quarter" idx="4294967295"/>
          </p:nvPr>
        </p:nvSpPr>
        <p:spPr>
          <a:xfrm>
            <a:off x="528638" y="6409055"/>
            <a:ext cx="4114800" cy="187367"/>
          </a:xfrm>
          <a:prstGeom prst="rect">
            <a:avLst/>
          </a:prstGeom>
        </p:spPr>
        <p:txBody>
          <a:bodyPr/>
          <a:lstStyle/>
          <a:p>
            <a:pPr algn="l"/>
            <a:r>
              <a:rPr lang="en-US" sz="700" dirty="0">
                <a:solidFill>
                  <a:schemeClr val="tx1"/>
                </a:solidFill>
              </a:rPr>
              <a:t>Source: Bloomberg. Data as of September 30, 2023</a:t>
            </a:r>
          </a:p>
        </p:txBody>
      </p:sp>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24</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1135042" cy="460724"/>
          </a:xfrm>
        </p:spPr>
        <p:txBody>
          <a:bodyPr>
            <a:noAutofit/>
          </a:bodyPr>
          <a:lstStyle/>
          <a:p>
            <a:r>
              <a:rPr lang="en-GB" sz="2800" b="1" dirty="0">
                <a:latin typeface="Arial" panose="020B0604020202020204" pitchFamily="34" charset="0"/>
                <a:cs typeface="Arial" panose="020B0604020202020204" pitchFamily="34" charset="0"/>
              </a:rPr>
              <a:t>ANZ Tech M&amp;A Snapshot – Last 5 Years</a:t>
            </a:r>
            <a:endParaRPr lang="en-US" sz="2800" b="1"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D9102C7B-F68A-7B35-3176-E964D0B3764A}"/>
              </a:ext>
            </a:extLst>
          </p:cNvPr>
          <p:cNvSpPr/>
          <p:nvPr/>
        </p:nvSpPr>
        <p:spPr>
          <a:xfrm flipH="1">
            <a:off x="502712" y="1232934"/>
            <a:ext cx="11186573" cy="376833"/>
          </a:xfrm>
          <a:prstGeom prst="roundRect">
            <a:avLst>
              <a:gd name="adj" fmla="val 12561"/>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2F5597"/>
                </a:solidFill>
              </a:rPr>
              <a:t>Strategics Lead M&amp;A in ANZ Tech Space; Vertical Applications and Enterprise Resource Planning Remain Most Targeted</a:t>
            </a:r>
          </a:p>
        </p:txBody>
      </p:sp>
      <p:sp>
        <p:nvSpPr>
          <p:cNvPr id="13" name="Content Placeholder 1">
            <a:extLst>
              <a:ext uri="{FF2B5EF4-FFF2-40B4-BE49-F238E27FC236}">
                <a16:creationId xmlns:a16="http://schemas.microsoft.com/office/drawing/2014/main" id="{5F20BCDF-1B0E-87AA-35EA-0B6E18A3133A}"/>
              </a:ext>
            </a:extLst>
          </p:cNvPr>
          <p:cNvSpPr txBox="1">
            <a:spLocks/>
          </p:cNvSpPr>
          <p:nvPr/>
        </p:nvSpPr>
        <p:spPr>
          <a:xfrm>
            <a:off x="528112" y="1753675"/>
            <a:ext cx="2443688" cy="288840"/>
          </a:xfrm>
          <a:prstGeom prst="rect">
            <a:avLst/>
          </a:prstGeom>
          <a:noFill/>
          <a:ln>
            <a:noFill/>
            <a:prstDash val="dash"/>
          </a:ln>
        </p:spPr>
        <p:txBody>
          <a:bodyPr vert="horz" wrap="none"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600" b="1" dirty="0">
                <a:solidFill>
                  <a:srgbClr val="002060"/>
                </a:solidFill>
                <a:latin typeface="DM Sans" pitchFamily="2" charset="0"/>
              </a:rPr>
              <a:t>ANZ Tech M&amp;A Disclosed Deal Value </a:t>
            </a:r>
            <a:r>
              <a:rPr lang="en-GB" sz="1600" i="1" dirty="0">
                <a:solidFill>
                  <a:srgbClr val="002060"/>
                </a:solidFill>
                <a:latin typeface="DM Sans" pitchFamily="2" charset="0"/>
              </a:rPr>
              <a:t>($bn)</a:t>
            </a:r>
            <a:endParaRPr lang="en-US" sz="1600" i="1" dirty="0">
              <a:solidFill>
                <a:srgbClr val="002060"/>
              </a:solidFill>
              <a:latin typeface="DM Sans" pitchFamily="2" charset="0"/>
            </a:endParaRPr>
          </a:p>
        </p:txBody>
      </p:sp>
      <p:sp>
        <p:nvSpPr>
          <p:cNvPr id="14" name="Content Placeholder 1">
            <a:extLst>
              <a:ext uri="{FF2B5EF4-FFF2-40B4-BE49-F238E27FC236}">
                <a16:creationId xmlns:a16="http://schemas.microsoft.com/office/drawing/2014/main" id="{DE48B679-2B74-2685-87AA-27DFC61D8BB0}"/>
              </a:ext>
            </a:extLst>
          </p:cNvPr>
          <p:cNvSpPr txBox="1">
            <a:spLocks/>
          </p:cNvSpPr>
          <p:nvPr/>
        </p:nvSpPr>
        <p:spPr>
          <a:xfrm>
            <a:off x="528112" y="4067937"/>
            <a:ext cx="2443688" cy="288840"/>
          </a:xfrm>
          <a:prstGeom prst="rect">
            <a:avLst/>
          </a:prstGeom>
          <a:noFill/>
          <a:ln>
            <a:noFill/>
            <a:prstDash val="dash"/>
          </a:ln>
        </p:spPr>
        <p:txBody>
          <a:bodyPr vert="horz" wrap="none"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600" b="1" dirty="0">
                <a:solidFill>
                  <a:srgbClr val="002060"/>
                </a:solidFill>
                <a:latin typeface="DM Sans" pitchFamily="2" charset="0"/>
              </a:rPr>
              <a:t>ANZ Tech M&amp;A Deal Volume </a:t>
            </a:r>
            <a:r>
              <a:rPr lang="en-GB" sz="1600" i="1" dirty="0">
                <a:solidFill>
                  <a:srgbClr val="002060"/>
                </a:solidFill>
                <a:latin typeface="DM Sans" pitchFamily="2" charset="0"/>
              </a:rPr>
              <a:t>(# Transactions)</a:t>
            </a:r>
            <a:endParaRPr lang="en-US" sz="1600" i="1" dirty="0">
              <a:solidFill>
                <a:srgbClr val="002060"/>
              </a:solidFill>
              <a:latin typeface="DM Sans" pitchFamily="2" charset="0"/>
            </a:endParaRPr>
          </a:p>
        </p:txBody>
      </p:sp>
      <p:sp>
        <p:nvSpPr>
          <p:cNvPr id="16" name="Content Placeholder 1">
            <a:extLst>
              <a:ext uri="{FF2B5EF4-FFF2-40B4-BE49-F238E27FC236}">
                <a16:creationId xmlns:a16="http://schemas.microsoft.com/office/drawing/2014/main" id="{8FE32F2D-9903-4226-78B9-511E2F644F30}"/>
              </a:ext>
            </a:extLst>
          </p:cNvPr>
          <p:cNvSpPr txBox="1">
            <a:spLocks/>
          </p:cNvSpPr>
          <p:nvPr/>
        </p:nvSpPr>
        <p:spPr>
          <a:xfrm>
            <a:off x="6502192" y="1753675"/>
            <a:ext cx="2443688" cy="288840"/>
          </a:xfrm>
          <a:prstGeom prst="rect">
            <a:avLst/>
          </a:prstGeom>
          <a:noFill/>
          <a:ln>
            <a:noFill/>
            <a:prstDash val="dash"/>
          </a:ln>
        </p:spPr>
        <p:txBody>
          <a:bodyPr vert="horz" wrap="none"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600" b="1" dirty="0">
                <a:solidFill>
                  <a:srgbClr val="002060"/>
                </a:solidFill>
                <a:latin typeface="DM Sans" pitchFamily="2" charset="0"/>
              </a:rPr>
              <a:t>Deal Volume by Top Target Primary Sectors 2023 </a:t>
            </a:r>
            <a:r>
              <a:rPr lang="en-GB" sz="1600" i="1" dirty="0">
                <a:solidFill>
                  <a:srgbClr val="002060"/>
                </a:solidFill>
                <a:latin typeface="DM Sans" pitchFamily="2" charset="0"/>
              </a:rPr>
              <a:t>(#)</a:t>
            </a:r>
            <a:endParaRPr lang="en-US" sz="1600" i="1" dirty="0">
              <a:solidFill>
                <a:srgbClr val="002060"/>
              </a:solidFill>
              <a:latin typeface="DM Sans" pitchFamily="2" charset="0"/>
            </a:endParaRPr>
          </a:p>
        </p:txBody>
      </p:sp>
      <p:sp>
        <p:nvSpPr>
          <p:cNvPr id="17" name="Content Placeholder 1">
            <a:extLst>
              <a:ext uri="{FF2B5EF4-FFF2-40B4-BE49-F238E27FC236}">
                <a16:creationId xmlns:a16="http://schemas.microsoft.com/office/drawing/2014/main" id="{19691F03-E8A5-289F-4BF4-3432AE45522B}"/>
              </a:ext>
            </a:extLst>
          </p:cNvPr>
          <p:cNvSpPr txBox="1">
            <a:spLocks/>
          </p:cNvSpPr>
          <p:nvPr/>
        </p:nvSpPr>
        <p:spPr>
          <a:xfrm>
            <a:off x="6502192" y="4067937"/>
            <a:ext cx="2443688" cy="288840"/>
          </a:xfrm>
          <a:prstGeom prst="rect">
            <a:avLst/>
          </a:prstGeom>
          <a:noFill/>
          <a:ln>
            <a:noFill/>
            <a:prstDash val="dash"/>
          </a:ln>
        </p:spPr>
        <p:txBody>
          <a:bodyPr vert="horz" wrap="none" lIns="0" tIns="0" rIns="0" bIns="0" rtlCol="0" anchor="ctr">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600" b="1" dirty="0">
                <a:solidFill>
                  <a:srgbClr val="002060"/>
                </a:solidFill>
                <a:latin typeface="DM Sans" pitchFamily="2" charset="0"/>
              </a:rPr>
              <a:t>Top Buyers TTM 2023 </a:t>
            </a:r>
            <a:r>
              <a:rPr lang="en-GB" sz="1600" i="1" dirty="0">
                <a:solidFill>
                  <a:srgbClr val="002060"/>
                </a:solidFill>
                <a:latin typeface="DM Sans" pitchFamily="2" charset="0"/>
              </a:rPr>
              <a:t>(# Deals)</a:t>
            </a:r>
            <a:endParaRPr lang="en-US" sz="1600" i="1" dirty="0">
              <a:solidFill>
                <a:srgbClr val="002060"/>
              </a:solidFill>
              <a:latin typeface="DM Sans" pitchFamily="2" charset="0"/>
            </a:endParaRPr>
          </a:p>
        </p:txBody>
      </p:sp>
      <p:cxnSp>
        <p:nvCxnSpPr>
          <p:cNvPr id="23" name="Straight Connector 22">
            <a:extLst>
              <a:ext uri="{FF2B5EF4-FFF2-40B4-BE49-F238E27FC236}">
                <a16:creationId xmlns:a16="http://schemas.microsoft.com/office/drawing/2014/main" id="{CB43CD4B-E2FC-2478-9BFB-D2E11665B710}"/>
              </a:ext>
            </a:extLst>
          </p:cNvPr>
          <p:cNvCxnSpPr/>
          <p:nvPr/>
        </p:nvCxnSpPr>
        <p:spPr>
          <a:xfrm>
            <a:off x="6095998" y="1852101"/>
            <a:ext cx="0" cy="4332798"/>
          </a:xfrm>
          <a:prstGeom prst="line">
            <a:avLst/>
          </a:prstGeom>
          <a:ln>
            <a:solidFill>
              <a:schemeClr val="accent1">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3B172496-84E6-C94C-E878-FA93A55F54DC}"/>
              </a:ext>
            </a:extLst>
          </p:cNvPr>
          <p:cNvGraphicFramePr>
            <a:graphicFrameLocks/>
          </p:cNvGraphicFramePr>
          <p:nvPr/>
        </p:nvGraphicFramePr>
        <p:xfrm>
          <a:off x="6296485" y="4274846"/>
          <a:ext cx="5392800" cy="18016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B172496-84E6-C94C-E878-FA93A55F54DC}"/>
              </a:ext>
            </a:extLst>
          </p:cNvPr>
          <p:cNvGraphicFramePr>
            <a:graphicFrameLocks/>
          </p:cNvGraphicFramePr>
          <p:nvPr/>
        </p:nvGraphicFramePr>
        <p:xfrm>
          <a:off x="468272" y="1986171"/>
          <a:ext cx="5391221" cy="1795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B172496-84E6-C94C-E878-FA93A55F54DC}"/>
              </a:ext>
            </a:extLst>
          </p:cNvPr>
          <p:cNvGraphicFramePr>
            <a:graphicFrameLocks/>
          </p:cNvGraphicFramePr>
          <p:nvPr/>
        </p:nvGraphicFramePr>
        <p:xfrm>
          <a:off x="6332504" y="2116718"/>
          <a:ext cx="5392800" cy="180168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B7C535CD-064F-3226-8490-4DF939326F78}"/>
              </a:ext>
            </a:extLst>
          </p:cNvPr>
          <p:cNvSpPr/>
          <p:nvPr/>
        </p:nvSpPr>
        <p:spPr>
          <a:xfrm>
            <a:off x="-586701" y="4018239"/>
            <a:ext cx="316756" cy="4776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5" name="Chart 14">
            <a:extLst>
              <a:ext uri="{FF2B5EF4-FFF2-40B4-BE49-F238E27FC236}">
                <a16:creationId xmlns:a16="http://schemas.microsoft.com/office/drawing/2014/main" id="{B031F354-5C39-B5F1-8FC1-3F1D23CC9943}"/>
              </a:ext>
            </a:extLst>
          </p:cNvPr>
          <p:cNvGraphicFramePr>
            <a:graphicFrameLocks/>
          </p:cNvGraphicFramePr>
          <p:nvPr/>
        </p:nvGraphicFramePr>
        <p:xfrm>
          <a:off x="468272" y="4304689"/>
          <a:ext cx="5328672" cy="1741998"/>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id="{769AB658-1D6F-40AC-A029-56B935A6C3D8}"/>
              </a:ext>
            </a:extLst>
          </p:cNvPr>
          <p:cNvSpPr/>
          <p:nvPr/>
        </p:nvSpPr>
        <p:spPr>
          <a:xfrm>
            <a:off x="10469403" y="5731755"/>
            <a:ext cx="1156422" cy="321701"/>
          </a:xfrm>
          <a:prstGeom prst="rect">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Anchorage Capital Partners</a:t>
            </a:r>
            <a:endParaRPr lang="en-IN" sz="900" dirty="0">
              <a:solidFill>
                <a:schemeClr val="tx1"/>
              </a:solidFill>
            </a:endParaRPr>
          </a:p>
        </p:txBody>
      </p:sp>
    </p:spTree>
    <p:extLst>
      <p:ext uri="{BB962C8B-B14F-4D97-AF65-F5344CB8AC3E}">
        <p14:creationId xmlns:p14="http://schemas.microsoft.com/office/powerpoint/2010/main" val="182315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043BBCB-F736-2375-9B54-3ACF0B6CD814}"/>
              </a:ext>
            </a:extLst>
          </p:cNvPr>
          <p:cNvSpPr/>
          <p:nvPr/>
        </p:nvSpPr>
        <p:spPr>
          <a:xfrm>
            <a:off x="579278" y="1155386"/>
            <a:ext cx="11033443" cy="5238175"/>
          </a:xfrm>
          <a:prstGeom prst="roundRect">
            <a:avLst>
              <a:gd name="adj" fmla="val 0"/>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25</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7" y="529876"/>
            <a:ext cx="11429683" cy="460724"/>
          </a:xfrm>
        </p:spPr>
        <p:txBody>
          <a:bodyPr>
            <a:noAutofit/>
          </a:bodyPr>
          <a:lstStyle/>
          <a:p>
            <a:r>
              <a:rPr lang="en-GB" sz="2600" b="1" dirty="0">
                <a:latin typeface="Arial" panose="020B0604020202020204" pitchFamily="34" charset="0"/>
                <a:cs typeface="Arial" panose="020B0604020202020204" pitchFamily="34" charset="0"/>
              </a:rPr>
              <a:t>ASX Take Private M&amp;A Activity Across Technology Sector</a:t>
            </a:r>
            <a:endParaRPr lang="en-US" sz="2600" b="1" dirty="0">
              <a:latin typeface="Arial" panose="020B0604020202020204" pitchFamily="34" charset="0"/>
              <a:cs typeface="Arial" panose="020B0604020202020204" pitchFamily="34" charset="0"/>
            </a:endParaRPr>
          </a:p>
        </p:txBody>
      </p:sp>
      <p:sp>
        <p:nvSpPr>
          <p:cNvPr id="19" name="Footer Placeholder 4">
            <a:extLst>
              <a:ext uri="{FF2B5EF4-FFF2-40B4-BE49-F238E27FC236}">
                <a16:creationId xmlns:a16="http://schemas.microsoft.com/office/drawing/2014/main" id="{7E8D25F2-493F-B53D-461E-27F664F836DE}"/>
              </a:ext>
            </a:extLst>
          </p:cNvPr>
          <p:cNvSpPr txBox="1">
            <a:spLocks/>
          </p:cNvSpPr>
          <p:nvPr/>
        </p:nvSpPr>
        <p:spPr>
          <a:xfrm>
            <a:off x="528638" y="6393561"/>
            <a:ext cx="4114800" cy="187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a:t>
            </a:r>
            <a:r>
              <a:rPr lang="en-GB" sz="700" dirty="0"/>
              <a:t>Capital IQ, company filings</a:t>
            </a:r>
            <a:endParaRPr lang="en-US" sz="700" dirty="0"/>
          </a:p>
        </p:txBody>
      </p:sp>
      <p:graphicFrame>
        <p:nvGraphicFramePr>
          <p:cNvPr id="4" name="Table 3">
            <a:extLst>
              <a:ext uri="{FF2B5EF4-FFF2-40B4-BE49-F238E27FC236}">
                <a16:creationId xmlns:a16="http://schemas.microsoft.com/office/drawing/2014/main" id="{06DD6F04-7CCA-A136-CCC5-C6811C06D7C3}"/>
              </a:ext>
            </a:extLst>
          </p:cNvPr>
          <p:cNvGraphicFramePr>
            <a:graphicFrameLocks noGrp="1"/>
          </p:cNvGraphicFramePr>
          <p:nvPr/>
        </p:nvGraphicFramePr>
        <p:xfrm>
          <a:off x="579277" y="1330961"/>
          <a:ext cx="11084085" cy="4860596"/>
        </p:xfrm>
        <a:graphic>
          <a:graphicData uri="http://schemas.openxmlformats.org/drawingml/2006/table">
            <a:tbl>
              <a:tblPr/>
              <a:tblGrid>
                <a:gridCol w="882315">
                  <a:extLst>
                    <a:ext uri="{9D8B030D-6E8A-4147-A177-3AD203B41FA5}">
                      <a16:colId xmlns:a16="http://schemas.microsoft.com/office/drawing/2014/main" val="3605544814"/>
                    </a:ext>
                  </a:extLst>
                </a:gridCol>
                <a:gridCol w="1078408">
                  <a:extLst>
                    <a:ext uri="{9D8B030D-6E8A-4147-A177-3AD203B41FA5}">
                      <a16:colId xmlns:a16="http://schemas.microsoft.com/office/drawing/2014/main" val="2883191133"/>
                    </a:ext>
                  </a:extLst>
                </a:gridCol>
                <a:gridCol w="2387600">
                  <a:extLst>
                    <a:ext uri="{9D8B030D-6E8A-4147-A177-3AD203B41FA5}">
                      <a16:colId xmlns:a16="http://schemas.microsoft.com/office/drawing/2014/main" val="2622354300"/>
                    </a:ext>
                  </a:extLst>
                </a:gridCol>
                <a:gridCol w="1036320">
                  <a:extLst>
                    <a:ext uri="{9D8B030D-6E8A-4147-A177-3AD203B41FA5}">
                      <a16:colId xmlns:a16="http://schemas.microsoft.com/office/drawing/2014/main" val="2104744535"/>
                    </a:ext>
                  </a:extLst>
                </a:gridCol>
                <a:gridCol w="949907">
                  <a:extLst>
                    <a:ext uri="{9D8B030D-6E8A-4147-A177-3AD203B41FA5}">
                      <a16:colId xmlns:a16="http://schemas.microsoft.com/office/drawing/2014/main" val="3176992817"/>
                    </a:ext>
                  </a:extLst>
                </a:gridCol>
                <a:gridCol w="949907">
                  <a:extLst>
                    <a:ext uri="{9D8B030D-6E8A-4147-A177-3AD203B41FA5}">
                      <a16:colId xmlns:a16="http://schemas.microsoft.com/office/drawing/2014/main" val="2809416410"/>
                    </a:ext>
                  </a:extLst>
                </a:gridCol>
                <a:gridCol w="949907">
                  <a:extLst>
                    <a:ext uri="{9D8B030D-6E8A-4147-A177-3AD203B41FA5}">
                      <a16:colId xmlns:a16="http://schemas.microsoft.com/office/drawing/2014/main" val="90937051"/>
                    </a:ext>
                  </a:extLst>
                </a:gridCol>
                <a:gridCol w="949907">
                  <a:extLst>
                    <a:ext uri="{9D8B030D-6E8A-4147-A177-3AD203B41FA5}">
                      <a16:colId xmlns:a16="http://schemas.microsoft.com/office/drawing/2014/main" val="806451211"/>
                    </a:ext>
                  </a:extLst>
                </a:gridCol>
                <a:gridCol w="949907">
                  <a:extLst>
                    <a:ext uri="{9D8B030D-6E8A-4147-A177-3AD203B41FA5}">
                      <a16:colId xmlns:a16="http://schemas.microsoft.com/office/drawing/2014/main" val="3172974511"/>
                    </a:ext>
                  </a:extLst>
                </a:gridCol>
                <a:gridCol w="949907">
                  <a:extLst>
                    <a:ext uri="{9D8B030D-6E8A-4147-A177-3AD203B41FA5}">
                      <a16:colId xmlns:a16="http://schemas.microsoft.com/office/drawing/2014/main" val="3196106453"/>
                    </a:ext>
                  </a:extLst>
                </a:gridCol>
              </a:tblGrid>
              <a:tr h="389497">
                <a:tc>
                  <a:txBody>
                    <a:bodyPr/>
                    <a:lstStyle/>
                    <a:p>
                      <a:pPr marL="36000" algn="l" fontAlgn="ctr">
                        <a:spcBef>
                          <a:spcPts val="5"/>
                        </a:spcBef>
                      </a:pPr>
                      <a:r>
                        <a:rPr lang="en-IN" sz="1050" b="1" i="0" u="none" strike="noStrike" dirty="0">
                          <a:solidFill>
                            <a:schemeClr val="bg1"/>
                          </a:solidFill>
                          <a:effectLst/>
                          <a:latin typeface="Calibri" panose="020F0502020204030204" pitchFamily="34" charset="0"/>
                        </a:rPr>
                        <a:t>Offer Date</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Target</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Description</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a:solidFill>
                            <a:schemeClr val="bg1"/>
                          </a:solidFill>
                          <a:effectLst/>
                          <a:latin typeface="Calibri" panose="020F0502020204030204" pitchFamily="34" charset="0"/>
                        </a:rPr>
                        <a:t>Buyers</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Deal Status</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EV/LTM Revenue</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EV/LTM </a:t>
                      </a:r>
                    </a:p>
                    <a:p>
                      <a:pPr algn="ctr" fontAlgn="ctr"/>
                      <a:r>
                        <a:rPr lang="en-IN" sz="1050" b="1" i="0" u="none" strike="noStrike" dirty="0">
                          <a:solidFill>
                            <a:schemeClr val="bg1"/>
                          </a:solidFill>
                          <a:effectLst/>
                          <a:latin typeface="Calibri" panose="020F0502020204030204" pitchFamily="34" charset="0"/>
                        </a:rPr>
                        <a:t>EBITDA</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Revenue Growth</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EBITDA </a:t>
                      </a:r>
                    </a:p>
                    <a:p>
                      <a:pPr algn="ctr" fontAlgn="ctr"/>
                      <a:r>
                        <a:rPr lang="en-IN" sz="1050" b="1" i="0" u="none" strike="noStrike" dirty="0">
                          <a:solidFill>
                            <a:schemeClr val="bg1"/>
                          </a:solidFill>
                          <a:effectLst/>
                          <a:latin typeface="Calibri" panose="020F0502020204030204" pitchFamily="34" charset="0"/>
                        </a:rPr>
                        <a:t>Margin</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FCF </a:t>
                      </a:r>
                    </a:p>
                    <a:p>
                      <a:pPr algn="ctr" fontAlgn="ctr"/>
                      <a:r>
                        <a:rPr lang="en-IN" sz="1050" b="1" i="0" u="none" strike="noStrike" dirty="0">
                          <a:solidFill>
                            <a:schemeClr val="bg1"/>
                          </a:solidFill>
                          <a:effectLst/>
                          <a:latin typeface="Calibri" panose="020F0502020204030204" pitchFamily="34" charset="0"/>
                        </a:rPr>
                        <a:t>Margin</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extLst>
                  <a:ext uri="{0D108BD9-81ED-4DB2-BD59-A6C34878D82A}">
                    <a16:rowId xmlns:a16="http://schemas.microsoft.com/office/drawing/2014/main" val="299916949"/>
                  </a:ext>
                </a:extLst>
              </a:tr>
              <a:tr h="235321">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Dec-23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AI Cancer Diagnosis</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Pending</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GB" sz="1050" b="0" i="0" u="none" strike="noStrike" dirty="0">
                          <a:solidFill>
                            <a:schemeClr val="tx1"/>
                          </a:solidFill>
                          <a:effectLst/>
                          <a:latin typeface="Calibri" panose="020F0502020204030204" pitchFamily="34" charset="0"/>
                        </a:rPr>
                        <a:t>7.5x</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GB" sz="1050" b="0" i="0" u="none" strike="noStrike" dirty="0">
                          <a:solidFill>
                            <a:schemeClr val="tx1"/>
                          </a:solidFill>
                          <a:effectLst/>
                          <a:latin typeface="Calibri" panose="020F0502020204030204" pitchFamily="34" charset="0"/>
                        </a:rPr>
                        <a:t>--</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GB" sz="1050" b="0" i="0" u="none" strike="noStrike" dirty="0">
                          <a:solidFill>
                            <a:schemeClr val="tx1"/>
                          </a:solidFill>
                          <a:effectLst/>
                          <a:latin typeface="Calibri" panose="020F0502020204030204" pitchFamily="34" charset="0"/>
                        </a:rPr>
                        <a:t>--</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3602909303"/>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Jun-23</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Cybersecurity services</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1.3x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1.5%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(13.7%)</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(19.7%)</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414830563"/>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Jun-23</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Employee well-being platform</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1.7x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11.2x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40.6%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10.7%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3.3%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858688921"/>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Dec-22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Sales enablement</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Withdrawn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3.7x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13.0%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(19.2%)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3213469023"/>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Nov-22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SaaS for sports / leisure / hospitality</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5.1x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31.4%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(16.5%)</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(62.8%)</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4116456936"/>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Nov-22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Cloud HR / HCM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3.6x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23.0x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37.4%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15.6%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14.2%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2582514817"/>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Oct-22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Fintech / Payments</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IN" sz="1050" b="0" i="0" u="none" strike="noStrike" dirty="0">
                          <a:solidFill>
                            <a:schemeClr val="tx1"/>
                          </a:solidFill>
                          <a:effectLst/>
                          <a:latin typeface="Calibri" panose="020F0502020204030204" pitchFamily="34" charset="0"/>
                        </a:rPr>
                        <a:t>Withdrawn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4.9x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32.3%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7.8%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(42.4%)</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3604724272"/>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Sep-22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Digital workflow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Closed</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2.2x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36.2%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3.3%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(15.2%)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3930235018"/>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Aug-22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Mapping Software</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7.5x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43.6x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22.4%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16.1%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73220623"/>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Jun-22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Payroll and HCM</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dirty="0">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3.5x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31.9x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74.1%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11.0%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(11.0%)</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2162545648"/>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May-22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AI Data Consulting</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Withdrawn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6.1x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11.8x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5.5%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53.1%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18.8%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3479696242"/>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May-22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Donor management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6.6x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21.3x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13.3%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30.8%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30.1%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2037036623"/>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May-22</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Automotive parts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Withdrawn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4.9x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38.1x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            8.4%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17.4%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6.9%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3634447717"/>
                  </a:ext>
                </a:extLst>
              </a:tr>
              <a:tr h="235321">
                <a:tc>
                  <a:txBody>
                    <a:bodyPr/>
                    <a:lstStyle/>
                    <a:p>
                      <a:pPr marL="36000" algn="l" fontAlgn="ctr">
                        <a:spcBef>
                          <a:spcPts val="5"/>
                        </a:spcBef>
                      </a:pPr>
                      <a:r>
                        <a:rPr lang="en-IN" sz="1050" b="0" i="0" u="none" strike="noStrike">
                          <a:solidFill>
                            <a:schemeClr val="tx1"/>
                          </a:solidFill>
                          <a:effectLst/>
                          <a:latin typeface="Calibri" panose="020F0502020204030204" pitchFamily="34" charset="0"/>
                        </a:rPr>
                        <a:t>Oct-21</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SMSF software</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7.4x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18.6x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24.5%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39.9%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19.3%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1077783332"/>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Sep-21</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Billings System Software</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Withdrawn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12.7x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21.9x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2.1%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39.1%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24.8%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1865202872"/>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Jun-21</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Cloud IT Consulting</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Withdrawn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29.9x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(3.7%)</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33.8%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21.0%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3411493387"/>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Jun-21</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Financial services software</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Withdrawn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a:solidFill>
                            <a:schemeClr val="tx1"/>
                          </a:solidFill>
                          <a:effectLst/>
                          <a:latin typeface="Calibri" panose="020F0502020204030204" pitchFamily="34" charset="0"/>
                        </a:rPr>
                        <a:t>6.1x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25.4x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2.2%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23.9%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23.6%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12700" cap="flat" cmpd="sng" algn="ctr">
                      <a:solidFill>
                        <a:schemeClr val="bg2">
                          <a:lumMod val="20000"/>
                          <a:lumOff val="80000"/>
                        </a:schemeClr>
                      </a:solidFill>
                      <a:prstDash val="sysDot"/>
                      <a:round/>
                      <a:headEnd type="none" w="med" len="med"/>
                      <a:tailEnd type="none" w="med" len="med"/>
                    </a:lnB>
                  </a:tcPr>
                </a:tc>
                <a:extLst>
                  <a:ext uri="{0D108BD9-81ED-4DB2-BD59-A6C34878D82A}">
                    <a16:rowId xmlns:a16="http://schemas.microsoft.com/office/drawing/2014/main" val="1154441136"/>
                  </a:ext>
                </a:extLst>
              </a:tr>
              <a:tr h="235321">
                <a:tc>
                  <a:txBody>
                    <a:bodyPr/>
                    <a:lstStyle/>
                    <a:p>
                      <a:pPr marL="36000" algn="l" fontAlgn="ctr">
                        <a:spcBef>
                          <a:spcPts val="5"/>
                        </a:spcBef>
                      </a:pPr>
                      <a:r>
                        <a:rPr lang="en-IN" sz="1050" b="0" i="0" u="none" strike="noStrike" dirty="0">
                          <a:solidFill>
                            <a:schemeClr val="tx1"/>
                          </a:solidFill>
                          <a:effectLst/>
                          <a:latin typeface="Calibri" panose="020F0502020204030204" pitchFamily="34" charset="0"/>
                        </a:rPr>
                        <a:t>Jun-21</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Engineering Design</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r>
                        <a:rPr lang="en-IN" sz="1050" b="0" i="0" u="none" strike="noStrike">
                          <a:solidFill>
                            <a:schemeClr val="tx1"/>
                          </a:solidFill>
                          <a:effectLst/>
                          <a:latin typeface="Calibri" panose="020F0502020204030204" pitchFamily="34" charset="0"/>
                        </a:rPr>
                        <a:t>Closed</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4.9x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19.8x</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          19.7%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24.8%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0" i="0" u="none" strike="noStrike" dirty="0">
                          <a:solidFill>
                            <a:schemeClr val="tx1"/>
                          </a:solidFill>
                          <a:effectLst/>
                          <a:latin typeface="Calibri" panose="020F0502020204030204" pitchFamily="34" charset="0"/>
                        </a:rPr>
                        <a:t>25.7% </a:t>
                      </a:r>
                    </a:p>
                  </a:txBody>
                  <a:tcPr marL="0" marR="0" marT="0" marB="0" anchor="ctr">
                    <a:lnL>
                      <a:noFill/>
                    </a:lnL>
                    <a:lnR>
                      <a:noFill/>
                    </a:lnR>
                    <a:lnT w="12700" cap="flat" cmpd="sng" algn="ctr">
                      <a:solidFill>
                        <a:schemeClr val="bg2">
                          <a:lumMod val="20000"/>
                          <a:lumOff val="80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137709"/>
                  </a:ext>
                </a:extLst>
              </a:tr>
              <a:tr h="235321">
                <a:tc>
                  <a:txBody>
                    <a:bodyPr/>
                    <a:lstStyle/>
                    <a:p>
                      <a:pPr marL="36000" algn="l" fontAlgn="ctr">
                        <a:spcBef>
                          <a:spcPts val="5"/>
                        </a:spcBef>
                      </a:pPr>
                      <a:r>
                        <a:rPr lang="en-IN" sz="1050" b="1" i="0" u="none" strike="noStrike" dirty="0">
                          <a:solidFill>
                            <a:srgbClr val="000000"/>
                          </a:solidFill>
                          <a:effectLst/>
                          <a:latin typeface="Calibri" panose="020F0502020204030204" pitchFamily="34" charset="0"/>
                        </a:rPr>
                        <a:t>Median</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1" i="0" u="none" strike="noStrike" dirty="0">
                          <a:solidFill>
                            <a:srgbClr val="000000"/>
                          </a:solidFill>
                          <a:effectLst/>
                          <a:latin typeface="Calibri" panose="020F0502020204030204" pitchFamily="34" charset="0"/>
                        </a:rPr>
                        <a:t>4.9x</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1" i="0" u="none" strike="noStrike" dirty="0">
                          <a:solidFill>
                            <a:srgbClr val="000000"/>
                          </a:solidFill>
                          <a:effectLst/>
                          <a:latin typeface="Calibri" panose="020F0502020204030204" pitchFamily="34" charset="0"/>
                        </a:rPr>
                        <a:t>21.9x</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1" i="0" u="none" strike="noStrike" dirty="0">
                          <a:solidFill>
                            <a:srgbClr val="000000"/>
                          </a:solidFill>
                          <a:effectLst/>
                          <a:latin typeface="Calibri" panose="020F0502020204030204" pitchFamily="34" charset="0"/>
                        </a:rPr>
                        <a:t>          19.7% </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1" i="0" u="none" strike="noStrike" dirty="0">
                          <a:solidFill>
                            <a:srgbClr val="000000"/>
                          </a:solidFill>
                          <a:effectLst/>
                          <a:latin typeface="Calibri" panose="020F0502020204030204" pitchFamily="34" charset="0"/>
                        </a:rPr>
                        <a:t>16.1% </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1" i="0" u="none" strike="noStrike" dirty="0">
                          <a:solidFill>
                            <a:srgbClr val="000000"/>
                          </a:solidFill>
                          <a:effectLst/>
                          <a:latin typeface="Calibri" panose="020F0502020204030204" pitchFamily="34" charset="0"/>
                        </a:rPr>
                        <a:t>6.9% </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999511"/>
                  </a:ext>
                </a:extLst>
              </a:tr>
            </a:tbl>
          </a:graphicData>
        </a:graphic>
      </p:graphicFrame>
      <p:pic>
        <p:nvPicPr>
          <p:cNvPr id="9" name="Picture 8">
            <a:extLst>
              <a:ext uri="{FF2B5EF4-FFF2-40B4-BE49-F238E27FC236}">
                <a16:creationId xmlns:a16="http://schemas.microsoft.com/office/drawing/2014/main" id="{2CF79494-9BCC-CABB-D48D-6E2656E7F1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75180" y="5287322"/>
            <a:ext cx="462552" cy="113691"/>
          </a:xfrm>
          <a:prstGeom prst="rect">
            <a:avLst/>
          </a:prstGeom>
        </p:spPr>
      </p:pic>
      <p:pic>
        <p:nvPicPr>
          <p:cNvPr id="1026" name="Picture 2" descr="Autodesk Terminates Acquisition Discussions with Altium">
            <a:extLst>
              <a:ext uri="{FF2B5EF4-FFF2-40B4-BE49-F238E27FC236}">
                <a16:creationId xmlns:a16="http://schemas.microsoft.com/office/drawing/2014/main" id="{E5D4D512-8789-8CD6-0BA2-ABA03D3602D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4686" y="5272567"/>
            <a:ext cx="1028922" cy="173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RESS (IRE) - Market Matters">
            <a:extLst>
              <a:ext uri="{FF2B5EF4-FFF2-40B4-BE49-F238E27FC236}">
                <a16:creationId xmlns:a16="http://schemas.microsoft.com/office/drawing/2014/main" id="{433D9D7F-817F-8CCA-57E2-BAE32659B37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5484599"/>
            <a:ext cx="212747" cy="212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8E466C1-2791-FB46-2A4C-57E542680B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83011" y="5515812"/>
            <a:ext cx="452273" cy="143219"/>
          </a:xfrm>
          <a:prstGeom prst="rect">
            <a:avLst/>
          </a:prstGeom>
        </p:spPr>
      </p:pic>
      <p:pic>
        <p:nvPicPr>
          <p:cNvPr id="13" name="Picture 12">
            <a:extLst>
              <a:ext uri="{FF2B5EF4-FFF2-40B4-BE49-F238E27FC236}">
                <a16:creationId xmlns:a16="http://schemas.microsoft.com/office/drawing/2014/main" id="{BDF31F43-43AA-0B57-5F7B-25F1A416FC0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77377" y="5752975"/>
            <a:ext cx="663541" cy="139094"/>
          </a:xfrm>
          <a:prstGeom prst="rect">
            <a:avLst/>
          </a:prstGeom>
        </p:spPr>
      </p:pic>
      <p:pic>
        <p:nvPicPr>
          <p:cNvPr id="15" name="Picture 14">
            <a:extLst>
              <a:ext uri="{FF2B5EF4-FFF2-40B4-BE49-F238E27FC236}">
                <a16:creationId xmlns:a16="http://schemas.microsoft.com/office/drawing/2014/main" id="{16C07BFB-1243-FF85-2049-E55CAEE3F86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75180" y="5770847"/>
            <a:ext cx="311483" cy="162177"/>
          </a:xfrm>
          <a:prstGeom prst="rect">
            <a:avLst/>
          </a:prstGeom>
        </p:spPr>
      </p:pic>
      <p:pic>
        <p:nvPicPr>
          <p:cNvPr id="1032" name="Picture 8" descr="Major new release of BannerCX 5.1 announced by Hansen Technologies --  Hansen Technologies | PRLog">
            <a:extLst>
              <a:ext uri="{FF2B5EF4-FFF2-40B4-BE49-F238E27FC236}">
                <a16:creationId xmlns:a16="http://schemas.microsoft.com/office/drawing/2014/main" id="{C8589D1D-EC39-82E7-F069-8155DACACD5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5087190"/>
            <a:ext cx="772271" cy="1003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GH Capital - Wikipedia">
            <a:extLst>
              <a:ext uri="{FF2B5EF4-FFF2-40B4-BE49-F238E27FC236}">
                <a16:creationId xmlns:a16="http://schemas.microsoft.com/office/drawing/2014/main" id="{B8E223C1-4FA1-FEE7-5B11-382A409A04B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4862" y="5048943"/>
            <a:ext cx="228571" cy="1705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UB24 &amp; Class Pty Limited - Senior UX Designer">
            <a:extLst>
              <a:ext uri="{FF2B5EF4-FFF2-40B4-BE49-F238E27FC236}">
                <a16:creationId xmlns:a16="http://schemas.microsoft.com/office/drawing/2014/main" id="{DFAEBB6E-91D3-94CE-A0F9-746BE621FC6B}"/>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23895" r="59784"/>
          <a:stretch/>
        </p:blipFill>
        <p:spPr bwMode="auto">
          <a:xfrm>
            <a:off x="4752843" y="4816352"/>
            <a:ext cx="512608" cy="1561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UB24 &amp; Class Pty Limited - Senior UX Designer">
            <a:extLst>
              <a:ext uri="{FF2B5EF4-FFF2-40B4-BE49-F238E27FC236}">
                <a16:creationId xmlns:a16="http://schemas.microsoft.com/office/drawing/2014/main" id="{6FE174D2-C669-D659-2E64-2112CFDCFD75}"/>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47228"/>
          <a:stretch/>
        </p:blipFill>
        <p:spPr bwMode="auto">
          <a:xfrm>
            <a:off x="1375180" y="4799189"/>
            <a:ext cx="611500" cy="1865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fomedia Ends Buyout Talks with Solera and TA Consortium - CollisionWeek">
            <a:extLst>
              <a:ext uri="{FF2B5EF4-FFF2-40B4-BE49-F238E27FC236}">
                <a16:creationId xmlns:a16="http://schemas.microsoft.com/office/drawing/2014/main" id="{2D60A2DF-8941-833B-1CC4-A63A6B739AE6}"/>
              </a:ext>
            </a:extLst>
          </p:cNvPr>
          <p:cNvPicPr>
            <a:picLocks noChangeAspect="1" noChangeArrowheads="1"/>
          </p:cNvPicPr>
          <p:nvPr/>
        </p:nvPicPr>
        <p:blipFill rotWithShape="1">
          <a:blip r:embed="rId11">
            <a:clrChange>
              <a:clrFrom>
                <a:srgbClr val="FDFDFD"/>
              </a:clrFrom>
              <a:clrTo>
                <a:srgbClr val="FDFDFD">
                  <a:alpha val="0"/>
                </a:srgbClr>
              </a:clrTo>
            </a:clrChange>
            <a:extLst>
              <a:ext uri="{28A0092B-C50C-407E-A947-70E740481C1C}">
                <a14:useLocalDpi xmlns:a14="http://schemas.microsoft.com/office/drawing/2010/main" val="0"/>
              </a:ext>
            </a:extLst>
          </a:blip>
          <a:srcRect t="22299" b="20083"/>
          <a:stretch/>
        </p:blipFill>
        <p:spPr bwMode="auto">
          <a:xfrm>
            <a:off x="1375180" y="4587364"/>
            <a:ext cx="798073" cy="1497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A Associates Announces Acquisition and Combination of Global Software,  Inc. and insightsoftware.com International to Create Market-Leading ERP  Reporting Platform | Business Wire">
            <a:extLst>
              <a:ext uri="{FF2B5EF4-FFF2-40B4-BE49-F238E27FC236}">
                <a16:creationId xmlns:a16="http://schemas.microsoft.com/office/drawing/2014/main" id="{D3C76D8D-821D-A5B5-A4F3-5B0A9B5FFA84}"/>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4654" y="4570385"/>
            <a:ext cx="588986" cy="1713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BGH Capital - Wikipedia">
            <a:extLst>
              <a:ext uri="{FF2B5EF4-FFF2-40B4-BE49-F238E27FC236}">
                <a16:creationId xmlns:a16="http://schemas.microsoft.com/office/drawing/2014/main" id="{DD7B5819-B64E-CA44-C4BD-7610EE7AD4D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4862" y="4347778"/>
            <a:ext cx="228571" cy="1705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2A4DC357-D4AA-917A-911D-C525B2D613B5}"/>
              </a:ext>
            </a:extLst>
          </p:cNvPr>
          <p:cNvPicPr>
            <a:picLocks noChangeAspect="1"/>
          </p:cNvPicPr>
          <p:nvPr/>
        </p:nvPicPr>
        <p:blipFill>
          <a:blip r:embed="rId13">
            <a:clrChange>
              <a:clrFrom>
                <a:srgbClr val="F6F8FA"/>
              </a:clrFrom>
              <a:clrTo>
                <a:srgbClr val="F6F8FA">
                  <a:alpha val="0"/>
                </a:srgbClr>
              </a:clrTo>
            </a:clrChange>
          </a:blip>
          <a:stretch>
            <a:fillRect/>
          </a:stretch>
        </p:blipFill>
        <p:spPr>
          <a:xfrm>
            <a:off x="1375180" y="4330326"/>
            <a:ext cx="214688" cy="214688"/>
          </a:xfrm>
          <a:prstGeom prst="rect">
            <a:avLst/>
          </a:prstGeom>
        </p:spPr>
      </p:pic>
      <p:pic>
        <p:nvPicPr>
          <p:cNvPr id="1042" name="Picture 18" descr="What Is Appen? Is the Company in a Downward Spiral?">
            <a:extLst>
              <a:ext uri="{FF2B5EF4-FFF2-40B4-BE49-F238E27FC236}">
                <a16:creationId xmlns:a16="http://schemas.microsoft.com/office/drawing/2014/main" id="{E2FBA003-967D-30CE-D5B0-19BFEDF9659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4109721"/>
            <a:ext cx="725755" cy="1682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0A540D9-3B56-F0DD-A314-02B4DE318B1F}"/>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4690955" y="4072328"/>
            <a:ext cx="636385" cy="199000"/>
          </a:xfrm>
          <a:prstGeom prst="rect">
            <a:avLst/>
          </a:prstGeom>
        </p:spPr>
      </p:pic>
      <p:pic>
        <p:nvPicPr>
          <p:cNvPr id="1044" name="Picture 20" descr="HR Company Deel Completes PayGroup Acquisition">
            <a:extLst>
              <a:ext uri="{FF2B5EF4-FFF2-40B4-BE49-F238E27FC236}">
                <a16:creationId xmlns:a16="http://schemas.microsoft.com/office/drawing/2014/main" id="{7032780D-ECF4-5C20-49F9-0CB5707D0ED4}"/>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32372" b="29710"/>
          <a:stretch/>
        </p:blipFill>
        <p:spPr bwMode="auto">
          <a:xfrm>
            <a:off x="4752624" y="3836919"/>
            <a:ext cx="513047" cy="19453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yGroup by Deel | LinkedIn">
            <a:extLst>
              <a:ext uri="{FF2B5EF4-FFF2-40B4-BE49-F238E27FC236}">
                <a16:creationId xmlns:a16="http://schemas.microsoft.com/office/drawing/2014/main" id="{C370EABE-D30E-6D26-C91F-64B20779A0B6}"/>
              </a:ext>
            </a:extLst>
          </p:cNvPr>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t="25794" b="43756"/>
          <a:stretch/>
        </p:blipFill>
        <p:spPr bwMode="auto">
          <a:xfrm>
            <a:off x="1375180" y="3844264"/>
            <a:ext cx="606991" cy="18483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oma Bravo Completes Acquisition of Nearmap Ltd">
            <a:extLst>
              <a:ext uri="{FF2B5EF4-FFF2-40B4-BE49-F238E27FC236}">
                <a16:creationId xmlns:a16="http://schemas.microsoft.com/office/drawing/2014/main" id="{78C67816-1E69-B704-ECE6-5C2B96266A5E}"/>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3642444"/>
            <a:ext cx="622966" cy="1806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52256E2-D9DC-CA92-1C40-A06600B93B95}"/>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4558134" y="3639670"/>
            <a:ext cx="902026" cy="173295"/>
          </a:xfrm>
          <a:prstGeom prst="rect">
            <a:avLst/>
          </a:prstGeom>
        </p:spPr>
      </p:pic>
      <p:pic>
        <p:nvPicPr>
          <p:cNvPr id="1050" name="Picture 26" descr="Nitro Software Welcomes Cormac Whelan as New CEO | Business Wire">
            <a:extLst>
              <a:ext uri="{FF2B5EF4-FFF2-40B4-BE49-F238E27FC236}">
                <a16:creationId xmlns:a16="http://schemas.microsoft.com/office/drawing/2014/main" id="{C87A6554-95FF-4FCF-3A3E-B2D34ACF3B2B}"/>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3381188"/>
            <a:ext cx="409304" cy="20465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otentia Capital - Crunchbase Investor Profile &amp; Investments">
            <a:extLst>
              <a:ext uri="{FF2B5EF4-FFF2-40B4-BE49-F238E27FC236}">
                <a16:creationId xmlns:a16="http://schemas.microsoft.com/office/drawing/2014/main" id="{E377F5F2-A95B-8CC8-85B6-A6E36624D124}"/>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t="33920" b="39531"/>
          <a:stretch/>
        </p:blipFill>
        <p:spPr bwMode="auto">
          <a:xfrm>
            <a:off x="4675302" y="3401963"/>
            <a:ext cx="667690" cy="17726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Tyro Payments - Wikipedia">
            <a:extLst>
              <a:ext uri="{FF2B5EF4-FFF2-40B4-BE49-F238E27FC236}">
                <a16:creationId xmlns:a16="http://schemas.microsoft.com/office/drawing/2014/main" id="{3085396D-08E9-8890-3506-9C8D632D7BBA}"/>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3181669"/>
            <a:ext cx="345714" cy="1648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8" descr="Potentia Capital - Crunchbase Investor Profile &amp; Investments">
            <a:extLst>
              <a:ext uri="{FF2B5EF4-FFF2-40B4-BE49-F238E27FC236}">
                <a16:creationId xmlns:a16="http://schemas.microsoft.com/office/drawing/2014/main" id="{8D350E89-7104-4BD9-9FCD-DDB7140A66AD}"/>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t="33920" b="39531"/>
          <a:stretch/>
        </p:blipFill>
        <p:spPr bwMode="auto">
          <a:xfrm>
            <a:off x="4675302" y="3151189"/>
            <a:ext cx="667690" cy="17726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Webexpenses acquired by ELMO Software Limited | News">
            <a:extLst>
              <a:ext uri="{FF2B5EF4-FFF2-40B4-BE49-F238E27FC236}">
                <a16:creationId xmlns:a16="http://schemas.microsoft.com/office/drawing/2014/main" id="{D2339EA7-4A6F-1BCB-776F-2F24928E0E80}"/>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2950441"/>
            <a:ext cx="492967" cy="16861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Gravyty Announces $21 Million Investment from K1 Investment Management to  Transform Fundraising Efficiency">
            <a:extLst>
              <a:ext uri="{FF2B5EF4-FFF2-40B4-BE49-F238E27FC236}">
                <a16:creationId xmlns:a16="http://schemas.microsoft.com/office/drawing/2014/main" id="{75F146C5-D128-8430-9C2E-0B2E854D754E}"/>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9690" y="2937848"/>
            <a:ext cx="326929" cy="17118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Jamie Garis posted on LinkedIn">
            <a:extLst>
              <a:ext uri="{FF2B5EF4-FFF2-40B4-BE49-F238E27FC236}">
                <a16:creationId xmlns:a16="http://schemas.microsoft.com/office/drawing/2014/main" id="{4D7F49BA-B777-AFAC-FFB2-FE6EF7AD6821}"/>
              </a:ext>
            </a:extLst>
          </p:cNvPr>
          <p:cNvPicPr>
            <a:picLocks noChangeAspect="1" noChangeArrowheads="1"/>
          </p:cNvPicPr>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r="32974"/>
          <a:stretch/>
        </p:blipFill>
        <p:spPr bwMode="auto">
          <a:xfrm>
            <a:off x="1375180" y="2698134"/>
            <a:ext cx="534464" cy="1526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6" descr="Jamie Garis posted on LinkedIn">
            <a:extLst>
              <a:ext uri="{FF2B5EF4-FFF2-40B4-BE49-F238E27FC236}">
                <a16:creationId xmlns:a16="http://schemas.microsoft.com/office/drawing/2014/main" id="{ABCD998A-AF08-8007-9503-334E87F792F0}"/>
              </a:ext>
            </a:extLst>
          </p:cNvPr>
          <p:cNvPicPr>
            <a:picLocks noChangeAspect="1" noChangeArrowheads="1"/>
          </p:cNvPicPr>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l="71447"/>
          <a:stretch/>
        </p:blipFill>
        <p:spPr bwMode="auto">
          <a:xfrm>
            <a:off x="4894769" y="2689545"/>
            <a:ext cx="250445" cy="1678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Bigtincan - YouTube">
            <a:extLst>
              <a:ext uri="{FF2B5EF4-FFF2-40B4-BE49-F238E27FC236}">
                <a16:creationId xmlns:a16="http://schemas.microsoft.com/office/drawing/2014/main" id="{91201F16-7B48-00E8-2928-9EF163D204C9}"/>
              </a:ext>
            </a:extLst>
          </p:cNvPr>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t="30288" b="40090"/>
          <a:stretch/>
        </p:blipFill>
        <p:spPr bwMode="auto">
          <a:xfrm>
            <a:off x="1375180" y="2435331"/>
            <a:ext cx="620787" cy="18388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Siris Capital Group - Massinvestor Venture Capital and Private Equity  Database">
            <a:extLst>
              <a:ext uri="{FF2B5EF4-FFF2-40B4-BE49-F238E27FC236}">
                <a16:creationId xmlns:a16="http://schemas.microsoft.com/office/drawing/2014/main" id="{A4AFE08D-D743-7721-5A01-75DDD7C6B359}"/>
              </a:ext>
            </a:extLst>
          </p:cNvPr>
          <p:cNvPicPr>
            <a:picLocks noChangeAspect="1" noChangeArrowheads="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6064" t="23680" b="27036"/>
          <a:stretch/>
        </p:blipFill>
        <p:spPr bwMode="auto">
          <a:xfrm>
            <a:off x="4707329" y="2455065"/>
            <a:ext cx="603637" cy="1655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etter Together: WebMD Health Services + Limeade - WebMD Health Services">
            <a:extLst>
              <a:ext uri="{FF2B5EF4-FFF2-40B4-BE49-F238E27FC236}">
                <a16:creationId xmlns:a16="http://schemas.microsoft.com/office/drawing/2014/main" id="{643F885A-34FD-6EAC-2BC6-78377F9B1102}"/>
              </a:ext>
            </a:extLst>
          </p:cNvPr>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15019" t="25510" r="16342" b="52880"/>
          <a:stretch/>
        </p:blipFill>
        <p:spPr bwMode="auto">
          <a:xfrm>
            <a:off x="4697217" y="2211936"/>
            <a:ext cx="623860" cy="1964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2" descr="Better Together: WebMD Health Services + Limeade - WebMD Health Services">
            <a:extLst>
              <a:ext uri="{FF2B5EF4-FFF2-40B4-BE49-F238E27FC236}">
                <a16:creationId xmlns:a16="http://schemas.microsoft.com/office/drawing/2014/main" id="{08401513-960A-35D0-2A9D-AF55E83BA196}"/>
              </a:ext>
            </a:extLst>
          </p:cNvPr>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16497" t="53667" r="14864" b="22978"/>
          <a:stretch/>
        </p:blipFill>
        <p:spPr bwMode="auto">
          <a:xfrm>
            <a:off x="1375180" y="2189866"/>
            <a:ext cx="515586" cy="17543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Thales proposes to acquire Tesserent in a recommended transaction,  expanding its global cybersecurity leadership | Business Wire">
            <a:extLst>
              <a:ext uri="{FF2B5EF4-FFF2-40B4-BE49-F238E27FC236}">
                <a16:creationId xmlns:a16="http://schemas.microsoft.com/office/drawing/2014/main" id="{4F1A4BA2-2CF2-6AC7-9F33-ABAAFF405778}"/>
              </a:ext>
            </a:extLst>
          </p:cNvPr>
          <p:cNvPicPr>
            <a:picLocks noChangeAspect="1" noChangeArrowheads="1"/>
          </p:cNvPicPr>
          <p:nvPr/>
        </p:nvPicPr>
        <p:blipFill rotWithShape="1">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l="8209" t="26815" r="5918" b="29259"/>
          <a:stretch/>
        </p:blipFill>
        <p:spPr bwMode="auto">
          <a:xfrm>
            <a:off x="1375180" y="2004877"/>
            <a:ext cx="608958" cy="16226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About ASX:TNT | Tesserent">
            <a:extLst>
              <a:ext uri="{FF2B5EF4-FFF2-40B4-BE49-F238E27FC236}">
                <a16:creationId xmlns:a16="http://schemas.microsoft.com/office/drawing/2014/main" id="{DB6C1217-CE26-1D5B-744A-E7E31C076699}"/>
              </a:ext>
            </a:extLst>
          </p:cNvPr>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452" y="1985725"/>
            <a:ext cx="394327" cy="17551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Volpara Health enters agreement to be acquired by Lunit, Inc.">
            <a:extLst>
              <a:ext uri="{FF2B5EF4-FFF2-40B4-BE49-F238E27FC236}">
                <a16:creationId xmlns:a16="http://schemas.microsoft.com/office/drawing/2014/main" id="{1524AFBE-CD45-06A1-0CC6-C7FD691DB1E5}"/>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180" y="1681040"/>
            <a:ext cx="584186" cy="30528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Lunit Inc.">
            <a:extLst>
              <a:ext uri="{FF2B5EF4-FFF2-40B4-BE49-F238E27FC236}">
                <a16:creationId xmlns:a16="http://schemas.microsoft.com/office/drawing/2014/main" id="{5066005B-D1EB-E517-427F-AC8F3B0CE519}"/>
              </a:ext>
            </a:extLst>
          </p:cNvPr>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5626" y="1767534"/>
            <a:ext cx="501486" cy="124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urple numbers and a black background&#10;&#10;Description automatically generated">
            <a:extLst>
              <a:ext uri="{FF2B5EF4-FFF2-40B4-BE49-F238E27FC236}">
                <a16:creationId xmlns:a16="http://schemas.microsoft.com/office/drawing/2014/main" id="{A2532E72-8961-0D30-EEF5-614F26EBC073}"/>
              </a:ext>
            </a:extLst>
          </p:cNvPr>
          <p:cNvPicPr>
            <a:picLocks noChangeAspect="1"/>
          </p:cNvPicPr>
          <p:nvPr/>
        </p:nvPicPr>
        <p:blipFill>
          <a:blip r:embed="rId33"/>
          <a:stretch>
            <a:fillRect/>
          </a:stretch>
        </p:blipFill>
        <p:spPr>
          <a:xfrm>
            <a:off x="11625547" y="1688021"/>
            <a:ext cx="496439" cy="373511"/>
          </a:xfrm>
          <a:prstGeom prst="rect">
            <a:avLst/>
          </a:prstGeom>
        </p:spPr>
      </p:pic>
    </p:spTree>
    <p:extLst>
      <p:ext uri="{BB962C8B-B14F-4D97-AF65-F5344CB8AC3E}">
        <p14:creationId xmlns:p14="http://schemas.microsoft.com/office/powerpoint/2010/main" val="283865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043BBCB-F736-2375-9B54-3ACF0B6CD814}"/>
              </a:ext>
            </a:extLst>
          </p:cNvPr>
          <p:cNvSpPr/>
          <p:nvPr/>
        </p:nvSpPr>
        <p:spPr>
          <a:xfrm>
            <a:off x="579278" y="1155386"/>
            <a:ext cx="11033443" cy="5238175"/>
          </a:xfrm>
          <a:prstGeom prst="roundRect">
            <a:avLst>
              <a:gd name="adj" fmla="val 0"/>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26</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7" y="529876"/>
            <a:ext cx="11429683" cy="460724"/>
          </a:xfrm>
        </p:spPr>
        <p:txBody>
          <a:bodyPr>
            <a:noAutofit/>
          </a:bodyPr>
          <a:lstStyle/>
          <a:p>
            <a:r>
              <a:rPr lang="en-GB" sz="2600" b="1" dirty="0">
                <a:latin typeface="Arial" panose="020B0604020202020204" pitchFamily="34" charset="0"/>
                <a:cs typeface="Arial" panose="020B0604020202020204" pitchFamily="34" charset="0"/>
              </a:rPr>
              <a:t>ANZ Tech: Select Secondary Capital Raisings (1/2)</a:t>
            </a:r>
            <a:endParaRPr lang="en-US" sz="2600" b="1" dirty="0">
              <a:latin typeface="Arial" panose="020B0604020202020204" pitchFamily="34" charset="0"/>
              <a:cs typeface="Arial" panose="020B0604020202020204" pitchFamily="34" charset="0"/>
            </a:endParaRPr>
          </a:p>
        </p:txBody>
      </p:sp>
      <p:sp>
        <p:nvSpPr>
          <p:cNvPr id="19" name="Footer Placeholder 4">
            <a:extLst>
              <a:ext uri="{FF2B5EF4-FFF2-40B4-BE49-F238E27FC236}">
                <a16:creationId xmlns:a16="http://schemas.microsoft.com/office/drawing/2014/main" id="{7E8D25F2-493F-B53D-461E-27F664F836DE}"/>
              </a:ext>
            </a:extLst>
          </p:cNvPr>
          <p:cNvSpPr txBox="1">
            <a:spLocks/>
          </p:cNvSpPr>
          <p:nvPr/>
        </p:nvSpPr>
        <p:spPr>
          <a:xfrm>
            <a:off x="528638" y="6393561"/>
            <a:ext cx="4114800" cy="187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a:t>
            </a:r>
            <a:r>
              <a:rPr lang="en-GB" sz="700" dirty="0"/>
              <a:t>Capital IQ, company filings</a:t>
            </a:r>
            <a:endParaRPr lang="en-US" sz="700" dirty="0"/>
          </a:p>
        </p:txBody>
      </p:sp>
      <p:graphicFrame>
        <p:nvGraphicFramePr>
          <p:cNvPr id="4" name="Table 3">
            <a:extLst>
              <a:ext uri="{FF2B5EF4-FFF2-40B4-BE49-F238E27FC236}">
                <a16:creationId xmlns:a16="http://schemas.microsoft.com/office/drawing/2014/main" id="{06DD6F04-7CCA-A136-CCC5-C6811C06D7C3}"/>
              </a:ext>
            </a:extLst>
          </p:cNvPr>
          <p:cNvGraphicFramePr>
            <a:graphicFrameLocks noGrp="1"/>
          </p:cNvGraphicFramePr>
          <p:nvPr/>
        </p:nvGraphicFramePr>
        <p:xfrm>
          <a:off x="579277" y="1330961"/>
          <a:ext cx="11153919" cy="4860605"/>
        </p:xfrm>
        <a:graphic>
          <a:graphicData uri="http://schemas.openxmlformats.org/drawingml/2006/table">
            <a:tbl>
              <a:tblPr/>
              <a:tblGrid>
                <a:gridCol w="874138">
                  <a:extLst>
                    <a:ext uri="{9D8B030D-6E8A-4147-A177-3AD203B41FA5}">
                      <a16:colId xmlns:a16="http://schemas.microsoft.com/office/drawing/2014/main" val="3605544814"/>
                    </a:ext>
                  </a:extLst>
                </a:gridCol>
                <a:gridCol w="1636127">
                  <a:extLst>
                    <a:ext uri="{9D8B030D-6E8A-4147-A177-3AD203B41FA5}">
                      <a16:colId xmlns:a16="http://schemas.microsoft.com/office/drawing/2014/main" val="2883191133"/>
                    </a:ext>
                  </a:extLst>
                </a:gridCol>
                <a:gridCol w="2098475">
                  <a:extLst>
                    <a:ext uri="{9D8B030D-6E8A-4147-A177-3AD203B41FA5}">
                      <a16:colId xmlns:a16="http://schemas.microsoft.com/office/drawing/2014/main" val="2622354300"/>
                    </a:ext>
                  </a:extLst>
                </a:gridCol>
                <a:gridCol w="2896750">
                  <a:extLst>
                    <a:ext uri="{9D8B030D-6E8A-4147-A177-3AD203B41FA5}">
                      <a16:colId xmlns:a16="http://schemas.microsoft.com/office/drawing/2014/main" val="2104744535"/>
                    </a:ext>
                  </a:extLst>
                </a:gridCol>
                <a:gridCol w="1216143">
                  <a:extLst>
                    <a:ext uri="{9D8B030D-6E8A-4147-A177-3AD203B41FA5}">
                      <a16:colId xmlns:a16="http://schemas.microsoft.com/office/drawing/2014/main" val="90937051"/>
                    </a:ext>
                  </a:extLst>
                </a:gridCol>
                <a:gridCol w="1216143">
                  <a:extLst>
                    <a:ext uri="{9D8B030D-6E8A-4147-A177-3AD203B41FA5}">
                      <a16:colId xmlns:a16="http://schemas.microsoft.com/office/drawing/2014/main" val="806451211"/>
                    </a:ext>
                  </a:extLst>
                </a:gridCol>
                <a:gridCol w="1216143">
                  <a:extLst>
                    <a:ext uri="{9D8B030D-6E8A-4147-A177-3AD203B41FA5}">
                      <a16:colId xmlns:a16="http://schemas.microsoft.com/office/drawing/2014/main" val="3196106453"/>
                    </a:ext>
                  </a:extLst>
                </a:gridCol>
              </a:tblGrid>
              <a:tr h="403845">
                <a:tc>
                  <a:txBody>
                    <a:bodyPr/>
                    <a:lstStyle/>
                    <a:p>
                      <a:pPr marL="36000" algn="l" fontAlgn="ctr">
                        <a:spcBef>
                          <a:spcPts val="5"/>
                        </a:spcBef>
                      </a:pPr>
                      <a:r>
                        <a:rPr lang="en-IN" sz="1050" b="1" i="0" u="none" strike="noStrike" dirty="0">
                          <a:solidFill>
                            <a:schemeClr val="bg1"/>
                          </a:solidFill>
                          <a:effectLst/>
                          <a:latin typeface="Calibri" panose="020F0502020204030204" pitchFamily="34" charset="0"/>
                        </a:rPr>
                        <a:t>Raising Date</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Target</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Category</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Use of Proceeds</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Market Cap </a:t>
                      </a:r>
                    </a:p>
                    <a:p>
                      <a:pPr algn="ctr" fontAlgn="ctr"/>
                      <a:r>
                        <a:rPr lang="en-IN" sz="1050" b="1" i="0" u="none" strike="noStrike" dirty="0">
                          <a:solidFill>
                            <a:schemeClr val="bg1"/>
                          </a:solidFill>
                          <a:effectLst/>
                          <a:latin typeface="Calibri" panose="020F0502020204030204" pitchFamily="34" charset="0"/>
                        </a:rPr>
                        <a:t>($mm)</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Raising Size</a:t>
                      </a:r>
                    </a:p>
                    <a:p>
                      <a:pPr algn="ctr" fontAlgn="ctr"/>
                      <a:r>
                        <a:rPr lang="en-IN" sz="1050" b="1" i="0" u="none" strike="noStrike" dirty="0">
                          <a:solidFill>
                            <a:schemeClr val="bg1"/>
                          </a:solidFill>
                          <a:effectLst/>
                          <a:latin typeface="Calibri" panose="020F0502020204030204" pitchFamily="34" charset="0"/>
                        </a:rPr>
                        <a:t>($mm)</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Premium (Discount) to last close</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extLst>
                  <a:ext uri="{0D108BD9-81ED-4DB2-BD59-A6C34878D82A}">
                    <a16:rowId xmlns:a16="http://schemas.microsoft.com/office/drawing/2014/main" val="299916949"/>
                  </a:ext>
                </a:extLst>
              </a:tr>
              <a:tr h="31834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Aug-22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Software </a:t>
                      </a: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48.3</a:t>
                      </a: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6.4</a:t>
                      </a: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(21.3%)</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414830563"/>
                  </a:ext>
                </a:extLst>
              </a:tr>
              <a:tr h="318340">
                <a:tc>
                  <a:txBody>
                    <a:bodyPr/>
                    <a:lstStyle/>
                    <a:p>
                      <a:pPr marL="36000" algn="l" fontAlgn="ctr">
                        <a:spcBef>
                          <a:spcPts val="5"/>
                        </a:spcBef>
                      </a:pP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Aug-22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Communication Equipment</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27.4</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10.6</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(50.0%)</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858688921"/>
                  </a:ext>
                </a:extLst>
              </a:tr>
              <a:tr h="31834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Aug-22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Technology Distributors</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1,233.2</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45.2</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(10.3%)</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213469023"/>
                  </a:ext>
                </a:extLst>
              </a:tr>
              <a:tr h="318340">
                <a:tc>
                  <a:txBody>
                    <a:bodyPr/>
                    <a:lstStyle/>
                    <a:p>
                      <a:pPr marL="36000" algn="l" fontAlgn="ctr">
                        <a:spcBef>
                          <a:spcPts val="5"/>
                        </a:spcBef>
                      </a:pP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Dec-22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IT Consulting</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M&amp;A</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121.0</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15.7</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chemeClr val="tx1"/>
                          </a:solidFill>
                          <a:effectLst/>
                          <a:latin typeface="Calibri" panose="020F0502020204030204" pitchFamily="34" charset="0"/>
                        </a:rPr>
                        <a:t>2.4%</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4116456936"/>
                  </a:ext>
                </a:extLst>
              </a:tr>
              <a:tr h="31834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Dec-22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Application Software</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250.6</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18.9</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(16.7%)</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582514817"/>
                  </a:ext>
                </a:extLst>
              </a:tr>
              <a:tr h="31834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Feb-23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Technology H&amp;E</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Product Development / R&amp;D</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386.8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75.6</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(21.1%)</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604724272"/>
                  </a:ext>
                </a:extLst>
              </a:tr>
              <a:tr h="318340">
                <a:tc>
                  <a:txBody>
                    <a:bodyPr/>
                    <a:lstStyle/>
                    <a:p>
                      <a:pPr marL="36000" algn="l" fontAlgn="ctr">
                        <a:spcBef>
                          <a:spcPts val="5"/>
                        </a:spcBef>
                      </a:pP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Mar-23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Software</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133.0</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50.4</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(52.9%)</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930235018"/>
                  </a:ext>
                </a:extLst>
              </a:tr>
              <a:tr h="318340">
                <a:tc>
                  <a:txBody>
                    <a:bodyPr/>
                    <a:lstStyle/>
                    <a:p>
                      <a:pPr marL="36000" algn="l" fontAlgn="ctr">
                        <a:spcBef>
                          <a:spcPts val="5"/>
                        </a:spcBef>
                      </a:pP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Mar-23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SaaS</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Repayment of Debt / 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107.8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12.6</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(14.3%)</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73220623"/>
                  </a:ext>
                </a:extLst>
              </a:tr>
              <a:tr h="31834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Mar-23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Technology H&amp;E</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Product Development / 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63.8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6.4</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(20.0%)</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162545648"/>
                  </a:ext>
                </a:extLst>
              </a:tr>
              <a:tr h="31834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Apr-23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Technology H&amp;E</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Product Development / 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759.2</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37.8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(9.7%)</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479696242"/>
                  </a:ext>
                </a:extLst>
              </a:tr>
              <a:tr h="318340">
                <a:tc>
                  <a:txBody>
                    <a:bodyPr/>
                    <a:lstStyle/>
                    <a:p>
                      <a:pPr marL="36000" algn="l" fontAlgn="ctr">
                        <a:spcBef>
                          <a:spcPts val="5"/>
                        </a:spcBef>
                      </a:pP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May-23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Internet Services &amp; Infrastructure</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General Corporate / 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3,351.5</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389.3</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(8.3%)</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037036623"/>
                  </a:ext>
                </a:extLst>
              </a:tr>
              <a:tr h="31834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May-23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Tech Enabled Services</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r>
                        <a:rPr kumimoji="0" lang="en-GB" sz="1050" b="0" i="0" u="none" strike="noStrike" kern="1200" cap="none" spc="0" normalizeH="0" baseline="0" noProof="0">
                          <a:ln>
                            <a:noFill/>
                          </a:ln>
                          <a:solidFill>
                            <a:srgbClr val="270D3B"/>
                          </a:solidFill>
                          <a:effectLst/>
                          <a:uLnTx/>
                          <a:uFillTx/>
                          <a:latin typeface="Calibri" panose="020F0502020204030204" pitchFamily="34" charset="0"/>
                          <a:ea typeface="+mn-ea"/>
                          <a:cs typeface="+mn-cs"/>
                        </a:rPr>
                        <a:t>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279.8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37.5</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(19.6%)</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634447717"/>
                  </a:ext>
                </a:extLst>
              </a:tr>
              <a:tr h="31834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Jun-23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r>
                        <a:rPr lang="en-GB" sz="1050" b="0" i="0" u="none" strike="noStrike" dirty="0">
                          <a:solidFill>
                            <a:schemeClr val="tx1"/>
                          </a:solidFill>
                          <a:effectLst/>
                          <a:latin typeface="Calibri" panose="020F0502020204030204" pitchFamily="34" charset="0"/>
                        </a:rPr>
                        <a:t>Infrastructure / Cloud</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Working Capital</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IN" sz="1050" b="0" i="0" u="none" strike="noStrike" kern="1200">
                          <a:solidFill>
                            <a:schemeClr val="tx1"/>
                          </a:solidFill>
                          <a:effectLst/>
                          <a:latin typeface="Calibri" panose="020F0502020204030204" pitchFamily="34" charset="0"/>
                          <a:ea typeface="+mn-ea"/>
                          <a:cs typeface="+mn-cs"/>
                        </a:rPr>
                        <a:t>813.3</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IN" sz="1050" b="0" i="0" u="none" strike="noStrike" kern="1200" dirty="0">
                          <a:solidFill>
                            <a:schemeClr val="tx1"/>
                          </a:solidFill>
                          <a:effectLst/>
                          <a:latin typeface="Calibri" panose="020F0502020204030204" pitchFamily="34" charset="0"/>
                          <a:ea typeface="+mn-ea"/>
                          <a:cs typeface="+mn-cs"/>
                        </a:rPr>
                        <a:t>100.8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GB" sz="1050" b="0" i="0" u="none" strike="noStrike" dirty="0">
                          <a:solidFill>
                            <a:srgbClr val="C00000"/>
                          </a:solidFill>
                          <a:effectLst/>
                          <a:latin typeface="Calibri" panose="020F0502020204030204" pitchFamily="34" charset="0"/>
                        </a:rPr>
                        <a:t>(7.6%)</a:t>
                      </a:r>
                      <a:endParaRPr lang="en-IN" sz="1050" b="0" i="0" u="none" strike="noStrike" dirty="0">
                        <a:solidFill>
                          <a:srgbClr val="C00000"/>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7783332"/>
                  </a:ext>
                </a:extLst>
              </a:tr>
              <a:tr h="318340">
                <a:tc>
                  <a:txBody>
                    <a:bodyPr/>
                    <a:lstStyle/>
                    <a:p>
                      <a:pPr marL="36000" algn="l" fontAlgn="ctr">
                        <a:spcBef>
                          <a:spcPts val="5"/>
                        </a:spcBef>
                      </a:pPr>
                      <a:r>
                        <a:rPr lang="en-IN" sz="1050" b="1" i="0" u="none" strike="noStrike" dirty="0">
                          <a:solidFill>
                            <a:srgbClr val="000000"/>
                          </a:solidFill>
                          <a:effectLst/>
                          <a:latin typeface="Calibri" panose="020F0502020204030204" pitchFamily="34" charset="0"/>
                        </a:rPr>
                        <a:t>Median</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GB" sz="1050" b="1" i="0" u="none" strike="noStrike" dirty="0">
                          <a:solidFill>
                            <a:srgbClr val="000000"/>
                          </a:solidFill>
                          <a:effectLst/>
                          <a:latin typeface="Calibri" panose="020F0502020204030204" pitchFamily="34" charset="0"/>
                        </a:rPr>
                        <a:t>37.5</a:t>
                      </a:r>
                      <a:endParaRPr lang="en-IN" sz="1050" b="1" i="0" u="none" strike="noStrike" dirty="0">
                        <a:solidFill>
                          <a:srgbClr val="000000"/>
                        </a:solidFill>
                        <a:effectLst/>
                        <a:latin typeface="Calibri" panose="020F0502020204030204" pitchFamily="34"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IN" sz="1050" b="1" i="0" u="none" strike="noStrike" dirty="0">
                          <a:solidFill>
                            <a:srgbClr val="000000"/>
                          </a:solidFill>
                          <a:effectLst/>
                          <a:latin typeface="Calibri" panose="020F0502020204030204" pitchFamily="34" charset="0"/>
                        </a:rPr>
                        <a:t>(16.7%)</a:t>
                      </a:r>
                    </a:p>
                  </a:txBody>
                  <a:tcPr marL="0" marR="0"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999511"/>
                  </a:ext>
                </a:extLst>
              </a:tr>
            </a:tbl>
          </a:graphicData>
        </a:graphic>
      </p:graphicFrame>
      <p:pic>
        <p:nvPicPr>
          <p:cNvPr id="2050" name="Picture 2" descr="LiveHire | Talent Acquisition and Engagement Platform">
            <a:extLst>
              <a:ext uri="{FF2B5EF4-FFF2-40B4-BE49-F238E27FC236}">
                <a16:creationId xmlns:a16="http://schemas.microsoft.com/office/drawing/2014/main" id="{7516743B-321A-F477-C7A7-6A85F5D3951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1680" y="1809762"/>
            <a:ext cx="664023" cy="151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bilicom logo in transparent PNG and vectorized SVG formats">
            <a:extLst>
              <a:ext uri="{FF2B5EF4-FFF2-40B4-BE49-F238E27FC236}">
                <a16:creationId xmlns:a16="http://schemas.microsoft.com/office/drawing/2014/main" id="{E38E8769-94E1-6473-5A86-E688B48CAF2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9383" y="2095003"/>
            <a:ext cx="968617" cy="184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A896F22-38AD-EC0B-F7E6-ED4BBA7F5C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07252" y="2428301"/>
            <a:ext cx="572879" cy="205407"/>
          </a:xfrm>
          <a:prstGeom prst="rect">
            <a:avLst/>
          </a:prstGeom>
        </p:spPr>
      </p:pic>
      <p:pic>
        <p:nvPicPr>
          <p:cNvPr id="2054" name="Picture 6" descr="AWS Marketplace: Atturra">
            <a:extLst>
              <a:ext uri="{FF2B5EF4-FFF2-40B4-BE49-F238E27FC236}">
                <a16:creationId xmlns:a16="http://schemas.microsoft.com/office/drawing/2014/main" id="{F4B72196-ABA0-9888-2ABD-A08FF3BB7E7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7342" y="2787998"/>
            <a:ext cx="652698" cy="154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8" descr="Bigtincan - YouTube">
            <a:extLst>
              <a:ext uri="{FF2B5EF4-FFF2-40B4-BE49-F238E27FC236}">
                <a16:creationId xmlns:a16="http://schemas.microsoft.com/office/drawing/2014/main" id="{F71CD17C-9B15-26A3-DE8A-9B6B792AC5F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0288" b="40090"/>
          <a:stretch/>
        </p:blipFill>
        <p:spPr bwMode="auto">
          <a:xfrm>
            <a:off x="1552258" y="3057598"/>
            <a:ext cx="682866" cy="2022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ILEX DATA SOLUTIONS">
            <a:extLst>
              <a:ext uri="{FF2B5EF4-FFF2-40B4-BE49-F238E27FC236}">
                <a16:creationId xmlns:a16="http://schemas.microsoft.com/office/drawing/2014/main" id="{FBC9E944-44DD-1B03-0D22-D3F97A18606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4154" y="3404336"/>
            <a:ext cx="579075" cy="1741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ravura Solutions (UK) Limited | IA Members | The Investment Association">
            <a:extLst>
              <a:ext uri="{FF2B5EF4-FFF2-40B4-BE49-F238E27FC236}">
                <a16:creationId xmlns:a16="http://schemas.microsoft.com/office/drawing/2014/main" id="{E9EF9C4F-FBA8-8BE9-68B6-0CBA21AC5C7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7953" y="3720204"/>
            <a:ext cx="791477" cy="2261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Qoria | LinkedIn">
            <a:extLst>
              <a:ext uri="{FF2B5EF4-FFF2-40B4-BE49-F238E27FC236}">
                <a16:creationId xmlns:a16="http://schemas.microsoft.com/office/drawing/2014/main" id="{76F4CDCE-03AF-DE82-B77B-5F470081C9E2}"/>
              </a:ext>
            </a:extLst>
          </p:cNvPr>
          <p:cNvPicPr>
            <a:picLocks noChangeAspect="1" noChangeArrowheads="1"/>
          </p:cNvPicPr>
          <p:nvPr/>
        </p:nvPicPr>
        <p:blipFill rotWithShape="1">
          <a:blip r:embed="rId9">
            <a:clrChange>
              <a:clrFrom>
                <a:srgbClr val="F4F4F4"/>
              </a:clrFrom>
              <a:clrTo>
                <a:srgbClr val="F4F4F4">
                  <a:alpha val="0"/>
                </a:srgbClr>
              </a:clrTo>
            </a:clrChange>
            <a:extLst>
              <a:ext uri="{28A0092B-C50C-407E-A947-70E740481C1C}">
                <a14:useLocalDpi xmlns:a14="http://schemas.microsoft.com/office/drawing/2010/main" val="0"/>
              </a:ext>
            </a:extLst>
          </a:blip>
          <a:srcRect t="34716" b="34714"/>
          <a:stretch/>
        </p:blipFill>
        <p:spPr bwMode="auto">
          <a:xfrm>
            <a:off x="1559846" y="4052016"/>
            <a:ext cx="667690" cy="20411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luGlass — Pitt Street Research | Stock research">
            <a:extLst>
              <a:ext uri="{FF2B5EF4-FFF2-40B4-BE49-F238E27FC236}">
                <a16:creationId xmlns:a16="http://schemas.microsoft.com/office/drawing/2014/main" id="{5E8BD8A3-6482-5425-3640-15255387AFF4}"/>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8569" t="30139" r="8795" b="30773"/>
          <a:stretch/>
        </p:blipFill>
        <p:spPr bwMode="auto">
          <a:xfrm>
            <a:off x="1411188" y="4320903"/>
            <a:ext cx="965006" cy="22823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B0C57D13-C721-742F-04FA-6BD90BF69E22}"/>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2553" y="4712424"/>
            <a:ext cx="882276" cy="16788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NEXTDC logo in transparent PNG and vectorized SVG formats">
            <a:extLst>
              <a:ext uri="{FF2B5EF4-FFF2-40B4-BE49-F238E27FC236}">
                <a16:creationId xmlns:a16="http://schemas.microsoft.com/office/drawing/2014/main" id="{0DEACD5F-D45B-7033-BE45-E70A641FF89F}"/>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4155" y="5030192"/>
            <a:ext cx="1059072" cy="1696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What Is Appen? Is the Company in a Downward Spiral?">
            <a:extLst>
              <a:ext uri="{FF2B5EF4-FFF2-40B4-BE49-F238E27FC236}">
                <a16:creationId xmlns:a16="http://schemas.microsoft.com/office/drawing/2014/main" id="{933942B6-946A-F381-8133-0D6428B90C8C}"/>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0814" y="5341199"/>
            <a:ext cx="725755" cy="16820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Macquarie Technology Group: NPS and customer experience champions">
            <a:extLst>
              <a:ext uri="{FF2B5EF4-FFF2-40B4-BE49-F238E27FC236}">
                <a16:creationId xmlns:a16="http://schemas.microsoft.com/office/drawing/2014/main" id="{3C26E247-2749-C7FC-BE8E-D0A4275A98BB}"/>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6342" y="5621779"/>
            <a:ext cx="934698" cy="19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4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043BBCB-F736-2375-9B54-3ACF0B6CD814}"/>
              </a:ext>
            </a:extLst>
          </p:cNvPr>
          <p:cNvSpPr/>
          <p:nvPr/>
        </p:nvSpPr>
        <p:spPr>
          <a:xfrm>
            <a:off x="528637" y="1155386"/>
            <a:ext cx="11033443" cy="5238175"/>
          </a:xfrm>
          <a:prstGeom prst="roundRect">
            <a:avLst>
              <a:gd name="adj" fmla="val 0"/>
            </a:avLst>
          </a:prstGeom>
          <a:solidFill>
            <a:srgbClr val="EDE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p:txBody>
          <a:bodyPr/>
          <a:lstStyle/>
          <a:p>
            <a:fld id="{01C8A867-4655-F943-9964-C52201E0263E}" type="slidenum">
              <a:rPr lang="en-US" smtClean="0"/>
              <a:t>27</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7" y="529876"/>
            <a:ext cx="11429683" cy="460724"/>
          </a:xfrm>
        </p:spPr>
        <p:txBody>
          <a:bodyPr>
            <a:noAutofit/>
          </a:bodyPr>
          <a:lstStyle/>
          <a:p>
            <a:r>
              <a:rPr lang="en-GB" sz="2600" b="1" dirty="0">
                <a:latin typeface="Arial" panose="020B0604020202020204" pitchFamily="34" charset="0"/>
                <a:cs typeface="Arial" panose="020B0604020202020204" pitchFamily="34" charset="0"/>
              </a:rPr>
              <a:t>ANZ Tech: Secondary Capital Raisings (2/2)</a:t>
            </a:r>
            <a:endParaRPr lang="en-US" sz="2600" b="1" dirty="0">
              <a:latin typeface="Arial" panose="020B0604020202020204" pitchFamily="34" charset="0"/>
              <a:cs typeface="Arial" panose="020B0604020202020204" pitchFamily="34" charset="0"/>
            </a:endParaRPr>
          </a:p>
        </p:txBody>
      </p:sp>
      <p:sp>
        <p:nvSpPr>
          <p:cNvPr id="19" name="Footer Placeholder 4">
            <a:extLst>
              <a:ext uri="{FF2B5EF4-FFF2-40B4-BE49-F238E27FC236}">
                <a16:creationId xmlns:a16="http://schemas.microsoft.com/office/drawing/2014/main" id="{7E8D25F2-493F-B53D-461E-27F664F836DE}"/>
              </a:ext>
            </a:extLst>
          </p:cNvPr>
          <p:cNvSpPr txBox="1">
            <a:spLocks/>
          </p:cNvSpPr>
          <p:nvPr/>
        </p:nvSpPr>
        <p:spPr>
          <a:xfrm>
            <a:off x="528638" y="6393561"/>
            <a:ext cx="4114800" cy="187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a:t>
            </a:r>
            <a:r>
              <a:rPr lang="en-GB" sz="700" dirty="0"/>
              <a:t>Capital IQ, company filings</a:t>
            </a:r>
            <a:endParaRPr lang="en-US" sz="700" dirty="0"/>
          </a:p>
        </p:txBody>
      </p:sp>
      <p:graphicFrame>
        <p:nvGraphicFramePr>
          <p:cNvPr id="2" name="Table 1">
            <a:extLst>
              <a:ext uri="{FF2B5EF4-FFF2-40B4-BE49-F238E27FC236}">
                <a16:creationId xmlns:a16="http://schemas.microsoft.com/office/drawing/2014/main" id="{5A0511A2-C480-46E8-AE59-1B9FDC17EC05}"/>
              </a:ext>
            </a:extLst>
          </p:cNvPr>
          <p:cNvGraphicFramePr>
            <a:graphicFrameLocks noGrp="1"/>
          </p:cNvGraphicFramePr>
          <p:nvPr/>
        </p:nvGraphicFramePr>
        <p:xfrm>
          <a:off x="538637" y="1330961"/>
          <a:ext cx="11134138" cy="4862760"/>
        </p:xfrm>
        <a:graphic>
          <a:graphicData uri="http://schemas.openxmlformats.org/drawingml/2006/table">
            <a:tbl>
              <a:tblPr/>
              <a:tblGrid>
                <a:gridCol w="874138">
                  <a:extLst>
                    <a:ext uri="{9D8B030D-6E8A-4147-A177-3AD203B41FA5}">
                      <a16:colId xmlns:a16="http://schemas.microsoft.com/office/drawing/2014/main" val="3605544814"/>
                    </a:ext>
                  </a:extLst>
                </a:gridCol>
                <a:gridCol w="1015465">
                  <a:extLst>
                    <a:ext uri="{9D8B030D-6E8A-4147-A177-3AD203B41FA5}">
                      <a16:colId xmlns:a16="http://schemas.microsoft.com/office/drawing/2014/main" val="2883191133"/>
                    </a:ext>
                  </a:extLst>
                </a:gridCol>
                <a:gridCol w="8178800">
                  <a:extLst>
                    <a:ext uri="{9D8B030D-6E8A-4147-A177-3AD203B41FA5}">
                      <a16:colId xmlns:a16="http://schemas.microsoft.com/office/drawing/2014/main" val="2622354300"/>
                    </a:ext>
                  </a:extLst>
                </a:gridCol>
                <a:gridCol w="1065735">
                  <a:extLst>
                    <a:ext uri="{9D8B030D-6E8A-4147-A177-3AD203B41FA5}">
                      <a16:colId xmlns:a16="http://schemas.microsoft.com/office/drawing/2014/main" val="3196106453"/>
                    </a:ext>
                  </a:extLst>
                </a:gridCol>
              </a:tblGrid>
              <a:tr h="397032">
                <a:tc>
                  <a:txBody>
                    <a:bodyPr/>
                    <a:lstStyle/>
                    <a:p>
                      <a:pPr marL="36000" algn="l" fontAlgn="ctr">
                        <a:spcBef>
                          <a:spcPts val="5"/>
                        </a:spcBef>
                      </a:pPr>
                      <a:r>
                        <a:rPr lang="en-IN" sz="1050" b="1" i="0" u="none" strike="noStrike" dirty="0">
                          <a:solidFill>
                            <a:schemeClr val="bg1"/>
                          </a:solidFill>
                          <a:effectLst/>
                          <a:latin typeface="Calibri" panose="020F0502020204030204" pitchFamily="34" charset="0"/>
                        </a:rPr>
                        <a:t>Raising Date</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Company</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l" fontAlgn="ctr"/>
                      <a:r>
                        <a:rPr lang="en-IN" sz="1050" b="1" i="0" u="none" strike="noStrike" dirty="0">
                          <a:solidFill>
                            <a:schemeClr val="bg1"/>
                          </a:solidFill>
                          <a:effectLst/>
                          <a:latin typeface="Calibri" panose="020F0502020204030204" pitchFamily="34" charset="0"/>
                        </a:rPr>
                        <a:t>Investors </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tc>
                  <a:txBody>
                    <a:bodyPr/>
                    <a:lstStyle/>
                    <a:p>
                      <a:pPr algn="ctr" fontAlgn="ctr"/>
                      <a:r>
                        <a:rPr lang="en-IN" sz="1050" b="1" i="0" u="none" strike="noStrike" dirty="0">
                          <a:solidFill>
                            <a:schemeClr val="bg1"/>
                          </a:solidFill>
                          <a:effectLst/>
                          <a:latin typeface="Calibri" panose="020F0502020204030204" pitchFamily="34" charset="0"/>
                        </a:rPr>
                        <a:t>Raising Size</a:t>
                      </a:r>
                    </a:p>
                    <a:p>
                      <a:pPr algn="ctr" fontAlgn="ctr"/>
                      <a:r>
                        <a:rPr lang="en-IN" sz="1050" b="1" i="0" u="none" strike="noStrike" dirty="0">
                          <a:solidFill>
                            <a:schemeClr val="bg1"/>
                          </a:solidFill>
                          <a:effectLst/>
                          <a:latin typeface="Calibri" panose="020F0502020204030204" pitchFamily="34" charset="0"/>
                        </a:rPr>
                        <a:t>($mm)</a:t>
                      </a:r>
                    </a:p>
                  </a:txBody>
                  <a:tcPr marL="0" marR="0" marT="0" marB="0" anchor="ctr">
                    <a:lnL>
                      <a:noFill/>
                    </a:lnL>
                    <a:lnR>
                      <a:noFill/>
                    </a:lnR>
                    <a:lnT>
                      <a:noFill/>
                    </a:lnT>
                    <a:lnB w="6350" cap="flat" cmpd="sng" algn="ctr">
                      <a:solidFill>
                        <a:srgbClr val="4472C4"/>
                      </a:solidFill>
                      <a:prstDash val="solid"/>
                      <a:round/>
                      <a:headEnd type="none" w="med" len="med"/>
                      <a:tailEnd type="none" w="med" len="med"/>
                    </a:lnB>
                    <a:solidFill>
                      <a:srgbClr val="22065F"/>
                    </a:solidFill>
                  </a:tcPr>
                </a:tc>
                <a:extLst>
                  <a:ext uri="{0D108BD9-81ED-4DB2-BD59-A6C34878D82A}">
                    <a16:rowId xmlns:a16="http://schemas.microsoft.com/office/drawing/2014/main" val="299916949"/>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Sep-22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GB" sz="1050" b="0" i="0" u="none" strike="noStrike" dirty="0">
                          <a:solidFill>
                            <a:schemeClr val="tx1"/>
                          </a:solidFill>
                          <a:effectLst/>
                          <a:latin typeface="Calibri" panose="020F0502020204030204" pitchFamily="34" charset="0"/>
                        </a:rPr>
                        <a:t>Acorn Capital; ANU Connect Ventures; Lockheed Martin Ventures; Moelis Australia Asset Management; Powerhouse Ventures; Significant Capital VC</a:t>
                      </a: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26.5</a:t>
                      </a:r>
                    </a:p>
                  </a:txBody>
                  <a:tcPr marL="0" marR="0" marT="0" marB="0" anchor="ctr">
                    <a:lnL>
                      <a:noFill/>
                    </a:lnL>
                    <a:lnR>
                      <a:noFill/>
                    </a:lnR>
                    <a:lnT w="6350" cap="flat" cmpd="sng" algn="ctr">
                      <a:solidFill>
                        <a:srgbClr val="4472C4"/>
                      </a:solidFill>
                      <a:prstDash val="solid"/>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414830563"/>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Sep-22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IN" sz="1050" b="0" i="0" u="none" strike="noStrike" kern="1200" dirty="0">
                          <a:solidFill>
                            <a:schemeClr val="tx1"/>
                          </a:solidFill>
                          <a:effectLst/>
                          <a:latin typeface="Calibri" panose="020F0502020204030204" pitchFamily="34" charset="0"/>
                          <a:ea typeface="+mn-ea"/>
                          <a:cs typeface="+mn-cs"/>
                        </a:rPr>
                        <a:t>Carthona Capital; Fire V Capital</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9.4</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858688921"/>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Sep-22</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IN" sz="1050" b="0" i="0" u="none" strike="noStrike" kern="1200" dirty="0">
                          <a:solidFill>
                            <a:schemeClr val="tx1"/>
                          </a:solidFill>
                          <a:effectLst/>
                          <a:latin typeface="Calibri" panose="020F0502020204030204" pitchFamily="34" charset="0"/>
                          <a:ea typeface="+mn-ea"/>
                          <a:cs typeface="+mn-cs"/>
                        </a:rPr>
                        <a:t>Centerstone Capital </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9.7</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213469023"/>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Jan-23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IN" sz="1050" b="0" i="0" u="none" strike="noStrike" kern="1200" dirty="0">
                          <a:solidFill>
                            <a:schemeClr val="tx1"/>
                          </a:solidFill>
                          <a:effectLst/>
                          <a:latin typeface="Calibri" panose="020F0502020204030204" pitchFamily="34" charset="0"/>
                          <a:ea typeface="+mn-ea"/>
                          <a:cs typeface="+mn-cs"/>
                        </a:rPr>
                        <a:t>Jesselson Capital; Entrée Capital Limited; Aleph Venture Capital; Ocean Azul Partners; Digital Horizon; </a:t>
                      </a:r>
                      <a:r>
                        <a:rPr lang="en-IN" sz="1050" b="0" i="0" u="none" strike="noStrike" kern="1200" dirty="0" err="1">
                          <a:solidFill>
                            <a:schemeClr val="tx1"/>
                          </a:solidFill>
                          <a:effectLst/>
                          <a:latin typeface="Calibri" panose="020F0502020204030204" pitchFamily="34" charset="0"/>
                          <a:ea typeface="+mn-ea"/>
                          <a:cs typeface="+mn-cs"/>
                        </a:rPr>
                        <a:t>SeedIL</a:t>
                      </a:r>
                      <a:r>
                        <a:rPr lang="en-IN" sz="1050" b="0" i="0" u="none" strike="noStrike" kern="1200" dirty="0">
                          <a:solidFill>
                            <a:schemeClr val="tx1"/>
                          </a:solidFill>
                          <a:effectLst/>
                          <a:latin typeface="Calibri" panose="020F0502020204030204" pitchFamily="34" charset="0"/>
                          <a:ea typeface="+mn-ea"/>
                          <a:cs typeface="+mn-cs"/>
                        </a:rPr>
                        <a:t> Ventures</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9.9</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4116456936"/>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Jan-23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GB" sz="1050" b="0" i="0" u="none" strike="noStrike" kern="1200" dirty="0">
                          <a:solidFill>
                            <a:schemeClr val="tx1"/>
                          </a:solidFill>
                          <a:effectLst/>
                          <a:latin typeface="Calibri" panose="020F0502020204030204" pitchFamily="34" charset="0"/>
                          <a:ea typeface="+mn-ea"/>
                          <a:cs typeface="+mn-cs"/>
                        </a:rPr>
                        <a:t>NA</a:t>
                      </a:r>
                      <a:endParaRPr lang="en-IN" sz="1050" b="0" i="0" u="none" strike="noStrike" kern="1200" dirty="0">
                        <a:solidFill>
                          <a:schemeClr val="tx1"/>
                        </a:solidFill>
                        <a:effectLst/>
                        <a:latin typeface="Calibri" panose="020F0502020204030204" pitchFamily="34" charset="0"/>
                        <a:ea typeface="+mn-ea"/>
                        <a:cs typeface="+mn-cs"/>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31.6</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582514817"/>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Jan-23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IN" sz="1050" b="0" i="0" u="none" strike="noStrike" kern="1200" dirty="0" err="1">
                          <a:solidFill>
                            <a:schemeClr val="tx1"/>
                          </a:solidFill>
                          <a:effectLst/>
                          <a:latin typeface="Calibri" panose="020F0502020204030204" pitchFamily="34" charset="0"/>
                          <a:ea typeface="+mn-ea"/>
                          <a:cs typeface="+mn-cs"/>
                        </a:rPr>
                        <a:t>AirTree</a:t>
                      </a:r>
                      <a:r>
                        <a:rPr lang="en-IN" sz="1050" b="0" i="0" u="none" strike="noStrike" kern="1200" dirty="0">
                          <a:solidFill>
                            <a:schemeClr val="tx1"/>
                          </a:solidFill>
                          <a:effectLst/>
                          <a:latin typeface="Calibri" panose="020F0502020204030204" pitchFamily="34" charset="0"/>
                          <a:ea typeface="+mn-ea"/>
                          <a:cs typeface="+mn-cs"/>
                        </a:rPr>
                        <a:t> Ventures; Icehouse Ventures; Left Lane Capital; Athletic Ventures</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22.1</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604724272"/>
                  </a:ext>
                </a:extLst>
              </a:tr>
              <a:tr h="331128">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Feb-23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IN" sz="1050" b="0" i="0" u="none" strike="noStrike" kern="1200" dirty="0">
                          <a:solidFill>
                            <a:schemeClr val="tx1"/>
                          </a:solidFill>
                          <a:effectLst/>
                          <a:latin typeface="Calibri" panose="020F0502020204030204" pitchFamily="34" charset="0"/>
                          <a:ea typeface="+mn-ea"/>
                          <a:cs typeface="+mn-cs"/>
                        </a:rPr>
                        <a:t>CM Equity Partners; </a:t>
                      </a:r>
                      <a:r>
                        <a:rPr lang="en-IN" sz="1050" b="0" i="0" u="none" strike="noStrike" kern="1200" dirty="0" err="1">
                          <a:solidFill>
                            <a:schemeClr val="tx1"/>
                          </a:solidFill>
                          <a:effectLst/>
                          <a:latin typeface="Calibri" panose="020F0502020204030204" pitchFamily="34" charset="0"/>
                          <a:ea typeface="+mn-ea"/>
                          <a:cs typeface="+mn-cs"/>
                        </a:rPr>
                        <a:t>Rampersand</a:t>
                      </a:r>
                      <a:r>
                        <a:rPr lang="en-IN" sz="1050" b="0" i="0" u="none" strike="noStrike" kern="1200" dirty="0">
                          <a:solidFill>
                            <a:schemeClr val="tx1"/>
                          </a:solidFill>
                          <a:effectLst/>
                          <a:latin typeface="Calibri" panose="020F0502020204030204" pitchFamily="34" charset="0"/>
                          <a:ea typeface="+mn-ea"/>
                          <a:cs typeface="+mn-cs"/>
                        </a:rPr>
                        <a:t>; Investible; MA Financial Group; CSIRO Financial Services; </a:t>
                      </a:r>
                      <a:r>
                        <a:rPr lang="en-IN" sz="1050" b="0" i="0" u="none" strike="noStrike" kern="1200" dirty="0" err="1">
                          <a:solidFill>
                            <a:schemeClr val="tx1"/>
                          </a:solidFill>
                          <a:effectLst/>
                          <a:latin typeface="Calibri" panose="020F0502020204030204" pitchFamily="34" charset="0"/>
                          <a:ea typeface="+mn-ea"/>
                          <a:cs typeface="+mn-cs"/>
                        </a:rPr>
                        <a:t>Jelix</a:t>
                      </a:r>
                      <a:r>
                        <a:rPr lang="en-IN" sz="1050" b="0" i="0" u="none" strike="noStrike" kern="1200" dirty="0">
                          <a:solidFill>
                            <a:schemeClr val="tx1"/>
                          </a:solidFill>
                          <a:effectLst/>
                          <a:latin typeface="Calibri" panose="020F0502020204030204" pitchFamily="34" charset="0"/>
                          <a:ea typeface="+mn-ea"/>
                          <a:cs typeface="+mn-cs"/>
                        </a:rPr>
                        <a:t> Ventures; Ultratech Capital Partners; Breakthrough Victoria; MA Growth Ventures </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16.4</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3930235018"/>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Feb-23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indent="0" algn="l" fontAlgn="ctr">
                        <a:buFont typeface="Arial" panose="020B0604020202020204" pitchFamily="34" charset="0"/>
                        <a:buNone/>
                      </a:pPr>
                      <a:r>
                        <a:rPr lang="en-IN" sz="1050" b="0" i="0" u="none" strike="noStrike" kern="1200" dirty="0">
                          <a:solidFill>
                            <a:schemeClr val="tx1"/>
                          </a:solidFill>
                          <a:effectLst/>
                          <a:latin typeface="Calibri" panose="020F0502020204030204" pitchFamily="34" charset="0"/>
                          <a:ea typeface="+mn-ea"/>
                          <a:cs typeface="+mn-cs"/>
                        </a:rPr>
                        <a:t>1835i Ventures; Deutsche Bank; Fifth Estate; NAB Ventures; Peregrine; </a:t>
                      </a:r>
                      <a:r>
                        <a:rPr lang="en-IN" sz="1050" b="0" i="0" u="none" strike="noStrike" kern="1200" dirty="0" err="1">
                          <a:solidFill>
                            <a:schemeClr val="tx1"/>
                          </a:solidFill>
                          <a:effectLst/>
                          <a:latin typeface="Calibri" panose="020F0502020204030204" pitchFamily="34" charset="0"/>
                          <a:ea typeface="+mn-ea"/>
                          <a:cs typeface="+mn-cs"/>
                        </a:rPr>
                        <a:t>Wunala</a:t>
                      </a:r>
                      <a:r>
                        <a:rPr lang="en-IN" sz="1050" b="0" i="0" u="none" strike="noStrike" kern="1200" dirty="0">
                          <a:solidFill>
                            <a:schemeClr val="tx1"/>
                          </a:solidFill>
                          <a:effectLst/>
                          <a:latin typeface="Calibri" panose="020F0502020204030204" pitchFamily="34" charset="0"/>
                          <a:ea typeface="+mn-ea"/>
                          <a:cs typeface="+mn-cs"/>
                        </a:rPr>
                        <a:t> Capital</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rtl="0" fontAlgn="ctr"/>
                      <a:r>
                        <a:rPr lang="en-IN" sz="1050" b="0" i="0" u="none" strike="noStrike">
                          <a:solidFill>
                            <a:srgbClr val="270D3B"/>
                          </a:solidFill>
                          <a:effectLst/>
                          <a:latin typeface="Calibri" panose="020F0502020204030204" pitchFamily="34" charset="0"/>
                        </a:rPr>
                        <a:t>--</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73220623"/>
                  </a:ext>
                </a:extLst>
              </a:tr>
              <a:tr h="317880">
                <a:tc>
                  <a:txBody>
                    <a:bodyPr/>
                    <a:lstStyle/>
                    <a:p>
                      <a:pPr marL="36000" algn="l" fontAlgn="ctr">
                        <a:spcBef>
                          <a:spcPts val="5"/>
                        </a:spcBef>
                      </a:pPr>
                      <a:r>
                        <a:rPr kumimoji="0" lang="en-GB" sz="1050" b="0" i="0" u="none" strike="noStrike" kern="1200" cap="none" spc="0" normalizeH="0" baseline="0" noProof="0" dirty="0">
                          <a:ln>
                            <a:noFill/>
                          </a:ln>
                          <a:solidFill>
                            <a:srgbClr val="270D3B"/>
                          </a:solidFill>
                          <a:effectLst/>
                          <a:uLnTx/>
                          <a:uFillTx/>
                          <a:latin typeface="Calibri" panose="020F0502020204030204" pitchFamily="34" charset="0"/>
                          <a:ea typeface="+mn-ea"/>
                          <a:cs typeface="+mn-cs"/>
                        </a:rPr>
                        <a:t>Mar-23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050" b="0" i="0" u="none" strike="noStrike" kern="1200" dirty="0">
                          <a:solidFill>
                            <a:schemeClr val="tx1"/>
                          </a:solidFill>
                          <a:effectLst/>
                          <a:latin typeface="Calibri" panose="020F0502020204030204" pitchFamily="34" charset="0"/>
                          <a:ea typeface="+mn-ea"/>
                          <a:cs typeface="+mn-cs"/>
                        </a:rPr>
                        <a:t>Macquarie Capital, Liverpool Partners – part of $150m financing, on approx. $170m of Revenue, 21% growth, 3 main practices - digital networks, cyber security and cloud computing. Key customers include Australia Post, </a:t>
                      </a:r>
                      <a:r>
                        <a:rPr lang="en-IN" sz="1050" b="0" i="0" u="none" strike="noStrike" kern="1200" dirty="0" err="1">
                          <a:solidFill>
                            <a:schemeClr val="tx1"/>
                          </a:solidFill>
                          <a:effectLst/>
                          <a:latin typeface="Calibri" panose="020F0502020204030204" pitchFamily="34" charset="0"/>
                          <a:ea typeface="+mn-ea"/>
                          <a:cs typeface="+mn-cs"/>
                        </a:rPr>
                        <a:t>Zenitas</a:t>
                      </a:r>
                      <a:r>
                        <a:rPr lang="en-IN" sz="1050" b="0" i="0" u="none" strike="noStrike" kern="1200" dirty="0">
                          <a:solidFill>
                            <a:schemeClr val="tx1"/>
                          </a:solidFill>
                          <a:effectLst/>
                          <a:latin typeface="Calibri" panose="020F0502020204030204" pitchFamily="34" charset="0"/>
                          <a:ea typeface="+mn-ea"/>
                          <a:cs typeface="+mn-cs"/>
                        </a:rPr>
                        <a:t>, Flight Centre and QBE. </a:t>
                      </a:r>
                      <a:r>
                        <a:rPr lang="en-IN" sz="1050" b="0" i="0" u="none" strike="noStrike" kern="1200" dirty="0" err="1">
                          <a:solidFill>
                            <a:schemeClr val="tx1"/>
                          </a:solidFill>
                          <a:effectLst/>
                          <a:latin typeface="Calibri" panose="020F0502020204030204" pitchFamily="34" charset="0"/>
                          <a:ea typeface="+mn-ea"/>
                          <a:cs typeface="+mn-cs"/>
                        </a:rPr>
                        <a:t>Orro</a:t>
                      </a:r>
                      <a:r>
                        <a:rPr lang="en-IN" sz="1050" b="0" i="0" u="none" strike="noStrike" kern="1200" dirty="0">
                          <a:solidFill>
                            <a:schemeClr val="tx1"/>
                          </a:solidFill>
                          <a:effectLst/>
                          <a:latin typeface="Calibri" panose="020F0502020204030204" pitchFamily="34" charset="0"/>
                          <a:ea typeface="+mn-ea"/>
                          <a:cs typeface="+mn-cs"/>
                        </a:rPr>
                        <a:t> is a roll-up – failed 2022 sale process</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94.5</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227999511"/>
                  </a:ext>
                </a:extLst>
              </a:tr>
              <a:tr h="31788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Apr-23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050" b="0" i="0" u="none" strike="noStrike" kern="1200" dirty="0">
                          <a:solidFill>
                            <a:schemeClr val="tx1"/>
                          </a:solidFill>
                          <a:effectLst/>
                          <a:latin typeface="Calibri" panose="020F0502020204030204" pitchFamily="34" charset="0"/>
                          <a:ea typeface="+mn-ea"/>
                          <a:cs typeface="+mn-cs"/>
                        </a:rPr>
                        <a:t>Acorn capital</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28.5</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854040066"/>
                  </a:ext>
                </a:extLst>
              </a:tr>
              <a:tr h="31788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May-23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050" b="0" i="0" u="none" strike="noStrike" kern="1200" dirty="0" err="1">
                          <a:solidFill>
                            <a:schemeClr val="tx1"/>
                          </a:solidFill>
                          <a:effectLst/>
                          <a:latin typeface="Calibri" panose="020F0502020204030204" pitchFamily="34" charset="0"/>
                          <a:ea typeface="+mn-ea"/>
                          <a:cs typeface="+mn-cs"/>
                        </a:rPr>
                        <a:t>AirTree</a:t>
                      </a:r>
                      <a:r>
                        <a:rPr lang="en-IN" sz="1050" b="0" i="0" u="none" strike="noStrike" kern="1200" dirty="0">
                          <a:solidFill>
                            <a:schemeClr val="tx1"/>
                          </a:solidFill>
                          <a:effectLst/>
                          <a:latin typeface="Calibri" panose="020F0502020204030204" pitchFamily="34" charset="0"/>
                          <a:ea typeface="+mn-ea"/>
                          <a:cs typeface="+mn-cs"/>
                        </a:rPr>
                        <a:t> Ventures; Greylock; Insight Venture Management; Madrona Venture Group; Salesforce Ventures; SoftBank Investment Advisers</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27.8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1207477563"/>
                  </a:ext>
                </a:extLst>
              </a:tr>
              <a:tr h="31788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May-23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050" b="0" i="0" u="none" strike="noStrike" kern="1200" dirty="0" err="1">
                          <a:solidFill>
                            <a:schemeClr val="tx1"/>
                          </a:solidFill>
                          <a:effectLst/>
                          <a:latin typeface="Calibri" panose="020F0502020204030204" pitchFamily="34" charset="0"/>
                          <a:ea typeface="+mn-ea"/>
                          <a:cs typeface="+mn-cs"/>
                        </a:rPr>
                        <a:t>AirTree</a:t>
                      </a:r>
                      <a:r>
                        <a:rPr lang="en-IN" sz="1050" b="0" i="0" u="none" strike="noStrike" kern="1200" dirty="0">
                          <a:solidFill>
                            <a:schemeClr val="tx1"/>
                          </a:solidFill>
                          <a:effectLst/>
                          <a:latin typeface="Calibri" panose="020F0502020204030204" pitchFamily="34" charset="0"/>
                          <a:ea typeface="+mn-ea"/>
                          <a:cs typeface="+mn-cs"/>
                        </a:rPr>
                        <a:t> Ventures Pty. Limited ; Great Southern Bancorp, Inc. (</a:t>
                      </a:r>
                      <a:r>
                        <a:rPr lang="en-IN" sz="1050" b="0" i="0" u="none" strike="noStrike" kern="1200" dirty="0" err="1">
                          <a:solidFill>
                            <a:schemeClr val="tx1"/>
                          </a:solidFill>
                          <a:effectLst/>
                          <a:latin typeface="Calibri" panose="020F0502020204030204" pitchFamily="34" charset="0"/>
                          <a:ea typeface="+mn-ea"/>
                          <a:cs typeface="+mn-cs"/>
                        </a:rPr>
                        <a:t>NasdaqGS:GSBC</a:t>
                      </a:r>
                      <a:r>
                        <a:rPr lang="en-IN" sz="1050" b="0" i="0" u="none" strike="noStrike" kern="1200" dirty="0">
                          <a:solidFill>
                            <a:schemeClr val="tx1"/>
                          </a:solidFill>
                          <a:effectLst/>
                          <a:latin typeface="Calibri" panose="020F0502020204030204" pitchFamily="34" charset="0"/>
                          <a:ea typeface="+mn-ea"/>
                          <a:cs typeface="+mn-cs"/>
                        </a:rPr>
                        <a:t>) ; Square Peg Capital Pty</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30.2</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2218810738"/>
                  </a:ext>
                </a:extLst>
              </a:tr>
              <a:tr h="31788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Mar-23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marL="3600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050" b="0" i="0" u="none" strike="noStrike" kern="1200" dirty="0">
                          <a:solidFill>
                            <a:schemeClr val="tx1"/>
                          </a:solidFill>
                          <a:effectLst/>
                          <a:latin typeface="Calibri" panose="020F0502020204030204" pitchFamily="34" charset="0"/>
                          <a:ea typeface="+mn-ea"/>
                          <a:cs typeface="+mn-cs"/>
                        </a:rPr>
                        <a:t>Deer Management; Blackbird; Data collective; Promus Venture Management; Icehouse Ventures</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tc>
                  <a:txBody>
                    <a:bodyPr/>
                    <a:lstStyle/>
                    <a:p>
                      <a:pPr algn="ctr" fontAlgn="b"/>
                      <a:r>
                        <a:rPr lang="en-IN" sz="1100" b="0" i="0" u="none" strike="noStrike">
                          <a:solidFill>
                            <a:srgbClr val="000000"/>
                          </a:solidFill>
                          <a:effectLst/>
                          <a:latin typeface="Calibri" panose="020F0502020204030204" pitchFamily="34" charset="0"/>
                        </a:rPr>
                        <a:t>49.8</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3175" cap="flat" cmpd="sng" algn="ctr">
                      <a:solidFill>
                        <a:schemeClr val="tx1">
                          <a:lumMod val="50000"/>
                          <a:lumOff val="50000"/>
                        </a:schemeClr>
                      </a:solidFill>
                      <a:prstDash val="sysDash"/>
                      <a:round/>
                      <a:headEnd type="none" w="med" len="med"/>
                      <a:tailEnd type="none" w="med" len="med"/>
                    </a:lnB>
                  </a:tcPr>
                </a:tc>
                <a:extLst>
                  <a:ext uri="{0D108BD9-81ED-4DB2-BD59-A6C34878D82A}">
                    <a16:rowId xmlns:a16="http://schemas.microsoft.com/office/drawing/2014/main" val="488032211"/>
                  </a:ext>
                </a:extLst>
              </a:tr>
              <a:tr h="317880">
                <a:tc>
                  <a:txBody>
                    <a:bodyPr/>
                    <a:lstStyle/>
                    <a:p>
                      <a:pPr marL="36000" algn="l" fontAlgn="ctr">
                        <a:spcBef>
                          <a:spcPts val="5"/>
                        </a:spcBef>
                      </a:pPr>
                      <a:r>
                        <a:rPr lang="en-GB" sz="1050" b="0" i="0" u="none" strike="noStrike" dirty="0">
                          <a:solidFill>
                            <a:schemeClr val="tx1"/>
                          </a:solidFill>
                          <a:effectLst/>
                          <a:latin typeface="Calibri" panose="020F0502020204030204" pitchFamily="34" charset="0"/>
                        </a:rPr>
                        <a:t>Apr-23</a:t>
                      </a: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fontAlgn="ctr"/>
                      <a:endParaRPr lang="en-IN" sz="1050" b="0" i="0" u="none" strike="noStrike" dirty="0">
                        <a:solidFill>
                          <a:schemeClr val="tx1"/>
                        </a:solidFill>
                        <a:effectLst/>
                        <a:latin typeface="Calibri" panose="020F0502020204030204" pitchFamily="34" charset="0"/>
                      </a:endParaRP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3600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050" b="0" i="0" u="none" strike="noStrike" kern="1200" dirty="0">
                          <a:solidFill>
                            <a:schemeClr val="tx1"/>
                          </a:solidFill>
                          <a:effectLst/>
                          <a:latin typeface="Calibri" panose="020F0502020204030204" pitchFamily="34" charset="0"/>
                          <a:ea typeface="+mn-ea"/>
                          <a:cs typeface="+mn-cs"/>
                        </a:rPr>
                        <a:t>Artesian Capital Management (Australia) Pty. Ltd.; Ten Eleven Ventures; CSIRO Financial Services Pty. Ltd.</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IN" sz="1100" b="0" i="0" u="none" strike="noStrike" dirty="0">
                          <a:solidFill>
                            <a:srgbClr val="000000"/>
                          </a:solidFill>
                          <a:effectLst/>
                          <a:latin typeface="Calibri" panose="020F0502020204030204" pitchFamily="34" charset="0"/>
                        </a:rPr>
                        <a:t>18.9</a:t>
                      </a:r>
                    </a:p>
                  </a:txBody>
                  <a:tcPr marL="0" marR="0" marT="0" marB="0" anchor="ctr">
                    <a:lnL>
                      <a:noFill/>
                    </a:lnL>
                    <a:lnR>
                      <a:noFill/>
                    </a:lnR>
                    <a:lnT w="3175" cap="flat" cmpd="sng" algn="ctr">
                      <a:solidFill>
                        <a:schemeClr val="tx1">
                          <a:lumMod val="50000"/>
                          <a:lumOff val="50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689227"/>
                  </a:ext>
                </a:extLst>
              </a:tr>
            </a:tbl>
          </a:graphicData>
        </a:graphic>
      </p:graphicFrame>
      <p:pic>
        <p:nvPicPr>
          <p:cNvPr id="3074" name="Picture 2" descr="Liquid Instruments">
            <a:extLst>
              <a:ext uri="{FF2B5EF4-FFF2-40B4-BE49-F238E27FC236}">
                <a16:creationId xmlns:a16="http://schemas.microsoft.com/office/drawing/2014/main" id="{C33C98C0-3C74-31F3-1514-01390DC5CC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5359" y="1812090"/>
            <a:ext cx="744444" cy="1635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rld-Leading Building Operations Solution CIM Raises US$6.7 Million in  Series A Round | Newswire">
            <a:extLst>
              <a:ext uri="{FF2B5EF4-FFF2-40B4-BE49-F238E27FC236}">
                <a16:creationId xmlns:a16="http://schemas.microsoft.com/office/drawing/2014/main" id="{29569104-D5CD-EB5C-7172-44E59812535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4651" y="2121646"/>
            <a:ext cx="530294" cy="1570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ulti-Tenanted, AI-Powered GRC Software | Book a Demo | 6clicks">
            <a:extLst>
              <a:ext uri="{FF2B5EF4-FFF2-40B4-BE49-F238E27FC236}">
                <a16:creationId xmlns:a16="http://schemas.microsoft.com/office/drawing/2014/main" id="{DA8189D4-5379-5F80-6855-27C2750F11C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9781" y="2435013"/>
            <a:ext cx="632876" cy="1599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yInterview: Intelligent Candidate Video Screening">
            <a:extLst>
              <a:ext uri="{FF2B5EF4-FFF2-40B4-BE49-F238E27FC236}">
                <a16:creationId xmlns:a16="http://schemas.microsoft.com/office/drawing/2014/main" id="{554ACE7B-0905-6EBD-5382-525EB940901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2936" y="2755794"/>
            <a:ext cx="895980" cy="1644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owerful marketing software that increases your revenue » WebActix">
            <a:extLst>
              <a:ext uri="{FF2B5EF4-FFF2-40B4-BE49-F238E27FC236}">
                <a16:creationId xmlns:a16="http://schemas.microsoft.com/office/drawing/2014/main" id="{81CD58EC-9B56-AF2F-58AD-BA40812BA1E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8264" y="3061970"/>
            <a:ext cx="1002538" cy="1790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new Hnry accounting app is making sole traders' lives easier">
            <a:extLst>
              <a:ext uri="{FF2B5EF4-FFF2-40B4-BE49-F238E27FC236}">
                <a16:creationId xmlns:a16="http://schemas.microsoft.com/office/drawing/2014/main" id="{560110C1-D4C3-D8F0-2750-0D8D30ECB36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8602" y="3371436"/>
            <a:ext cx="409304" cy="20465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Quantum Brilliance - Crunchbase Company Profile &amp; Funding">
            <a:extLst>
              <a:ext uri="{FF2B5EF4-FFF2-40B4-BE49-F238E27FC236}">
                <a16:creationId xmlns:a16="http://schemas.microsoft.com/office/drawing/2014/main" id="{1713281D-C311-1495-1D07-35294EFD576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2400" y="3682229"/>
            <a:ext cx="685263" cy="17754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DataMesh Group - Overview, News &amp; Competitors | ZoomInfo.com">
            <a:extLst>
              <a:ext uri="{FF2B5EF4-FFF2-40B4-BE49-F238E27FC236}">
                <a16:creationId xmlns:a16="http://schemas.microsoft.com/office/drawing/2014/main" id="{813049D0-D01A-E5A4-D88C-D146E8D39B3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408" y="4058713"/>
            <a:ext cx="825428" cy="14795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Orro Group | WALGA">
            <a:extLst>
              <a:ext uri="{FF2B5EF4-FFF2-40B4-BE49-F238E27FC236}">
                <a16:creationId xmlns:a16="http://schemas.microsoft.com/office/drawing/2014/main" id="{CA576D50-5B6E-6A65-E8BE-6E5B8C39901C}"/>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21033" b="20101"/>
          <a:stretch/>
        </p:blipFill>
        <p:spPr bwMode="auto">
          <a:xfrm>
            <a:off x="1270280" y="4390308"/>
            <a:ext cx="417386" cy="13843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Me&amp;u logo download in SVG or PNG - LogosArchive">
            <a:extLst>
              <a:ext uri="{FF2B5EF4-FFF2-40B4-BE49-F238E27FC236}">
                <a16:creationId xmlns:a16="http://schemas.microsoft.com/office/drawing/2014/main" id="{C8781E89-1986-629B-577A-FBF0C9052C49}"/>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1539" y="4648473"/>
            <a:ext cx="210814" cy="22435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o1 Reveals New Brand Identity With New Features in Conjunction With  Five-Year Anniversary | Business Wire">
            <a:extLst>
              <a:ext uri="{FF2B5EF4-FFF2-40B4-BE49-F238E27FC236}">
                <a16:creationId xmlns:a16="http://schemas.microsoft.com/office/drawing/2014/main" id="{67CAFC31-081F-15EC-D510-9E72ECEDAC53}"/>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9986" r="10272" b="6105"/>
          <a:stretch/>
        </p:blipFill>
        <p:spPr bwMode="auto">
          <a:xfrm>
            <a:off x="1293390" y="4985799"/>
            <a:ext cx="290187" cy="1779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8F675C4-DEE1-1226-8023-676E2BEA10DC}"/>
              </a:ext>
            </a:extLst>
          </p:cNvPr>
          <p:cNvPicPr>
            <a:picLocks noChangeAspect="1"/>
          </p:cNvPicPr>
          <p:nvPr/>
        </p:nvPicPr>
        <p:blipFill>
          <a:blip r:embed="rId13"/>
          <a:stretch>
            <a:fillRect/>
          </a:stretch>
        </p:blipFill>
        <p:spPr>
          <a:xfrm>
            <a:off x="1261598" y="5269430"/>
            <a:ext cx="218828" cy="212914"/>
          </a:xfrm>
          <a:prstGeom prst="rect">
            <a:avLst/>
          </a:prstGeom>
        </p:spPr>
      </p:pic>
      <p:pic>
        <p:nvPicPr>
          <p:cNvPr id="3096" name="Picture 24" descr="Halter">
            <a:extLst>
              <a:ext uri="{FF2B5EF4-FFF2-40B4-BE49-F238E27FC236}">
                <a16:creationId xmlns:a16="http://schemas.microsoft.com/office/drawing/2014/main" id="{1ED1DFF7-B0FF-C96C-9DC1-CBB3A24B2BE2}"/>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9974" t="32526" r="7651" b="31331"/>
          <a:stretch/>
        </p:blipFill>
        <p:spPr bwMode="auto">
          <a:xfrm>
            <a:off x="1298458" y="5650446"/>
            <a:ext cx="865922" cy="13162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ome - Fivecast">
            <a:extLst>
              <a:ext uri="{FF2B5EF4-FFF2-40B4-BE49-F238E27FC236}">
                <a16:creationId xmlns:a16="http://schemas.microsoft.com/office/drawing/2014/main" id="{DBDC166A-0F4A-05BA-E0AA-3073E7C443B5}"/>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4430" y="5966995"/>
            <a:ext cx="683705" cy="17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43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0EBAEDCA-D601-E4C0-1DE9-7BD4FF88DA04}"/>
              </a:ext>
            </a:extLst>
          </p:cNvPr>
          <p:cNvGraphicFramePr>
            <a:graphicFrameLocks/>
          </p:cNvGraphicFramePr>
          <p:nvPr/>
        </p:nvGraphicFramePr>
        <p:xfrm>
          <a:off x="1070316" y="3167138"/>
          <a:ext cx="10599784" cy="1325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a:extLst>
              <a:ext uri="{FF2B5EF4-FFF2-40B4-BE49-F238E27FC236}">
                <a16:creationId xmlns:a16="http://schemas.microsoft.com/office/drawing/2014/main" id="{0EBAEDCA-D601-E4C0-1DE9-7BD4FF88DA04}"/>
              </a:ext>
            </a:extLst>
          </p:cNvPr>
          <p:cNvGraphicFramePr>
            <a:graphicFrameLocks/>
          </p:cNvGraphicFramePr>
          <p:nvPr/>
        </p:nvGraphicFramePr>
        <p:xfrm>
          <a:off x="1070316" y="1623954"/>
          <a:ext cx="10599784" cy="132541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a:xfrm>
            <a:off x="10763250" y="6356350"/>
            <a:ext cx="666750" cy="365125"/>
          </a:xfrm>
        </p:spPr>
        <p:txBody>
          <a:bodyPr/>
          <a:lstStyle/>
          <a:p>
            <a:fld id="{01C8A867-4655-F943-9964-C52201E0263E}" type="slidenum">
              <a:rPr lang="en-US" smtClean="0"/>
              <a:t>28</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Valuation Multiples (1/2)</a:t>
            </a:r>
            <a:endParaRPr lang="en-US" sz="2800" b="1"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4520162A-39C1-2315-692D-E7EAE635C6E6}"/>
              </a:ext>
            </a:extLst>
          </p:cNvPr>
          <p:cNvSpPr/>
          <p:nvPr/>
        </p:nvSpPr>
        <p:spPr>
          <a:xfrm>
            <a:off x="580451" y="1719215"/>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i="0" u="none" strike="noStrike" dirty="0">
                <a:solidFill>
                  <a:schemeClr val="bg1"/>
                </a:solidFill>
                <a:effectLst/>
                <a:latin typeface="Calibri" panose="020F0502020204030204" pitchFamily="34" charset="0"/>
              </a:rPr>
              <a:t>24E Revenue</a:t>
            </a:r>
            <a:endParaRPr lang="en-IN" sz="1200" dirty="0">
              <a:solidFill>
                <a:schemeClr val="bg1"/>
              </a:solidFill>
            </a:endParaRPr>
          </a:p>
        </p:txBody>
      </p:sp>
      <p:sp>
        <p:nvSpPr>
          <p:cNvPr id="38" name="Rectangle: Rounded Corners 37">
            <a:extLst>
              <a:ext uri="{FF2B5EF4-FFF2-40B4-BE49-F238E27FC236}">
                <a16:creationId xmlns:a16="http://schemas.microsoft.com/office/drawing/2014/main" id="{1D7881E8-9148-81F6-26CA-B8A1EEE46471}"/>
              </a:ext>
            </a:extLst>
          </p:cNvPr>
          <p:cNvSpPr/>
          <p:nvPr/>
        </p:nvSpPr>
        <p:spPr>
          <a:xfrm>
            <a:off x="580451" y="3231749"/>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25</a:t>
            </a:r>
            <a:r>
              <a:rPr lang="en-IN" sz="1200" i="0" u="none" strike="noStrike" dirty="0">
                <a:solidFill>
                  <a:schemeClr val="bg1"/>
                </a:solidFill>
                <a:effectLst/>
                <a:latin typeface="Calibri" panose="020F0502020204030204" pitchFamily="34" charset="0"/>
              </a:rPr>
              <a:t>E Revenue</a:t>
            </a:r>
            <a:endParaRPr lang="en-IN" sz="1200" dirty="0">
              <a:solidFill>
                <a:schemeClr val="bg1"/>
              </a:solidFill>
            </a:endParaRPr>
          </a:p>
        </p:txBody>
      </p:sp>
      <p:sp>
        <p:nvSpPr>
          <p:cNvPr id="39" name="Rectangle: Rounded Corners 38">
            <a:extLst>
              <a:ext uri="{FF2B5EF4-FFF2-40B4-BE49-F238E27FC236}">
                <a16:creationId xmlns:a16="http://schemas.microsoft.com/office/drawing/2014/main" id="{5ECA70B7-5547-3534-39BD-6E8DB76C99CD}"/>
              </a:ext>
            </a:extLst>
          </p:cNvPr>
          <p:cNvSpPr/>
          <p:nvPr/>
        </p:nvSpPr>
        <p:spPr>
          <a:xfrm>
            <a:off x="580451" y="4744283"/>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26</a:t>
            </a:r>
            <a:r>
              <a:rPr lang="en-IN" sz="1200" i="0" u="none" strike="noStrike" dirty="0">
                <a:solidFill>
                  <a:schemeClr val="bg1"/>
                </a:solidFill>
                <a:effectLst/>
                <a:latin typeface="Calibri" panose="020F0502020204030204" pitchFamily="34" charset="0"/>
              </a:rPr>
              <a:t>E Revenue</a:t>
            </a:r>
            <a:endParaRPr lang="en-IN" sz="1200" dirty="0">
              <a:solidFill>
                <a:schemeClr val="bg1"/>
              </a:solidFill>
            </a:endParaRPr>
          </a:p>
        </p:txBody>
      </p:sp>
      <p:sp>
        <p:nvSpPr>
          <p:cNvPr id="45" name="Rectangle: Rounded Corners 44">
            <a:extLst>
              <a:ext uri="{FF2B5EF4-FFF2-40B4-BE49-F238E27FC236}">
                <a16:creationId xmlns:a16="http://schemas.microsoft.com/office/drawing/2014/main" id="{86574F30-4FCE-DA6D-8823-414C07523712}"/>
              </a:ext>
            </a:extLst>
          </p:cNvPr>
          <p:cNvSpPr/>
          <p:nvPr/>
        </p:nvSpPr>
        <p:spPr>
          <a:xfrm>
            <a:off x="1070316" y="1226148"/>
            <a:ext cx="5542240" cy="399687"/>
          </a:xfrm>
          <a:prstGeom prst="roundRect">
            <a:avLst/>
          </a:prstGeom>
          <a:solidFill>
            <a:schemeClr val="tx1">
              <a:lumMod val="75000"/>
              <a:lumOff val="25000"/>
            </a:schemeClr>
          </a:solidFill>
          <a:ln>
            <a:solidFill>
              <a:srgbClr val="73629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b="1" i="0" u="none" strike="noStrike" dirty="0">
                <a:solidFill>
                  <a:schemeClr val="bg1"/>
                </a:solidFill>
                <a:effectLst/>
                <a:latin typeface="Calibri" panose="020F0502020204030204" pitchFamily="34" charset="0"/>
              </a:rPr>
              <a:t>SaaS</a:t>
            </a:r>
            <a:endParaRPr lang="en-IN" dirty="0">
              <a:solidFill>
                <a:schemeClr val="bg1"/>
              </a:solidFill>
            </a:endParaRPr>
          </a:p>
        </p:txBody>
      </p:sp>
      <p:sp>
        <p:nvSpPr>
          <p:cNvPr id="46" name="Rectangle: Rounded Corners 45">
            <a:extLst>
              <a:ext uri="{FF2B5EF4-FFF2-40B4-BE49-F238E27FC236}">
                <a16:creationId xmlns:a16="http://schemas.microsoft.com/office/drawing/2014/main" id="{6F81F821-1AE9-E031-8B64-62E7978CD9B9}"/>
              </a:ext>
            </a:extLst>
          </p:cNvPr>
          <p:cNvSpPr/>
          <p:nvPr/>
        </p:nvSpPr>
        <p:spPr>
          <a:xfrm>
            <a:off x="6917267" y="1226148"/>
            <a:ext cx="4772556" cy="399687"/>
          </a:xfrm>
          <a:prstGeom prst="roundRect">
            <a:avLst/>
          </a:prstGeom>
          <a:solidFill>
            <a:srgbClr val="A78CE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b="1" i="0" u="none" strike="noStrike" dirty="0">
                <a:solidFill>
                  <a:schemeClr val="bg1"/>
                </a:solidFill>
                <a:effectLst/>
                <a:latin typeface="Calibri" panose="020F0502020204030204" pitchFamily="34" charset="0"/>
              </a:rPr>
              <a:t>Softwar</a:t>
            </a:r>
            <a:r>
              <a:rPr lang="en-IN" b="1" dirty="0">
                <a:solidFill>
                  <a:schemeClr val="bg1"/>
                </a:solidFill>
                <a:latin typeface="Calibri" panose="020F0502020204030204" pitchFamily="34" charset="0"/>
              </a:rPr>
              <a:t>e Pure-Play</a:t>
            </a:r>
            <a:endParaRPr lang="en-IN" dirty="0">
              <a:solidFill>
                <a:schemeClr val="bg1"/>
              </a:solidFill>
            </a:endParaRPr>
          </a:p>
        </p:txBody>
      </p:sp>
      <p:sp>
        <p:nvSpPr>
          <p:cNvPr id="2" name="TextBox 1">
            <a:extLst>
              <a:ext uri="{FF2B5EF4-FFF2-40B4-BE49-F238E27FC236}">
                <a16:creationId xmlns:a16="http://schemas.microsoft.com/office/drawing/2014/main" id="{D4D6ACDA-483A-7CEF-440D-DD0ACEBEBB34}"/>
              </a:ext>
            </a:extLst>
          </p:cNvPr>
          <p:cNvSpPr txBox="1"/>
          <p:nvPr/>
        </p:nvSpPr>
        <p:spPr>
          <a:xfrm>
            <a:off x="2768522" y="1723273"/>
            <a:ext cx="2136611" cy="261610"/>
          </a:xfrm>
          <a:prstGeom prst="rect">
            <a:avLst/>
          </a:prstGeom>
          <a:noFill/>
        </p:spPr>
        <p:txBody>
          <a:bodyPr wrap="square">
            <a:spAutoFit/>
          </a:bodyPr>
          <a:lstStyle/>
          <a:p>
            <a:pPr algn="ctr"/>
            <a:r>
              <a:rPr lang="en-GB" sz="1100" b="1" dirty="0"/>
              <a:t>Median: 2.5x </a:t>
            </a:r>
            <a:endParaRPr lang="en-IN" sz="1100" b="1" dirty="0"/>
          </a:p>
        </p:txBody>
      </p:sp>
      <p:sp>
        <p:nvSpPr>
          <p:cNvPr id="8" name="TextBox 7">
            <a:extLst>
              <a:ext uri="{FF2B5EF4-FFF2-40B4-BE49-F238E27FC236}">
                <a16:creationId xmlns:a16="http://schemas.microsoft.com/office/drawing/2014/main" id="{055CF78F-90E6-B08C-FBA0-A568F2F4CD91}"/>
              </a:ext>
            </a:extLst>
          </p:cNvPr>
          <p:cNvSpPr txBox="1"/>
          <p:nvPr/>
        </p:nvSpPr>
        <p:spPr>
          <a:xfrm>
            <a:off x="8496053" y="1723273"/>
            <a:ext cx="1459335" cy="261610"/>
          </a:xfrm>
          <a:prstGeom prst="rect">
            <a:avLst/>
          </a:prstGeom>
          <a:noFill/>
        </p:spPr>
        <p:txBody>
          <a:bodyPr wrap="square">
            <a:spAutoFit/>
          </a:bodyPr>
          <a:lstStyle/>
          <a:p>
            <a:pPr algn="ctr"/>
            <a:r>
              <a:rPr lang="en-GB" sz="1100" b="1" dirty="0">
                <a:solidFill>
                  <a:srgbClr val="A78CE3"/>
                </a:solidFill>
              </a:rPr>
              <a:t>Median: 2.9x </a:t>
            </a:r>
            <a:endParaRPr lang="en-IN" sz="1100" b="1" dirty="0">
              <a:solidFill>
                <a:srgbClr val="A78CE3"/>
              </a:solidFill>
            </a:endParaRPr>
          </a:p>
        </p:txBody>
      </p:sp>
      <p:pic>
        <p:nvPicPr>
          <p:cNvPr id="2050" name="Picture 2" descr="Glass light ball with flag australia round Vector Image">
            <a:extLst>
              <a:ext uri="{FF2B5EF4-FFF2-40B4-BE49-F238E27FC236}">
                <a16:creationId xmlns:a16="http://schemas.microsoft.com/office/drawing/2014/main" id="{C87A3146-6126-8664-570A-D10C40E1F7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7" t="12012" r="12719" b="19999"/>
          <a:stretch/>
        </p:blipFill>
        <p:spPr bwMode="auto">
          <a:xfrm>
            <a:off x="10560050" y="334983"/>
            <a:ext cx="495882" cy="464720"/>
          </a:xfrm>
          <a:prstGeom prst="ellipse">
            <a:avLst/>
          </a:prstGeom>
          <a:noFill/>
          <a:extLst>
            <a:ext uri="{909E8E84-426E-40DD-AFC4-6F175D3DCCD1}">
              <a14:hiddenFill xmlns:a14="http://schemas.microsoft.com/office/drawing/2010/main">
                <a:solidFill>
                  <a:srgbClr val="FFFFFF"/>
                </a:solidFill>
              </a14:hiddenFill>
            </a:ext>
          </a:extLst>
        </p:spPr>
      </p:pic>
      <p:pic>
        <p:nvPicPr>
          <p:cNvPr id="6146" name="Picture 2" descr="New zealand flag in glossy round button of icon Vector Image">
            <a:extLst>
              <a:ext uri="{FF2B5EF4-FFF2-40B4-BE49-F238E27FC236}">
                <a16:creationId xmlns:a16="http://schemas.microsoft.com/office/drawing/2014/main" id="{CA647975-A7E0-B3E9-262C-99843BFFD0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91" t="10019" r="11526" b="19016"/>
          <a:stretch/>
        </p:blipFill>
        <p:spPr bwMode="auto">
          <a:xfrm>
            <a:off x="11114295" y="329598"/>
            <a:ext cx="457609" cy="460724"/>
          </a:xfrm>
          <a:prstGeom prst="ellipse">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DE628C1-9CA9-D83C-ADCD-732D95016F03}"/>
              </a:ext>
            </a:extLst>
          </p:cNvPr>
          <p:cNvSpPr txBox="1"/>
          <p:nvPr/>
        </p:nvSpPr>
        <p:spPr>
          <a:xfrm>
            <a:off x="2768522" y="3196473"/>
            <a:ext cx="2136611" cy="261610"/>
          </a:xfrm>
          <a:prstGeom prst="rect">
            <a:avLst/>
          </a:prstGeom>
          <a:noFill/>
        </p:spPr>
        <p:txBody>
          <a:bodyPr wrap="square">
            <a:spAutoFit/>
          </a:bodyPr>
          <a:lstStyle/>
          <a:p>
            <a:pPr algn="ctr"/>
            <a:r>
              <a:rPr lang="en-GB" sz="1100" b="1" dirty="0"/>
              <a:t>Median: 2.6x </a:t>
            </a:r>
            <a:endParaRPr lang="en-IN" sz="1100" b="1" dirty="0"/>
          </a:p>
        </p:txBody>
      </p:sp>
      <p:sp>
        <p:nvSpPr>
          <p:cNvPr id="31" name="TextBox 30">
            <a:extLst>
              <a:ext uri="{FF2B5EF4-FFF2-40B4-BE49-F238E27FC236}">
                <a16:creationId xmlns:a16="http://schemas.microsoft.com/office/drawing/2014/main" id="{6192B1D7-B0E4-C0AB-7A60-FE15A177EF27}"/>
              </a:ext>
            </a:extLst>
          </p:cNvPr>
          <p:cNvSpPr txBox="1"/>
          <p:nvPr/>
        </p:nvSpPr>
        <p:spPr>
          <a:xfrm>
            <a:off x="8496053" y="3196473"/>
            <a:ext cx="1459335" cy="261610"/>
          </a:xfrm>
          <a:prstGeom prst="rect">
            <a:avLst/>
          </a:prstGeom>
          <a:noFill/>
        </p:spPr>
        <p:txBody>
          <a:bodyPr wrap="square">
            <a:spAutoFit/>
          </a:bodyPr>
          <a:lstStyle/>
          <a:p>
            <a:pPr algn="ctr"/>
            <a:r>
              <a:rPr lang="en-GB" sz="1100" b="1" dirty="0">
                <a:solidFill>
                  <a:srgbClr val="A78CE3"/>
                </a:solidFill>
              </a:rPr>
              <a:t>Median: 2.8x </a:t>
            </a:r>
            <a:endParaRPr lang="en-IN" sz="1100" b="1" dirty="0">
              <a:solidFill>
                <a:srgbClr val="A78CE3"/>
              </a:solidFill>
            </a:endParaRPr>
          </a:p>
        </p:txBody>
      </p:sp>
      <p:graphicFrame>
        <p:nvGraphicFramePr>
          <p:cNvPr id="33" name="Chart 32">
            <a:extLst>
              <a:ext uri="{FF2B5EF4-FFF2-40B4-BE49-F238E27FC236}">
                <a16:creationId xmlns:a16="http://schemas.microsoft.com/office/drawing/2014/main" id="{1AF6B62A-8224-DB1A-E9E7-23CBAE17C014}"/>
              </a:ext>
            </a:extLst>
          </p:cNvPr>
          <p:cNvGraphicFramePr>
            <a:graphicFrameLocks/>
          </p:cNvGraphicFramePr>
          <p:nvPr/>
        </p:nvGraphicFramePr>
        <p:xfrm>
          <a:off x="1091702" y="4781701"/>
          <a:ext cx="10599784" cy="1325419"/>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a:extLst>
              <a:ext uri="{FF2B5EF4-FFF2-40B4-BE49-F238E27FC236}">
                <a16:creationId xmlns:a16="http://schemas.microsoft.com/office/drawing/2014/main" id="{BAE86975-7508-6EB0-EC13-E62041F14DF6}"/>
              </a:ext>
            </a:extLst>
          </p:cNvPr>
          <p:cNvSpPr/>
          <p:nvPr/>
        </p:nvSpPr>
        <p:spPr>
          <a:xfrm>
            <a:off x="-914400" y="3936735"/>
            <a:ext cx="462013" cy="3561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22142920-636A-79AE-196C-2D71482F078E}"/>
              </a:ext>
            </a:extLst>
          </p:cNvPr>
          <p:cNvSpPr txBox="1"/>
          <p:nvPr/>
        </p:nvSpPr>
        <p:spPr>
          <a:xfrm>
            <a:off x="2768522" y="4781701"/>
            <a:ext cx="2136611" cy="261610"/>
          </a:xfrm>
          <a:prstGeom prst="rect">
            <a:avLst/>
          </a:prstGeom>
          <a:noFill/>
        </p:spPr>
        <p:txBody>
          <a:bodyPr wrap="square">
            <a:spAutoFit/>
          </a:bodyPr>
          <a:lstStyle/>
          <a:p>
            <a:pPr algn="ctr"/>
            <a:r>
              <a:rPr lang="en-GB" sz="1100" b="1" dirty="0"/>
              <a:t>Median: 2.4x </a:t>
            </a:r>
            <a:endParaRPr lang="en-IN" sz="1100" b="1" dirty="0"/>
          </a:p>
        </p:txBody>
      </p:sp>
      <p:sp>
        <p:nvSpPr>
          <p:cNvPr id="37" name="TextBox 36">
            <a:extLst>
              <a:ext uri="{FF2B5EF4-FFF2-40B4-BE49-F238E27FC236}">
                <a16:creationId xmlns:a16="http://schemas.microsoft.com/office/drawing/2014/main" id="{70F8A2CD-6620-B9F1-6C9A-4D4F95CCCD01}"/>
              </a:ext>
            </a:extLst>
          </p:cNvPr>
          <p:cNvSpPr txBox="1"/>
          <p:nvPr/>
        </p:nvSpPr>
        <p:spPr>
          <a:xfrm>
            <a:off x="8496053" y="4781701"/>
            <a:ext cx="1459335" cy="261610"/>
          </a:xfrm>
          <a:prstGeom prst="rect">
            <a:avLst/>
          </a:prstGeom>
          <a:noFill/>
        </p:spPr>
        <p:txBody>
          <a:bodyPr wrap="square">
            <a:spAutoFit/>
          </a:bodyPr>
          <a:lstStyle/>
          <a:p>
            <a:pPr algn="ctr"/>
            <a:r>
              <a:rPr lang="en-GB" sz="1100" b="1" dirty="0">
                <a:solidFill>
                  <a:srgbClr val="A78CE3"/>
                </a:solidFill>
              </a:rPr>
              <a:t>Median: 2.5x </a:t>
            </a:r>
            <a:endParaRPr lang="en-IN" sz="1100" b="1" dirty="0">
              <a:solidFill>
                <a:srgbClr val="A78CE3"/>
              </a:solidFill>
            </a:endParaRPr>
          </a:p>
        </p:txBody>
      </p:sp>
      <p:cxnSp>
        <p:nvCxnSpPr>
          <p:cNvPr id="41" name="Straight Connector 40">
            <a:extLst>
              <a:ext uri="{FF2B5EF4-FFF2-40B4-BE49-F238E27FC236}">
                <a16:creationId xmlns:a16="http://schemas.microsoft.com/office/drawing/2014/main" id="{AE56924E-1C45-A112-A8A8-F303F46514EB}"/>
              </a:ext>
            </a:extLst>
          </p:cNvPr>
          <p:cNvCxnSpPr/>
          <p:nvPr/>
        </p:nvCxnSpPr>
        <p:spPr>
          <a:xfrm>
            <a:off x="580451" y="3091082"/>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1D5B009-A435-61D0-8EF8-00E0AFD8D7CB}"/>
              </a:ext>
            </a:extLst>
          </p:cNvPr>
          <p:cNvCxnSpPr/>
          <p:nvPr/>
        </p:nvCxnSpPr>
        <p:spPr>
          <a:xfrm>
            <a:off x="580451" y="4603616"/>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Footer Placeholder 4">
            <a:extLst>
              <a:ext uri="{FF2B5EF4-FFF2-40B4-BE49-F238E27FC236}">
                <a16:creationId xmlns:a16="http://schemas.microsoft.com/office/drawing/2014/main" id="{AA8089BF-EA0A-EEAA-AF5E-5D5514D90123}"/>
              </a:ext>
            </a:extLst>
          </p:cNvPr>
          <p:cNvSpPr txBox="1">
            <a:spLocks/>
          </p:cNvSpPr>
          <p:nvPr/>
        </p:nvSpPr>
        <p:spPr>
          <a:xfrm>
            <a:off x="580451" y="6432876"/>
            <a:ext cx="4114800" cy="312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Source: Bloomberg,.</a:t>
            </a:r>
          </a:p>
          <a:p>
            <a:r>
              <a:rPr lang="en-US" sz="700" dirty="0"/>
              <a:t>Note: (1) Data as of 18</a:t>
            </a:r>
            <a:r>
              <a:rPr lang="en-US" sz="700" baseline="30000" dirty="0"/>
              <a:t>th</a:t>
            </a:r>
            <a:r>
              <a:rPr lang="en-US" sz="700" dirty="0"/>
              <a:t> January 2024.</a:t>
            </a:r>
          </a:p>
        </p:txBody>
      </p:sp>
      <p:grpSp>
        <p:nvGrpSpPr>
          <p:cNvPr id="8201" name="Group 8200">
            <a:extLst>
              <a:ext uri="{FF2B5EF4-FFF2-40B4-BE49-F238E27FC236}">
                <a16:creationId xmlns:a16="http://schemas.microsoft.com/office/drawing/2014/main" id="{60EAD5C2-CABC-731F-D12C-CBB2F9FC9482}"/>
              </a:ext>
            </a:extLst>
          </p:cNvPr>
          <p:cNvGrpSpPr/>
          <p:nvPr/>
        </p:nvGrpSpPr>
        <p:grpSpPr>
          <a:xfrm>
            <a:off x="1118147" y="6006059"/>
            <a:ext cx="10600583" cy="415699"/>
            <a:chOff x="1118147" y="6006059"/>
            <a:chExt cx="10600583" cy="415699"/>
          </a:xfrm>
        </p:grpSpPr>
        <p:pic>
          <p:nvPicPr>
            <p:cNvPr id="6148" name="Picture 4" descr="Bigtincan Unveils Analytics Experience and Delivers Enhancements to  Award-Winning Sales Enablement Platform">
              <a:extLst>
                <a:ext uri="{FF2B5EF4-FFF2-40B4-BE49-F238E27FC236}">
                  <a16:creationId xmlns:a16="http://schemas.microsoft.com/office/drawing/2014/main" id="{B7334413-67C8-D522-1D9B-3C2E2BFB2D0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8147" y="6037590"/>
              <a:ext cx="493786" cy="1392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randfetch | Damstra Technology Logos &amp; Brand Assets">
              <a:extLst>
                <a:ext uri="{FF2B5EF4-FFF2-40B4-BE49-F238E27FC236}">
                  <a16:creationId xmlns:a16="http://schemas.microsoft.com/office/drawing/2014/main" id="{E7BA9962-0484-025F-8185-C319B1D0B12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1616" y="6241467"/>
              <a:ext cx="552291" cy="12520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ROAD USA | Fleet Performance Management">
              <a:extLst>
                <a:ext uri="{FF2B5EF4-FFF2-40B4-BE49-F238E27FC236}">
                  <a16:creationId xmlns:a16="http://schemas.microsoft.com/office/drawing/2014/main" id="{93BEDDBC-C241-12ED-53A1-4F2C508F3610}"/>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6142" y="6042813"/>
              <a:ext cx="455172" cy="15211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B6124C58-B022-76ED-967D-07DC705B44A6}"/>
                </a:ext>
              </a:extLst>
            </p:cNvPr>
            <p:cNvSpPr txBox="1"/>
            <p:nvPr/>
          </p:nvSpPr>
          <p:spPr>
            <a:xfrm>
              <a:off x="1874439" y="6181818"/>
              <a:ext cx="1178650" cy="230832"/>
            </a:xfrm>
            <a:prstGeom prst="rect">
              <a:avLst/>
            </a:prstGeom>
            <a:noFill/>
          </p:spPr>
          <p:txBody>
            <a:bodyPr wrap="square">
              <a:spAutoFit/>
            </a:bodyPr>
            <a:lstStyle/>
            <a:p>
              <a:pPr algn="ctr"/>
              <a:r>
                <a:rPr lang="en-IN" sz="900" b="1" i="0" u="none" strike="noStrike" dirty="0">
                  <a:solidFill>
                    <a:srgbClr val="000000"/>
                  </a:solidFill>
                  <a:effectLst/>
                  <a:latin typeface="Calibri" panose="020F0502020204030204" pitchFamily="34" charset="0"/>
                </a:rPr>
                <a:t>Infomedia</a:t>
              </a:r>
              <a:r>
                <a:rPr lang="en-IN" sz="900" b="1" dirty="0"/>
                <a:t> </a:t>
              </a:r>
            </a:p>
          </p:txBody>
        </p:sp>
        <p:pic>
          <p:nvPicPr>
            <p:cNvPr id="6154" name="Picture 10" descr="Janison Education Group (ASX:JAN) Share Price News">
              <a:extLst>
                <a:ext uri="{FF2B5EF4-FFF2-40B4-BE49-F238E27FC236}">
                  <a16:creationId xmlns:a16="http://schemas.microsoft.com/office/drawing/2014/main" id="{44761E07-2AF9-17DA-F197-9C56264281E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2077" y="6068286"/>
              <a:ext cx="395516" cy="11894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Jumbo Lotteries &amp; Fundraising | Jumbo Interactive">
              <a:extLst>
                <a:ext uri="{FF2B5EF4-FFF2-40B4-BE49-F238E27FC236}">
                  <a16:creationId xmlns:a16="http://schemas.microsoft.com/office/drawing/2014/main" id="{9CE3EC93-F45A-2ED9-A13D-BA4A1595E6E8}"/>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9230" t="32802" b="34233"/>
            <a:stretch/>
          </p:blipFill>
          <p:spPr bwMode="auto">
            <a:xfrm>
              <a:off x="2906441" y="6217113"/>
              <a:ext cx="563491" cy="20464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0EA39B2-C58D-ADD0-21F1-E6EA99027BCA}"/>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323278" y="6038426"/>
              <a:ext cx="456323" cy="149512"/>
            </a:xfrm>
            <a:prstGeom prst="rect">
              <a:avLst/>
            </a:prstGeom>
          </p:spPr>
        </p:pic>
        <p:pic>
          <p:nvPicPr>
            <p:cNvPr id="58" name="Picture 57">
              <a:extLst>
                <a:ext uri="{FF2B5EF4-FFF2-40B4-BE49-F238E27FC236}">
                  <a16:creationId xmlns:a16="http://schemas.microsoft.com/office/drawing/2014/main" id="{06FC5BD0-44CE-3E16-B37D-E4F24403F6BA}"/>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3698692" y="6266815"/>
              <a:ext cx="414839" cy="138750"/>
            </a:xfrm>
            <a:prstGeom prst="rect">
              <a:avLst/>
            </a:prstGeom>
          </p:spPr>
        </p:pic>
        <p:pic>
          <p:nvPicPr>
            <p:cNvPr id="60" name="Picture 59">
              <a:extLst>
                <a:ext uri="{FF2B5EF4-FFF2-40B4-BE49-F238E27FC236}">
                  <a16:creationId xmlns:a16="http://schemas.microsoft.com/office/drawing/2014/main" id="{808C2895-72A7-AE82-A636-5FA6F6436FD7}"/>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4076778" y="6048677"/>
              <a:ext cx="389354" cy="135920"/>
            </a:xfrm>
            <a:prstGeom prst="rect">
              <a:avLst/>
            </a:prstGeom>
          </p:spPr>
        </p:pic>
        <p:pic>
          <p:nvPicPr>
            <p:cNvPr id="6160" name="Picture 16" descr="SERKO LIMITED - Home">
              <a:extLst>
                <a:ext uri="{FF2B5EF4-FFF2-40B4-BE49-F238E27FC236}">
                  <a16:creationId xmlns:a16="http://schemas.microsoft.com/office/drawing/2014/main" id="{7308691A-8893-2D30-517C-7E777A7544C0}"/>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635" y="6251356"/>
              <a:ext cx="419112" cy="136159"/>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ReadyTech | Ready for Anything » ReadyTech">
              <a:extLst>
                <a:ext uri="{FF2B5EF4-FFF2-40B4-BE49-F238E27FC236}">
                  <a16:creationId xmlns:a16="http://schemas.microsoft.com/office/drawing/2014/main" id="{BC7A2212-E7F6-8CDA-C523-86FC15868AAD}"/>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147" y="6071078"/>
              <a:ext cx="552077" cy="10318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16B4FFCD-8C62-9B0B-944F-0668F12EB9DF}"/>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5105886" y="6268203"/>
              <a:ext cx="491294" cy="145830"/>
            </a:xfrm>
            <a:prstGeom prst="rect">
              <a:avLst/>
            </a:prstGeom>
          </p:spPr>
        </p:pic>
        <p:pic>
          <p:nvPicPr>
            <p:cNvPr id="6164" name="Picture 20" descr="Our Story - TASK">
              <a:extLst>
                <a:ext uri="{FF2B5EF4-FFF2-40B4-BE49-F238E27FC236}">
                  <a16:creationId xmlns:a16="http://schemas.microsoft.com/office/drawing/2014/main" id="{C7359003-A862-3627-B2E2-8CDD72DC0894}"/>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1270" y="6072145"/>
              <a:ext cx="473845" cy="9960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Whispir Pricing, Alternatives &amp; More 2024 | Capterra">
              <a:extLst>
                <a:ext uri="{FF2B5EF4-FFF2-40B4-BE49-F238E27FC236}">
                  <a16:creationId xmlns:a16="http://schemas.microsoft.com/office/drawing/2014/main" id="{C327D245-FCAE-1AEE-F0EF-6561F371DADB}"/>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t="19065" b="18331"/>
            <a:stretch/>
          </p:blipFill>
          <p:spPr bwMode="auto">
            <a:xfrm>
              <a:off x="5856869" y="6257033"/>
              <a:ext cx="495257" cy="155029"/>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Xero (company) - Wikipedia">
              <a:extLst>
                <a:ext uri="{FF2B5EF4-FFF2-40B4-BE49-F238E27FC236}">
                  <a16:creationId xmlns:a16="http://schemas.microsoft.com/office/drawing/2014/main" id="{2F8494C0-9796-26BE-6CB2-B73D5DC9998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34848" y="6010294"/>
              <a:ext cx="217582" cy="217582"/>
            </a:xfrm>
            <a:prstGeom prst="ellipse">
              <a:avLst/>
            </a:prstGeom>
            <a:noFill/>
            <a:extLst>
              <a:ext uri="{909E8E84-426E-40DD-AFC4-6F175D3DCCD1}">
                <a14:hiddenFill xmlns:a14="http://schemas.microsoft.com/office/drawing/2010/main">
                  <a:solidFill>
                    <a:srgbClr val="FFFFFF"/>
                  </a:solidFill>
                </a14:hiddenFill>
              </a:ext>
            </a:extLst>
          </p:spPr>
        </p:pic>
        <p:pic>
          <p:nvPicPr>
            <p:cNvPr id="6170" name="Picture 26">
              <a:extLst>
                <a:ext uri="{FF2B5EF4-FFF2-40B4-BE49-F238E27FC236}">
                  <a16:creationId xmlns:a16="http://schemas.microsoft.com/office/drawing/2014/main" id="{CCBF6A57-4452-7A4B-7789-03D7B09822EB}"/>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7208" y="6061257"/>
              <a:ext cx="457405" cy="102505"/>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Bravura Solutions (UK) Limited | IA Members | The Investment Association">
              <a:extLst>
                <a:ext uri="{FF2B5EF4-FFF2-40B4-BE49-F238E27FC236}">
                  <a16:creationId xmlns:a16="http://schemas.microsoft.com/office/drawing/2014/main" id="{8D3DE2F3-A886-7523-3BDF-DCF28F971F6D}"/>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1605" y="6240603"/>
              <a:ext cx="594649" cy="169899"/>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Envirosuite Limited - AnnualReports.com">
              <a:extLst>
                <a:ext uri="{FF2B5EF4-FFF2-40B4-BE49-F238E27FC236}">
                  <a16:creationId xmlns:a16="http://schemas.microsoft.com/office/drawing/2014/main" id="{CF526BED-AC45-C068-6525-17B33166B005}"/>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8032" y="6037711"/>
              <a:ext cx="591724" cy="163948"/>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FINEOS Corporation (ASX:FCL) Share Price News | The Motley Fool Australia">
              <a:extLst>
                <a:ext uri="{FF2B5EF4-FFF2-40B4-BE49-F238E27FC236}">
                  <a16:creationId xmlns:a16="http://schemas.microsoft.com/office/drawing/2014/main" id="{1CC8BCA4-7B37-36D4-96D4-0DEAC4AF2CE3}"/>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903" y="6209583"/>
              <a:ext cx="409304" cy="204652"/>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Gentrack Group Limited Full Year Results 2023">
              <a:extLst>
                <a:ext uri="{FF2B5EF4-FFF2-40B4-BE49-F238E27FC236}">
                  <a16:creationId xmlns:a16="http://schemas.microsoft.com/office/drawing/2014/main" id="{C59211B5-0B18-7A31-24E3-8B1044B431E8}"/>
                </a:ext>
              </a:extLst>
            </p:cNvPr>
            <p:cNvPicPr>
              <a:picLocks noChangeAspect="1" noChangeArrowheads="1"/>
            </p:cNvPicPr>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t="23396"/>
            <a:stretch/>
          </p:blipFill>
          <p:spPr bwMode="auto">
            <a:xfrm>
              <a:off x="8323906" y="6072610"/>
              <a:ext cx="545738" cy="117332"/>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descr="Company Profile for Hansen Technologies | Business Wire">
              <a:extLst>
                <a:ext uri="{FF2B5EF4-FFF2-40B4-BE49-F238E27FC236}">
                  <a16:creationId xmlns:a16="http://schemas.microsoft.com/office/drawing/2014/main" id="{D1C0C442-C396-015E-1A1B-41F56D25AF7F}"/>
                </a:ext>
              </a:extLst>
            </p:cNvPr>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t="20902" b="24569"/>
            <a:stretch/>
          </p:blipFill>
          <p:spPr bwMode="auto">
            <a:xfrm>
              <a:off x="8762667" y="6262202"/>
              <a:ext cx="450234" cy="122754"/>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38">
              <a:extLst>
                <a:ext uri="{FF2B5EF4-FFF2-40B4-BE49-F238E27FC236}">
                  <a16:creationId xmlns:a16="http://schemas.microsoft.com/office/drawing/2014/main" id="{D24D2F87-D30B-60DB-42E5-19047D4EDBF3}"/>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5521" y="6006059"/>
              <a:ext cx="301090" cy="231195"/>
            </a:xfrm>
            <a:prstGeom prst="rect">
              <a:avLst/>
            </a:prstGeom>
            <a:noFill/>
            <a:extLst>
              <a:ext uri="{909E8E84-426E-40DD-AFC4-6F175D3DCCD1}">
                <a14:hiddenFill xmlns:a14="http://schemas.microsoft.com/office/drawing/2010/main">
                  <a:solidFill>
                    <a:srgbClr val="FFFFFF"/>
                  </a:solidFill>
                </a14:hiddenFill>
              </a:ext>
            </a:extLst>
          </p:spPr>
        </p:pic>
        <p:pic>
          <p:nvPicPr>
            <p:cNvPr id="6184" name="Picture 40">
              <a:extLst>
                <a:ext uri="{FF2B5EF4-FFF2-40B4-BE49-F238E27FC236}">
                  <a16:creationId xmlns:a16="http://schemas.microsoft.com/office/drawing/2014/main" id="{1F87364E-0401-4D8F-DD1F-F528A7FC5D03}"/>
                </a:ext>
              </a:extLst>
            </p:cNvPr>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73" y="6196974"/>
              <a:ext cx="301090" cy="215065"/>
            </a:xfrm>
            <a:prstGeom prst="rect">
              <a:avLst/>
            </a:prstGeom>
            <a:noFill/>
            <a:extLst>
              <a:ext uri="{909E8E84-426E-40DD-AFC4-6F175D3DCCD1}">
                <a14:hiddenFill xmlns:a14="http://schemas.microsoft.com/office/drawing/2010/main">
                  <a:solidFill>
                    <a:srgbClr val="FFFFFF"/>
                  </a:solidFill>
                </a14:hiddenFill>
              </a:ext>
            </a:extLst>
          </p:spPr>
        </p:pic>
        <p:pic>
          <p:nvPicPr>
            <p:cNvPr id="6186" name="Picture 42">
              <a:extLst>
                <a:ext uri="{FF2B5EF4-FFF2-40B4-BE49-F238E27FC236}">
                  <a16:creationId xmlns:a16="http://schemas.microsoft.com/office/drawing/2014/main" id="{1B7E948E-8B53-5A6A-700A-8F2707F6DC01}"/>
                </a:ext>
              </a:extLst>
            </p:cNvP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2458" y="6029312"/>
              <a:ext cx="5334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8192" name="Picture 8191">
              <a:extLst>
                <a:ext uri="{FF2B5EF4-FFF2-40B4-BE49-F238E27FC236}">
                  <a16:creationId xmlns:a16="http://schemas.microsoft.com/office/drawing/2014/main" id="{A8B9F405-CBEC-EF69-72DD-E6E9663671D2}"/>
                </a:ext>
              </a:extLst>
            </p:cNvPr>
            <p:cNvPicPr>
              <a:picLocks noChangeAspect="1"/>
            </p:cNvPicPr>
            <p:nvPr/>
          </p:nvPicPr>
          <p:blipFill>
            <a:blip r:embed="rId30">
              <a:clrChange>
                <a:clrFrom>
                  <a:srgbClr val="FFFFFF"/>
                </a:clrFrom>
                <a:clrTo>
                  <a:srgbClr val="FFFFFF">
                    <a:alpha val="0"/>
                  </a:srgbClr>
                </a:clrTo>
              </a:clrChange>
            </a:blip>
            <a:stretch>
              <a:fillRect/>
            </a:stretch>
          </p:blipFill>
          <p:spPr>
            <a:xfrm>
              <a:off x="10176549" y="6236353"/>
              <a:ext cx="547250" cy="98050"/>
            </a:xfrm>
            <a:prstGeom prst="rect">
              <a:avLst/>
            </a:prstGeom>
          </p:spPr>
        </p:pic>
        <p:pic>
          <p:nvPicPr>
            <p:cNvPr id="6190" name="Picture 46">
              <a:extLst>
                <a:ext uri="{FF2B5EF4-FFF2-40B4-BE49-F238E27FC236}">
                  <a16:creationId xmlns:a16="http://schemas.microsoft.com/office/drawing/2014/main" id="{FCE5B7A3-F983-1476-9406-D734C08C7DF3}"/>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9194" y="6024587"/>
              <a:ext cx="440826" cy="1259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8194">
              <a:extLst>
                <a:ext uri="{FF2B5EF4-FFF2-40B4-BE49-F238E27FC236}">
                  <a16:creationId xmlns:a16="http://schemas.microsoft.com/office/drawing/2014/main" id="{58EF43E9-1AF2-ADAA-5F5F-475626055217}"/>
                </a:ext>
              </a:extLst>
            </p:cNvPr>
            <p:cNvPicPr>
              <a:picLocks noChangeAspect="1"/>
            </p:cNvPicPr>
            <p:nvPr/>
          </p:nvPicPr>
          <p:blipFill>
            <a:blip r:embed="rId32">
              <a:clrChange>
                <a:clrFrom>
                  <a:srgbClr val="FFFFFF"/>
                </a:clrFrom>
                <a:clrTo>
                  <a:srgbClr val="FFFFFF">
                    <a:alpha val="0"/>
                  </a:srgbClr>
                </a:clrTo>
              </a:clrChange>
            </a:blip>
            <a:stretch>
              <a:fillRect/>
            </a:stretch>
          </p:blipFill>
          <p:spPr>
            <a:xfrm>
              <a:off x="10907697" y="6164838"/>
              <a:ext cx="503668" cy="210719"/>
            </a:xfrm>
            <a:prstGeom prst="rect">
              <a:avLst/>
            </a:prstGeom>
          </p:spPr>
        </p:pic>
        <p:pic>
          <p:nvPicPr>
            <p:cNvPr id="6192" name="Picture 48" descr="Vista Group International (VGL) Stock Price, News &amp; Analysis">
              <a:extLst>
                <a:ext uri="{FF2B5EF4-FFF2-40B4-BE49-F238E27FC236}">
                  <a16:creationId xmlns:a16="http://schemas.microsoft.com/office/drawing/2014/main" id="{9DE5E4DA-00F9-E30D-070D-65BE1C2E97F5}"/>
                </a:ext>
              </a:extLst>
            </p:cNvPr>
            <p:cNvPicPr>
              <a:picLocks noChangeAspect="1" noChangeArrowheads="1"/>
            </p:cNvPicPr>
            <p:nvPr/>
          </p:nvPicPr>
          <p:blipFill rotWithShape="1">
            <a:blip r:embed="rId33">
              <a:clrChange>
                <a:clrFrom>
                  <a:srgbClr val="F2F2F2"/>
                </a:clrFrom>
                <a:clrTo>
                  <a:srgbClr val="F2F2F2">
                    <a:alpha val="0"/>
                  </a:srgbClr>
                </a:clrTo>
              </a:clrChange>
              <a:extLst>
                <a:ext uri="{28A0092B-C50C-407E-A947-70E740481C1C}">
                  <a14:useLocalDpi xmlns:a14="http://schemas.microsoft.com/office/drawing/2010/main" val="0"/>
                </a:ext>
              </a:extLst>
            </a:blip>
            <a:srcRect t="32003" b="30800"/>
            <a:stretch/>
          </p:blipFill>
          <p:spPr bwMode="auto">
            <a:xfrm>
              <a:off x="11294725" y="6040514"/>
              <a:ext cx="424005" cy="1577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883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EBAEDCA-D601-E4C0-1DE9-7BD4FF88DA04}"/>
              </a:ext>
            </a:extLst>
          </p:cNvPr>
          <p:cNvGraphicFramePr>
            <a:graphicFrameLocks/>
          </p:cNvGraphicFramePr>
          <p:nvPr/>
        </p:nvGraphicFramePr>
        <p:xfrm>
          <a:off x="1050592" y="1714926"/>
          <a:ext cx="10619508" cy="132541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a:xfrm>
            <a:off x="10763250" y="6356350"/>
            <a:ext cx="666750" cy="365125"/>
          </a:xfrm>
        </p:spPr>
        <p:txBody>
          <a:bodyPr/>
          <a:lstStyle/>
          <a:p>
            <a:fld id="{01C8A867-4655-F943-9964-C52201E0263E}" type="slidenum">
              <a:rPr lang="en-US" smtClean="0"/>
              <a:t>29</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Valuation Multiples (2/2)</a:t>
            </a:r>
            <a:endParaRPr lang="en-US" sz="2800" b="1"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4520162A-39C1-2315-692D-E7EAE635C6E6}"/>
              </a:ext>
            </a:extLst>
          </p:cNvPr>
          <p:cNvSpPr/>
          <p:nvPr/>
        </p:nvSpPr>
        <p:spPr>
          <a:xfrm>
            <a:off x="580451" y="1719215"/>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i="0" u="none" strike="noStrike" dirty="0">
                <a:solidFill>
                  <a:schemeClr val="bg1"/>
                </a:solidFill>
                <a:effectLst/>
                <a:latin typeface="Calibri" panose="020F0502020204030204" pitchFamily="34" charset="0"/>
              </a:rPr>
              <a:t>24E EBITDA</a:t>
            </a:r>
            <a:endParaRPr lang="en-IN" sz="1200" dirty="0">
              <a:solidFill>
                <a:schemeClr val="bg1"/>
              </a:solidFill>
            </a:endParaRPr>
          </a:p>
        </p:txBody>
      </p:sp>
      <p:sp>
        <p:nvSpPr>
          <p:cNvPr id="38" name="Rectangle: Rounded Corners 37">
            <a:extLst>
              <a:ext uri="{FF2B5EF4-FFF2-40B4-BE49-F238E27FC236}">
                <a16:creationId xmlns:a16="http://schemas.microsoft.com/office/drawing/2014/main" id="{1D7881E8-9148-81F6-26CA-B8A1EEE46471}"/>
              </a:ext>
            </a:extLst>
          </p:cNvPr>
          <p:cNvSpPr/>
          <p:nvPr/>
        </p:nvSpPr>
        <p:spPr>
          <a:xfrm>
            <a:off x="580451" y="3231749"/>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25</a:t>
            </a:r>
            <a:r>
              <a:rPr lang="en-IN" sz="1200" i="0" u="none" strike="noStrike" dirty="0">
                <a:solidFill>
                  <a:schemeClr val="bg1"/>
                </a:solidFill>
                <a:effectLst/>
                <a:latin typeface="Calibri" panose="020F0502020204030204" pitchFamily="34" charset="0"/>
              </a:rPr>
              <a:t>E EBITDA</a:t>
            </a:r>
            <a:endParaRPr lang="en-IN" sz="1200" dirty="0">
              <a:solidFill>
                <a:schemeClr val="bg1"/>
              </a:solidFill>
            </a:endParaRPr>
          </a:p>
        </p:txBody>
      </p:sp>
      <p:sp>
        <p:nvSpPr>
          <p:cNvPr id="39" name="Rectangle: Rounded Corners 38">
            <a:extLst>
              <a:ext uri="{FF2B5EF4-FFF2-40B4-BE49-F238E27FC236}">
                <a16:creationId xmlns:a16="http://schemas.microsoft.com/office/drawing/2014/main" id="{5ECA70B7-5547-3534-39BD-6E8DB76C99CD}"/>
              </a:ext>
            </a:extLst>
          </p:cNvPr>
          <p:cNvSpPr/>
          <p:nvPr/>
        </p:nvSpPr>
        <p:spPr>
          <a:xfrm>
            <a:off x="580451" y="4744283"/>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26</a:t>
            </a:r>
            <a:r>
              <a:rPr lang="en-IN" sz="1200" i="0" u="none" strike="noStrike" dirty="0">
                <a:solidFill>
                  <a:schemeClr val="bg1"/>
                </a:solidFill>
                <a:effectLst/>
                <a:latin typeface="Calibri" panose="020F0502020204030204" pitchFamily="34" charset="0"/>
              </a:rPr>
              <a:t>E EBITDA</a:t>
            </a:r>
            <a:endParaRPr lang="en-IN" sz="1200" dirty="0">
              <a:solidFill>
                <a:schemeClr val="bg1"/>
              </a:solidFill>
            </a:endParaRPr>
          </a:p>
        </p:txBody>
      </p:sp>
      <p:sp>
        <p:nvSpPr>
          <p:cNvPr id="45" name="Rectangle: Rounded Corners 44">
            <a:extLst>
              <a:ext uri="{FF2B5EF4-FFF2-40B4-BE49-F238E27FC236}">
                <a16:creationId xmlns:a16="http://schemas.microsoft.com/office/drawing/2014/main" id="{86574F30-4FCE-DA6D-8823-414C07523712}"/>
              </a:ext>
            </a:extLst>
          </p:cNvPr>
          <p:cNvSpPr/>
          <p:nvPr/>
        </p:nvSpPr>
        <p:spPr>
          <a:xfrm>
            <a:off x="1070316" y="1226148"/>
            <a:ext cx="5542240" cy="399687"/>
          </a:xfrm>
          <a:prstGeom prst="roundRect">
            <a:avLst/>
          </a:prstGeom>
          <a:solidFill>
            <a:schemeClr val="tx1">
              <a:lumMod val="75000"/>
              <a:lumOff val="25000"/>
            </a:schemeClr>
          </a:solidFill>
          <a:ln>
            <a:solidFill>
              <a:srgbClr val="73629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b="1" i="0" u="none" strike="noStrike" dirty="0">
                <a:solidFill>
                  <a:schemeClr val="bg1"/>
                </a:solidFill>
                <a:effectLst/>
                <a:latin typeface="Calibri" panose="020F0502020204030204" pitchFamily="34" charset="0"/>
              </a:rPr>
              <a:t>SaaS</a:t>
            </a:r>
            <a:endParaRPr lang="en-IN" dirty="0">
              <a:solidFill>
                <a:schemeClr val="bg1"/>
              </a:solidFill>
            </a:endParaRPr>
          </a:p>
        </p:txBody>
      </p:sp>
      <p:sp>
        <p:nvSpPr>
          <p:cNvPr id="47" name="Rectangle: Rounded Corners 46">
            <a:extLst>
              <a:ext uri="{FF2B5EF4-FFF2-40B4-BE49-F238E27FC236}">
                <a16:creationId xmlns:a16="http://schemas.microsoft.com/office/drawing/2014/main" id="{43685DD4-C5B1-26A1-EAD9-02189B898C41}"/>
              </a:ext>
            </a:extLst>
          </p:cNvPr>
          <p:cNvSpPr/>
          <p:nvPr/>
        </p:nvSpPr>
        <p:spPr>
          <a:xfrm>
            <a:off x="6096000" y="-792697"/>
            <a:ext cx="1422399" cy="483622"/>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bg1"/>
                </a:solidFill>
              </a:rPr>
              <a:t>FinTech</a:t>
            </a:r>
            <a:endParaRPr lang="en-IN" sz="1000" dirty="0">
              <a:solidFill>
                <a:schemeClr val="bg1"/>
              </a:solidFill>
            </a:endParaRPr>
          </a:p>
        </p:txBody>
      </p:sp>
      <p:sp>
        <p:nvSpPr>
          <p:cNvPr id="48" name="Rectangle: Rounded Corners 47">
            <a:extLst>
              <a:ext uri="{FF2B5EF4-FFF2-40B4-BE49-F238E27FC236}">
                <a16:creationId xmlns:a16="http://schemas.microsoft.com/office/drawing/2014/main" id="{B86B5297-E9FB-BFBA-C23F-77D0C803C7A9}"/>
              </a:ext>
            </a:extLst>
          </p:cNvPr>
          <p:cNvSpPr/>
          <p:nvPr/>
        </p:nvSpPr>
        <p:spPr>
          <a:xfrm>
            <a:off x="7686932" y="-798627"/>
            <a:ext cx="850746" cy="483622"/>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bg1"/>
                </a:solidFill>
              </a:rPr>
              <a:t>Tech H&amp;E / Classifieds</a:t>
            </a:r>
            <a:endParaRPr lang="en-IN" sz="1000" dirty="0">
              <a:solidFill>
                <a:schemeClr val="bg1"/>
              </a:solidFill>
            </a:endParaRPr>
          </a:p>
        </p:txBody>
      </p:sp>
      <p:sp>
        <p:nvSpPr>
          <p:cNvPr id="49" name="Rectangle: Rounded Corners 48">
            <a:extLst>
              <a:ext uri="{FF2B5EF4-FFF2-40B4-BE49-F238E27FC236}">
                <a16:creationId xmlns:a16="http://schemas.microsoft.com/office/drawing/2014/main" id="{929CB74C-031B-72A8-B1C1-B27330F33D5E}"/>
              </a:ext>
            </a:extLst>
          </p:cNvPr>
          <p:cNvSpPr/>
          <p:nvPr/>
        </p:nvSpPr>
        <p:spPr>
          <a:xfrm>
            <a:off x="10445099" y="-798627"/>
            <a:ext cx="1225001" cy="483622"/>
          </a:xfrm>
          <a:prstGeom prst="roundRect">
            <a:avLst/>
          </a:prstGeom>
          <a:solidFill>
            <a:srgbClr val="BFBFB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a:solidFill>
                  <a:schemeClr val="bg1"/>
                </a:solidFill>
              </a:rPr>
              <a:t>BPO</a:t>
            </a:r>
            <a:endParaRPr lang="en-IN" sz="1000">
              <a:solidFill>
                <a:schemeClr val="bg1"/>
              </a:solidFill>
            </a:endParaRPr>
          </a:p>
        </p:txBody>
      </p:sp>
      <p:pic>
        <p:nvPicPr>
          <p:cNvPr id="2050" name="Picture 2" descr="Glass light ball with flag australia round Vector Image">
            <a:extLst>
              <a:ext uri="{FF2B5EF4-FFF2-40B4-BE49-F238E27FC236}">
                <a16:creationId xmlns:a16="http://schemas.microsoft.com/office/drawing/2014/main" id="{C87A3146-6126-8664-570A-D10C40E1F7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7" t="12012" r="12719" b="19999"/>
          <a:stretch/>
        </p:blipFill>
        <p:spPr bwMode="auto">
          <a:xfrm>
            <a:off x="10560050" y="334983"/>
            <a:ext cx="495882" cy="464720"/>
          </a:xfrm>
          <a:prstGeom prst="ellipse">
            <a:avLst/>
          </a:prstGeom>
          <a:noFill/>
          <a:extLst>
            <a:ext uri="{909E8E84-426E-40DD-AFC4-6F175D3DCCD1}">
              <a14:hiddenFill xmlns:a14="http://schemas.microsoft.com/office/drawing/2010/main">
                <a:solidFill>
                  <a:srgbClr val="FFFFFF"/>
                </a:solidFill>
              </a14:hiddenFill>
            </a:ext>
          </a:extLst>
        </p:spPr>
      </p:pic>
      <p:pic>
        <p:nvPicPr>
          <p:cNvPr id="6146" name="Picture 2" descr="New zealand flag in glossy round button of icon Vector Image">
            <a:extLst>
              <a:ext uri="{FF2B5EF4-FFF2-40B4-BE49-F238E27FC236}">
                <a16:creationId xmlns:a16="http://schemas.microsoft.com/office/drawing/2014/main" id="{CA647975-A7E0-B3E9-262C-99843BFFD0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91" t="10019" r="11526" b="19016"/>
          <a:stretch/>
        </p:blipFill>
        <p:spPr bwMode="auto">
          <a:xfrm>
            <a:off x="11114295" y="329598"/>
            <a:ext cx="457609" cy="460724"/>
          </a:xfrm>
          <a:prstGeom prst="ellipse">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A4183D36-378B-ED43-12B0-D68DFA1202AE}"/>
              </a:ext>
            </a:extLst>
          </p:cNvPr>
          <p:cNvSpPr/>
          <p:nvPr/>
        </p:nvSpPr>
        <p:spPr>
          <a:xfrm>
            <a:off x="8635723" y="-798627"/>
            <a:ext cx="703095" cy="483622"/>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bg1"/>
                </a:solidFill>
              </a:rPr>
              <a:t>Tech</a:t>
            </a:r>
            <a:br>
              <a:rPr lang="en-GB" sz="1000" dirty="0">
                <a:solidFill>
                  <a:schemeClr val="bg1"/>
                </a:solidFill>
              </a:rPr>
            </a:br>
            <a:r>
              <a:rPr lang="en-GB" sz="1000" dirty="0">
                <a:solidFill>
                  <a:schemeClr val="bg1"/>
                </a:solidFill>
              </a:rPr>
              <a:t>Enabled</a:t>
            </a:r>
          </a:p>
          <a:p>
            <a:pPr algn="ctr"/>
            <a:r>
              <a:rPr lang="en-GB" sz="1000" dirty="0">
                <a:solidFill>
                  <a:schemeClr val="bg1"/>
                </a:solidFill>
              </a:rPr>
              <a:t>IT</a:t>
            </a:r>
            <a:endParaRPr lang="en-IN" sz="1000" dirty="0">
              <a:solidFill>
                <a:schemeClr val="bg1"/>
              </a:solidFill>
            </a:endParaRPr>
          </a:p>
        </p:txBody>
      </p:sp>
      <p:sp>
        <p:nvSpPr>
          <p:cNvPr id="35" name="Rectangle 34">
            <a:extLst>
              <a:ext uri="{FF2B5EF4-FFF2-40B4-BE49-F238E27FC236}">
                <a16:creationId xmlns:a16="http://schemas.microsoft.com/office/drawing/2014/main" id="{BAE86975-7508-6EB0-EC13-E62041F14DF6}"/>
              </a:ext>
            </a:extLst>
          </p:cNvPr>
          <p:cNvSpPr/>
          <p:nvPr/>
        </p:nvSpPr>
        <p:spPr>
          <a:xfrm>
            <a:off x="-914400" y="3936735"/>
            <a:ext cx="462013" cy="3561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3274AA40-AE29-AF4B-FA27-27F5ED469047}"/>
              </a:ext>
            </a:extLst>
          </p:cNvPr>
          <p:cNvSpPr txBox="1"/>
          <p:nvPr/>
        </p:nvSpPr>
        <p:spPr>
          <a:xfrm>
            <a:off x="2768522" y="1723273"/>
            <a:ext cx="2136611" cy="261610"/>
          </a:xfrm>
          <a:prstGeom prst="rect">
            <a:avLst/>
          </a:prstGeom>
          <a:noFill/>
        </p:spPr>
        <p:txBody>
          <a:bodyPr wrap="square">
            <a:spAutoFit/>
          </a:bodyPr>
          <a:lstStyle/>
          <a:p>
            <a:pPr algn="ctr"/>
            <a:r>
              <a:rPr lang="en-GB" sz="1100" b="1" dirty="0"/>
              <a:t>Median: 9.6x </a:t>
            </a:r>
            <a:endParaRPr lang="en-IN" sz="1100" b="1" dirty="0"/>
          </a:p>
        </p:txBody>
      </p:sp>
      <p:sp>
        <p:nvSpPr>
          <p:cNvPr id="9" name="TextBox 8">
            <a:extLst>
              <a:ext uri="{FF2B5EF4-FFF2-40B4-BE49-F238E27FC236}">
                <a16:creationId xmlns:a16="http://schemas.microsoft.com/office/drawing/2014/main" id="{CF7E2C2F-474A-AD31-754F-8F3D420FDF4F}"/>
              </a:ext>
            </a:extLst>
          </p:cNvPr>
          <p:cNvSpPr txBox="1"/>
          <p:nvPr/>
        </p:nvSpPr>
        <p:spPr>
          <a:xfrm>
            <a:off x="8496053" y="1723273"/>
            <a:ext cx="1459335" cy="261610"/>
          </a:xfrm>
          <a:prstGeom prst="rect">
            <a:avLst/>
          </a:prstGeom>
          <a:noFill/>
        </p:spPr>
        <p:txBody>
          <a:bodyPr wrap="square">
            <a:spAutoFit/>
          </a:bodyPr>
          <a:lstStyle/>
          <a:p>
            <a:pPr algn="ctr"/>
            <a:r>
              <a:rPr lang="en-GB" sz="1100" b="1" dirty="0">
                <a:solidFill>
                  <a:srgbClr val="A78CE3"/>
                </a:solidFill>
              </a:rPr>
              <a:t>Median: 19.7x </a:t>
            </a:r>
            <a:endParaRPr lang="en-IN" sz="1100" b="1" dirty="0">
              <a:solidFill>
                <a:srgbClr val="A78CE3"/>
              </a:solidFill>
            </a:endParaRPr>
          </a:p>
        </p:txBody>
      </p:sp>
      <p:sp>
        <p:nvSpPr>
          <p:cNvPr id="11" name="TextBox 10">
            <a:extLst>
              <a:ext uri="{FF2B5EF4-FFF2-40B4-BE49-F238E27FC236}">
                <a16:creationId xmlns:a16="http://schemas.microsoft.com/office/drawing/2014/main" id="{438CF118-3F88-F5F0-D0AD-851E3080C3DC}"/>
              </a:ext>
            </a:extLst>
          </p:cNvPr>
          <p:cNvSpPr txBox="1"/>
          <p:nvPr/>
        </p:nvSpPr>
        <p:spPr>
          <a:xfrm>
            <a:off x="2768522" y="3196473"/>
            <a:ext cx="2136611" cy="261610"/>
          </a:xfrm>
          <a:prstGeom prst="rect">
            <a:avLst/>
          </a:prstGeom>
          <a:noFill/>
        </p:spPr>
        <p:txBody>
          <a:bodyPr wrap="square">
            <a:spAutoFit/>
          </a:bodyPr>
          <a:lstStyle/>
          <a:p>
            <a:pPr algn="ctr"/>
            <a:r>
              <a:rPr lang="en-GB" sz="1100" b="1" dirty="0"/>
              <a:t>Median: 8.3x </a:t>
            </a:r>
            <a:endParaRPr lang="en-IN" sz="1100" b="1" dirty="0"/>
          </a:p>
        </p:txBody>
      </p:sp>
      <p:sp>
        <p:nvSpPr>
          <p:cNvPr id="12" name="TextBox 11">
            <a:extLst>
              <a:ext uri="{FF2B5EF4-FFF2-40B4-BE49-F238E27FC236}">
                <a16:creationId xmlns:a16="http://schemas.microsoft.com/office/drawing/2014/main" id="{639A4F77-7225-0B51-FC06-72A0AB2884FA}"/>
              </a:ext>
            </a:extLst>
          </p:cNvPr>
          <p:cNvSpPr txBox="1"/>
          <p:nvPr/>
        </p:nvSpPr>
        <p:spPr>
          <a:xfrm>
            <a:off x="8496053" y="3196473"/>
            <a:ext cx="1459335" cy="261610"/>
          </a:xfrm>
          <a:prstGeom prst="rect">
            <a:avLst/>
          </a:prstGeom>
          <a:noFill/>
        </p:spPr>
        <p:txBody>
          <a:bodyPr wrap="square">
            <a:spAutoFit/>
          </a:bodyPr>
          <a:lstStyle/>
          <a:p>
            <a:pPr algn="ctr"/>
            <a:r>
              <a:rPr lang="en-GB" sz="1100" b="1" dirty="0">
                <a:solidFill>
                  <a:srgbClr val="A78CE3"/>
                </a:solidFill>
              </a:rPr>
              <a:t>Median: 13.3x </a:t>
            </a:r>
            <a:endParaRPr lang="en-IN" sz="1100" b="1" dirty="0">
              <a:solidFill>
                <a:srgbClr val="A78CE3"/>
              </a:solidFill>
            </a:endParaRPr>
          </a:p>
        </p:txBody>
      </p:sp>
      <p:sp>
        <p:nvSpPr>
          <p:cNvPr id="13" name="TextBox 12">
            <a:extLst>
              <a:ext uri="{FF2B5EF4-FFF2-40B4-BE49-F238E27FC236}">
                <a16:creationId xmlns:a16="http://schemas.microsoft.com/office/drawing/2014/main" id="{E701ECB5-5E3F-A3DA-258D-7EEF8B7613D3}"/>
              </a:ext>
            </a:extLst>
          </p:cNvPr>
          <p:cNvSpPr txBox="1"/>
          <p:nvPr/>
        </p:nvSpPr>
        <p:spPr>
          <a:xfrm>
            <a:off x="2768522" y="4781701"/>
            <a:ext cx="2136611" cy="261610"/>
          </a:xfrm>
          <a:prstGeom prst="rect">
            <a:avLst/>
          </a:prstGeom>
          <a:noFill/>
        </p:spPr>
        <p:txBody>
          <a:bodyPr wrap="square">
            <a:spAutoFit/>
          </a:bodyPr>
          <a:lstStyle/>
          <a:p>
            <a:pPr algn="ctr"/>
            <a:r>
              <a:rPr lang="en-GB" sz="1100" b="1" dirty="0"/>
              <a:t>Median: 7.9x </a:t>
            </a:r>
            <a:endParaRPr lang="en-IN" sz="1100" b="1" dirty="0"/>
          </a:p>
        </p:txBody>
      </p:sp>
      <p:sp>
        <p:nvSpPr>
          <p:cNvPr id="14" name="TextBox 13">
            <a:extLst>
              <a:ext uri="{FF2B5EF4-FFF2-40B4-BE49-F238E27FC236}">
                <a16:creationId xmlns:a16="http://schemas.microsoft.com/office/drawing/2014/main" id="{7C98A0DF-B3D4-6576-4E86-DFF8C80CF78E}"/>
              </a:ext>
            </a:extLst>
          </p:cNvPr>
          <p:cNvSpPr txBox="1"/>
          <p:nvPr/>
        </p:nvSpPr>
        <p:spPr>
          <a:xfrm>
            <a:off x="8496053" y="4781701"/>
            <a:ext cx="1459335" cy="261610"/>
          </a:xfrm>
          <a:prstGeom prst="rect">
            <a:avLst/>
          </a:prstGeom>
          <a:noFill/>
        </p:spPr>
        <p:txBody>
          <a:bodyPr wrap="square">
            <a:spAutoFit/>
          </a:bodyPr>
          <a:lstStyle/>
          <a:p>
            <a:pPr algn="ctr"/>
            <a:r>
              <a:rPr lang="en-GB" sz="1100" b="1" dirty="0">
                <a:solidFill>
                  <a:srgbClr val="A78CE3"/>
                </a:solidFill>
              </a:rPr>
              <a:t>Median: 10.8x </a:t>
            </a:r>
            <a:endParaRPr lang="en-IN" sz="1100" b="1" dirty="0">
              <a:solidFill>
                <a:srgbClr val="A78CE3"/>
              </a:solidFill>
            </a:endParaRPr>
          </a:p>
        </p:txBody>
      </p:sp>
      <p:sp>
        <p:nvSpPr>
          <p:cNvPr id="16" name="Rectangle: Rounded Corners 15">
            <a:extLst>
              <a:ext uri="{FF2B5EF4-FFF2-40B4-BE49-F238E27FC236}">
                <a16:creationId xmlns:a16="http://schemas.microsoft.com/office/drawing/2014/main" id="{172FB61E-8813-AB9F-C48E-700BE342C973}"/>
              </a:ext>
            </a:extLst>
          </p:cNvPr>
          <p:cNvSpPr/>
          <p:nvPr/>
        </p:nvSpPr>
        <p:spPr>
          <a:xfrm>
            <a:off x="6917267" y="1226148"/>
            <a:ext cx="4772556" cy="399687"/>
          </a:xfrm>
          <a:prstGeom prst="roundRect">
            <a:avLst/>
          </a:prstGeom>
          <a:solidFill>
            <a:srgbClr val="A78CE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b="1" i="0" u="none" strike="noStrike" dirty="0">
                <a:solidFill>
                  <a:schemeClr val="bg1"/>
                </a:solidFill>
                <a:effectLst/>
                <a:latin typeface="Calibri" panose="020F0502020204030204" pitchFamily="34" charset="0"/>
              </a:rPr>
              <a:t>Softwar</a:t>
            </a:r>
            <a:r>
              <a:rPr lang="en-IN" b="1" dirty="0">
                <a:solidFill>
                  <a:schemeClr val="bg1"/>
                </a:solidFill>
                <a:latin typeface="Calibri" panose="020F0502020204030204" pitchFamily="34" charset="0"/>
              </a:rPr>
              <a:t>e Pure-Play</a:t>
            </a:r>
            <a:endParaRPr lang="en-IN" dirty="0">
              <a:solidFill>
                <a:schemeClr val="bg1"/>
              </a:solidFill>
            </a:endParaRPr>
          </a:p>
        </p:txBody>
      </p:sp>
      <p:graphicFrame>
        <p:nvGraphicFramePr>
          <p:cNvPr id="17" name="Chart 16">
            <a:extLst>
              <a:ext uri="{FF2B5EF4-FFF2-40B4-BE49-F238E27FC236}">
                <a16:creationId xmlns:a16="http://schemas.microsoft.com/office/drawing/2014/main" id="{0EBAEDCA-D601-E4C0-1DE9-7BD4FF88DA04}"/>
              </a:ext>
            </a:extLst>
          </p:cNvPr>
          <p:cNvGraphicFramePr>
            <a:graphicFrameLocks/>
          </p:cNvGraphicFramePr>
          <p:nvPr/>
        </p:nvGraphicFramePr>
        <p:xfrm>
          <a:off x="1050592" y="3211802"/>
          <a:ext cx="10619508" cy="13254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1AF6B62A-8224-DB1A-E9E7-23CBAE17C014}"/>
              </a:ext>
            </a:extLst>
          </p:cNvPr>
          <p:cNvGraphicFramePr>
            <a:graphicFrameLocks/>
          </p:cNvGraphicFramePr>
          <p:nvPr/>
        </p:nvGraphicFramePr>
        <p:xfrm>
          <a:off x="1050592" y="4708677"/>
          <a:ext cx="10619508" cy="1325419"/>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Straight Connector 22">
            <a:extLst>
              <a:ext uri="{FF2B5EF4-FFF2-40B4-BE49-F238E27FC236}">
                <a16:creationId xmlns:a16="http://schemas.microsoft.com/office/drawing/2014/main" id="{BBEB9B8F-6CA7-3A94-93EC-126B6A933501}"/>
              </a:ext>
            </a:extLst>
          </p:cNvPr>
          <p:cNvCxnSpPr/>
          <p:nvPr/>
        </p:nvCxnSpPr>
        <p:spPr>
          <a:xfrm>
            <a:off x="580451" y="3091082"/>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01C5CB-C3A7-C0FF-79E7-201625C7AD72}"/>
              </a:ext>
            </a:extLst>
          </p:cNvPr>
          <p:cNvCxnSpPr/>
          <p:nvPr/>
        </p:nvCxnSpPr>
        <p:spPr>
          <a:xfrm>
            <a:off x="580451" y="4603616"/>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CAC02F3F-2B05-B051-BF3B-B9BBDAF4FB49}"/>
              </a:ext>
            </a:extLst>
          </p:cNvPr>
          <p:cNvSpPr txBox="1">
            <a:spLocks/>
          </p:cNvSpPr>
          <p:nvPr/>
        </p:nvSpPr>
        <p:spPr>
          <a:xfrm>
            <a:off x="580451" y="6432876"/>
            <a:ext cx="4114800" cy="312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t>Source: Bloomberg,.</a:t>
            </a:r>
          </a:p>
          <a:p>
            <a:r>
              <a:rPr lang="en-US" sz="700"/>
              <a:t>Note: (1) Data as of 18</a:t>
            </a:r>
            <a:r>
              <a:rPr lang="en-US" sz="700" baseline="30000"/>
              <a:t>th</a:t>
            </a:r>
            <a:r>
              <a:rPr lang="en-US" sz="700"/>
              <a:t> January 2024.</a:t>
            </a:r>
            <a:endParaRPr lang="en-US" sz="700" dirty="0"/>
          </a:p>
        </p:txBody>
      </p:sp>
      <p:grpSp>
        <p:nvGrpSpPr>
          <p:cNvPr id="26" name="Group 25">
            <a:extLst>
              <a:ext uri="{FF2B5EF4-FFF2-40B4-BE49-F238E27FC236}">
                <a16:creationId xmlns:a16="http://schemas.microsoft.com/office/drawing/2014/main" id="{36A33DCA-0162-187E-9A4D-0AFE8C41C5BF}"/>
              </a:ext>
            </a:extLst>
          </p:cNvPr>
          <p:cNvGrpSpPr/>
          <p:nvPr/>
        </p:nvGrpSpPr>
        <p:grpSpPr>
          <a:xfrm>
            <a:off x="1118147" y="6006059"/>
            <a:ext cx="10600583" cy="415699"/>
            <a:chOff x="1118147" y="6006059"/>
            <a:chExt cx="10600583" cy="415699"/>
          </a:xfrm>
        </p:grpSpPr>
        <p:pic>
          <p:nvPicPr>
            <p:cNvPr id="28" name="Picture 4" descr="Bigtincan Unveils Analytics Experience and Delivers Enhancements to  Award-Winning Sales Enablement Platform">
              <a:extLst>
                <a:ext uri="{FF2B5EF4-FFF2-40B4-BE49-F238E27FC236}">
                  <a16:creationId xmlns:a16="http://schemas.microsoft.com/office/drawing/2014/main" id="{AF6FD2D5-BB40-0F55-3D59-62FF519B92C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8147" y="6037590"/>
              <a:ext cx="493786" cy="1392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Brandfetch | Damstra Technology Logos &amp; Brand Assets">
              <a:extLst>
                <a:ext uri="{FF2B5EF4-FFF2-40B4-BE49-F238E27FC236}">
                  <a16:creationId xmlns:a16="http://schemas.microsoft.com/office/drawing/2014/main" id="{9F83CB0F-7E3F-A6C6-819E-6FDEF7B9FCE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1616" y="6241467"/>
              <a:ext cx="552291" cy="12520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EROAD USA | Fleet Performance Management">
              <a:extLst>
                <a:ext uri="{FF2B5EF4-FFF2-40B4-BE49-F238E27FC236}">
                  <a16:creationId xmlns:a16="http://schemas.microsoft.com/office/drawing/2014/main" id="{FE5DC334-CB99-918C-9DE2-EC36E9D0339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6142" y="6042813"/>
              <a:ext cx="455172" cy="15211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B74AB15-90D2-DF5C-0BAA-B7F10B747613}"/>
                </a:ext>
              </a:extLst>
            </p:cNvPr>
            <p:cNvSpPr txBox="1"/>
            <p:nvPr/>
          </p:nvSpPr>
          <p:spPr>
            <a:xfrm>
              <a:off x="1874439" y="6181818"/>
              <a:ext cx="1178650" cy="230832"/>
            </a:xfrm>
            <a:prstGeom prst="rect">
              <a:avLst/>
            </a:prstGeom>
            <a:noFill/>
          </p:spPr>
          <p:txBody>
            <a:bodyPr wrap="square">
              <a:spAutoFit/>
            </a:bodyPr>
            <a:lstStyle/>
            <a:p>
              <a:pPr algn="ctr"/>
              <a:r>
                <a:rPr lang="en-IN" sz="900" b="1" i="0" u="none" strike="noStrike" dirty="0">
                  <a:solidFill>
                    <a:srgbClr val="000000"/>
                  </a:solidFill>
                  <a:effectLst/>
                  <a:latin typeface="Calibri" panose="020F0502020204030204" pitchFamily="34" charset="0"/>
                </a:rPr>
                <a:t>Infomedia</a:t>
              </a:r>
              <a:r>
                <a:rPr lang="en-IN" sz="900" b="1" dirty="0"/>
                <a:t> </a:t>
              </a:r>
            </a:p>
          </p:txBody>
        </p:sp>
        <p:pic>
          <p:nvPicPr>
            <p:cNvPr id="41" name="Picture 10" descr="Janison Education Group (ASX:JAN) Share Price News">
              <a:extLst>
                <a:ext uri="{FF2B5EF4-FFF2-40B4-BE49-F238E27FC236}">
                  <a16:creationId xmlns:a16="http://schemas.microsoft.com/office/drawing/2014/main" id="{17B821FA-5AFB-1FF3-0E94-5DBF86AACD9A}"/>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2077" y="6068286"/>
              <a:ext cx="395516" cy="1189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Jumbo Lotteries &amp; Fundraising | Jumbo Interactive">
              <a:extLst>
                <a:ext uri="{FF2B5EF4-FFF2-40B4-BE49-F238E27FC236}">
                  <a16:creationId xmlns:a16="http://schemas.microsoft.com/office/drawing/2014/main" id="{A3FFC878-260F-76A4-E38E-F33DC5E3AA7F}"/>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9230" t="32802" b="34233"/>
            <a:stretch/>
          </p:blipFill>
          <p:spPr bwMode="auto">
            <a:xfrm>
              <a:off x="2906441" y="6217113"/>
              <a:ext cx="563491" cy="20464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F736F657-6F0E-C0B1-C24E-6FEF0AFA9B3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323278" y="6038426"/>
              <a:ext cx="456323" cy="149512"/>
            </a:xfrm>
            <a:prstGeom prst="rect">
              <a:avLst/>
            </a:prstGeom>
          </p:spPr>
        </p:pic>
        <p:pic>
          <p:nvPicPr>
            <p:cNvPr id="44" name="Picture 43">
              <a:extLst>
                <a:ext uri="{FF2B5EF4-FFF2-40B4-BE49-F238E27FC236}">
                  <a16:creationId xmlns:a16="http://schemas.microsoft.com/office/drawing/2014/main" id="{6EB7E1D7-5C31-1251-69AA-05FA228A9695}"/>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3698692" y="6266815"/>
              <a:ext cx="414839" cy="138750"/>
            </a:xfrm>
            <a:prstGeom prst="rect">
              <a:avLst/>
            </a:prstGeom>
          </p:spPr>
        </p:pic>
        <p:pic>
          <p:nvPicPr>
            <p:cNvPr id="50" name="Picture 49">
              <a:extLst>
                <a:ext uri="{FF2B5EF4-FFF2-40B4-BE49-F238E27FC236}">
                  <a16:creationId xmlns:a16="http://schemas.microsoft.com/office/drawing/2014/main" id="{0E8A7B2F-04B5-0B4F-FEA1-59F490AAB07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4076778" y="6048677"/>
              <a:ext cx="389354" cy="135920"/>
            </a:xfrm>
            <a:prstGeom prst="rect">
              <a:avLst/>
            </a:prstGeom>
          </p:spPr>
        </p:pic>
        <p:pic>
          <p:nvPicPr>
            <p:cNvPr id="51" name="Picture 16" descr="SERKO LIMITED - Home">
              <a:extLst>
                <a:ext uri="{FF2B5EF4-FFF2-40B4-BE49-F238E27FC236}">
                  <a16:creationId xmlns:a16="http://schemas.microsoft.com/office/drawing/2014/main" id="{B71B5F8C-08D9-A76A-29B9-D95BF44A6647}"/>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635" y="6251356"/>
              <a:ext cx="419112" cy="1361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ReadyTech | Ready for Anything » ReadyTech">
              <a:extLst>
                <a:ext uri="{FF2B5EF4-FFF2-40B4-BE49-F238E27FC236}">
                  <a16:creationId xmlns:a16="http://schemas.microsoft.com/office/drawing/2014/main" id="{5134B979-3C9E-8407-CF23-CA6D1BB32B59}"/>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147" y="6071078"/>
              <a:ext cx="552077" cy="10318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85FF462D-F3F8-A682-295B-4396B3B18825}"/>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5105886" y="6268203"/>
              <a:ext cx="491294" cy="145830"/>
            </a:xfrm>
            <a:prstGeom prst="rect">
              <a:avLst/>
            </a:prstGeom>
          </p:spPr>
        </p:pic>
        <p:pic>
          <p:nvPicPr>
            <p:cNvPr id="54" name="Picture 20" descr="Our Story - TASK">
              <a:extLst>
                <a:ext uri="{FF2B5EF4-FFF2-40B4-BE49-F238E27FC236}">
                  <a16:creationId xmlns:a16="http://schemas.microsoft.com/office/drawing/2014/main" id="{3810321B-9594-D834-531E-9F352B874D2C}"/>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1270" y="6072145"/>
              <a:ext cx="473845" cy="9960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Whispir Pricing, Alternatives &amp; More 2024 | Capterra">
              <a:extLst>
                <a:ext uri="{FF2B5EF4-FFF2-40B4-BE49-F238E27FC236}">
                  <a16:creationId xmlns:a16="http://schemas.microsoft.com/office/drawing/2014/main" id="{396B30E5-2906-8DBD-19CA-D0D96F2CA1CC}"/>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t="19065" b="18331"/>
            <a:stretch/>
          </p:blipFill>
          <p:spPr bwMode="auto">
            <a:xfrm>
              <a:off x="5856869" y="6257033"/>
              <a:ext cx="495257" cy="15502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Xero (company) - Wikipedia">
              <a:extLst>
                <a:ext uri="{FF2B5EF4-FFF2-40B4-BE49-F238E27FC236}">
                  <a16:creationId xmlns:a16="http://schemas.microsoft.com/office/drawing/2014/main" id="{7D935299-EDB2-1CAA-C820-085C376784B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34848" y="6010294"/>
              <a:ext cx="217582" cy="217582"/>
            </a:xfrm>
            <a:prstGeom prst="ellipse">
              <a:avLst/>
            </a:prstGeom>
            <a:noFill/>
            <a:extLst>
              <a:ext uri="{909E8E84-426E-40DD-AFC4-6F175D3DCCD1}">
                <a14:hiddenFill xmlns:a14="http://schemas.microsoft.com/office/drawing/2010/main">
                  <a:solidFill>
                    <a:srgbClr val="FFFFFF"/>
                  </a:solidFill>
                </a14:hiddenFill>
              </a:ext>
            </a:extLst>
          </p:spPr>
        </p:pic>
        <p:pic>
          <p:nvPicPr>
            <p:cNvPr id="57" name="Picture 26">
              <a:extLst>
                <a:ext uri="{FF2B5EF4-FFF2-40B4-BE49-F238E27FC236}">
                  <a16:creationId xmlns:a16="http://schemas.microsoft.com/office/drawing/2014/main" id="{5F2083B5-0B5D-13DC-2817-6FBA8CB2E97B}"/>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7208" y="6061257"/>
              <a:ext cx="457405" cy="1025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8" descr="Bravura Solutions (UK) Limited | IA Members | The Investment Association">
              <a:extLst>
                <a:ext uri="{FF2B5EF4-FFF2-40B4-BE49-F238E27FC236}">
                  <a16:creationId xmlns:a16="http://schemas.microsoft.com/office/drawing/2014/main" id="{F745EFB5-BB83-D7DB-BE5D-9399799F2B99}"/>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1605" y="6240603"/>
              <a:ext cx="594649" cy="16989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descr="Envirosuite Limited - AnnualReports.com">
              <a:extLst>
                <a:ext uri="{FF2B5EF4-FFF2-40B4-BE49-F238E27FC236}">
                  <a16:creationId xmlns:a16="http://schemas.microsoft.com/office/drawing/2014/main" id="{F0A39D2B-6384-A556-F5AA-C6F160DABE23}"/>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8032" y="6037711"/>
              <a:ext cx="591724" cy="16394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2" descr="FINEOS Corporation (ASX:FCL) Share Price News | The Motley Fool Australia">
              <a:extLst>
                <a:ext uri="{FF2B5EF4-FFF2-40B4-BE49-F238E27FC236}">
                  <a16:creationId xmlns:a16="http://schemas.microsoft.com/office/drawing/2014/main" id="{69D48BD0-7E8B-1891-0597-44768382E53B}"/>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5903" y="6209583"/>
              <a:ext cx="409304" cy="20465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4" descr="Gentrack Group Limited Full Year Results 2023">
              <a:extLst>
                <a:ext uri="{FF2B5EF4-FFF2-40B4-BE49-F238E27FC236}">
                  <a16:creationId xmlns:a16="http://schemas.microsoft.com/office/drawing/2014/main" id="{5E68F87C-E7AA-1C11-9BB6-6EDE722556DB}"/>
                </a:ext>
              </a:extLst>
            </p:cNvPr>
            <p:cNvPicPr>
              <a:picLocks noChangeAspect="1" noChangeArrowheads="1"/>
            </p:cNvPicPr>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t="23396"/>
            <a:stretch/>
          </p:blipFill>
          <p:spPr bwMode="auto">
            <a:xfrm>
              <a:off x="8323906" y="6072610"/>
              <a:ext cx="545738" cy="11733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6" descr="Company Profile for Hansen Technologies | Business Wire">
              <a:extLst>
                <a:ext uri="{FF2B5EF4-FFF2-40B4-BE49-F238E27FC236}">
                  <a16:creationId xmlns:a16="http://schemas.microsoft.com/office/drawing/2014/main" id="{0DFAD659-ECF7-ACCE-7BB9-E0A4C70168FC}"/>
                </a:ext>
              </a:extLst>
            </p:cNvPr>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t="20902" b="24569"/>
            <a:stretch/>
          </p:blipFill>
          <p:spPr bwMode="auto">
            <a:xfrm>
              <a:off x="8762667" y="6262202"/>
              <a:ext cx="450234" cy="1227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8">
              <a:extLst>
                <a:ext uri="{FF2B5EF4-FFF2-40B4-BE49-F238E27FC236}">
                  <a16:creationId xmlns:a16="http://schemas.microsoft.com/office/drawing/2014/main" id="{A1E6543C-D7C3-4AD0-7150-7093438A8650}"/>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5521" y="6006059"/>
              <a:ext cx="301090" cy="231195"/>
            </a:xfrm>
            <a:prstGeom prst="rect">
              <a:avLst/>
            </a:prstGeom>
            <a:noFill/>
            <a:extLst>
              <a:ext uri="{909E8E84-426E-40DD-AFC4-6F175D3DCCD1}">
                <a14:hiddenFill xmlns:a14="http://schemas.microsoft.com/office/drawing/2010/main">
                  <a:solidFill>
                    <a:srgbClr val="FFFFFF"/>
                  </a:solidFill>
                </a14:hiddenFill>
              </a:ext>
            </a:extLst>
          </p:spPr>
        </p:pic>
        <p:pic>
          <p:nvPicPr>
            <p:cNvPr id="2048" name="Picture 40">
              <a:extLst>
                <a:ext uri="{FF2B5EF4-FFF2-40B4-BE49-F238E27FC236}">
                  <a16:creationId xmlns:a16="http://schemas.microsoft.com/office/drawing/2014/main" id="{14010D19-5E94-1766-D576-2293F0B3D990}"/>
                </a:ext>
              </a:extLst>
            </p:cNvPr>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873" y="6196974"/>
              <a:ext cx="301090" cy="21506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2">
              <a:extLst>
                <a:ext uri="{FF2B5EF4-FFF2-40B4-BE49-F238E27FC236}">
                  <a16:creationId xmlns:a16="http://schemas.microsoft.com/office/drawing/2014/main" id="{ECA1985D-7236-1CCA-52EA-B8B65C9DD3C5}"/>
                </a:ext>
              </a:extLst>
            </p:cNvP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2458" y="6029312"/>
              <a:ext cx="5334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050">
              <a:extLst>
                <a:ext uri="{FF2B5EF4-FFF2-40B4-BE49-F238E27FC236}">
                  <a16:creationId xmlns:a16="http://schemas.microsoft.com/office/drawing/2014/main" id="{7465E415-DAAD-5882-E6AB-E79B3B45818D}"/>
                </a:ext>
              </a:extLst>
            </p:cNvPr>
            <p:cNvPicPr>
              <a:picLocks noChangeAspect="1"/>
            </p:cNvPicPr>
            <p:nvPr/>
          </p:nvPicPr>
          <p:blipFill>
            <a:blip r:embed="rId30">
              <a:clrChange>
                <a:clrFrom>
                  <a:srgbClr val="FFFFFF"/>
                </a:clrFrom>
                <a:clrTo>
                  <a:srgbClr val="FFFFFF">
                    <a:alpha val="0"/>
                  </a:srgbClr>
                </a:clrTo>
              </a:clrChange>
            </a:blip>
            <a:stretch>
              <a:fillRect/>
            </a:stretch>
          </p:blipFill>
          <p:spPr>
            <a:xfrm>
              <a:off x="10176549" y="6236353"/>
              <a:ext cx="547250" cy="98050"/>
            </a:xfrm>
            <a:prstGeom prst="rect">
              <a:avLst/>
            </a:prstGeom>
          </p:spPr>
        </p:pic>
        <p:pic>
          <p:nvPicPr>
            <p:cNvPr id="2052" name="Picture 46">
              <a:extLst>
                <a:ext uri="{FF2B5EF4-FFF2-40B4-BE49-F238E27FC236}">
                  <a16:creationId xmlns:a16="http://schemas.microsoft.com/office/drawing/2014/main" id="{C281517C-BAB5-C62D-9265-8BF1DA0E18EE}"/>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9194" y="6024587"/>
              <a:ext cx="440826" cy="125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2052">
              <a:extLst>
                <a:ext uri="{FF2B5EF4-FFF2-40B4-BE49-F238E27FC236}">
                  <a16:creationId xmlns:a16="http://schemas.microsoft.com/office/drawing/2014/main" id="{9EAF66CD-9BA0-A56A-AD82-8E09DD67E669}"/>
                </a:ext>
              </a:extLst>
            </p:cNvPr>
            <p:cNvPicPr>
              <a:picLocks noChangeAspect="1"/>
            </p:cNvPicPr>
            <p:nvPr/>
          </p:nvPicPr>
          <p:blipFill>
            <a:blip r:embed="rId32">
              <a:clrChange>
                <a:clrFrom>
                  <a:srgbClr val="FFFFFF"/>
                </a:clrFrom>
                <a:clrTo>
                  <a:srgbClr val="FFFFFF">
                    <a:alpha val="0"/>
                  </a:srgbClr>
                </a:clrTo>
              </a:clrChange>
            </a:blip>
            <a:stretch>
              <a:fillRect/>
            </a:stretch>
          </p:blipFill>
          <p:spPr>
            <a:xfrm>
              <a:off x="10907697" y="6164838"/>
              <a:ext cx="503668" cy="210719"/>
            </a:xfrm>
            <a:prstGeom prst="rect">
              <a:avLst/>
            </a:prstGeom>
          </p:spPr>
        </p:pic>
        <p:pic>
          <p:nvPicPr>
            <p:cNvPr id="2054" name="Picture 48" descr="Vista Group International (VGL) Stock Price, News &amp; Analysis">
              <a:extLst>
                <a:ext uri="{FF2B5EF4-FFF2-40B4-BE49-F238E27FC236}">
                  <a16:creationId xmlns:a16="http://schemas.microsoft.com/office/drawing/2014/main" id="{C832987C-41CA-2717-0392-6BA7ACCDBC81}"/>
                </a:ext>
              </a:extLst>
            </p:cNvPr>
            <p:cNvPicPr>
              <a:picLocks noChangeAspect="1" noChangeArrowheads="1"/>
            </p:cNvPicPr>
            <p:nvPr/>
          </p:nvPicPr>
          <p:blipFill rotWithShape="1">
            <a:blip r:embed="rId33">
              <a:clrChange>
                <a:clrFrom>
                  <a:srgbClr val="F2F2F2"/>
                </a:clrFrom>
                <a:clrTo>
                  <a:srgbClr val="F2F2F2">
                    <a:alpha val="0"/>
                  </a:srgbClr>
                </a:clrTo>
              </a:clrChange>
              <a:extLst>
                <a:ext uri="{28A0092B-C50C-407E-A947-70E740481C1C}">
                  <a14:useLocalDpi xmlns:a14="http://schemas.microsoft.com/office/drawing/2010/main" val="0"/>
                </a:ext>
              </a:extLst>
            </a:blip>
            <a:srcRect t="32003" b="30800"/>
            <a:stretch/>
          </p:blipFill>
          <p:spPr bwMode="auto">
            <a:xfrm>
              <a:off x="11294725" y="6040514"/>
              <a:ext cx="424005" cy="1577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883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68E8-42C3-823F-088B-7774B7D9C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4C332-3187-3B7D-E182-FDD3CAA1FA60}"/>
              </a:ext>
            </a:extLst>
          </p:cNvPr>
          <p:cNvSpPr>
            <a:spLocks noGrp="1"/>
          </p:cNvSpPr>
          <p:nvPr>
            <p:ph type="title"/>
          </p:nvPr>
        </p:nvSpPr>
        <p:spPr>
          <a:xfrm>
            <a:off x="438150" y="2543175"/>
            <a:ext cx="10515600" cy="1196975"/>
          </a:xfrm>
        </p:spPr>
        <p:txBody>
          <a:bodyPr anchor="ctr">
            <a:normAutofit fontScale="90000"/>
          </a:bodyPr>
          <a:lstStyle/>
          <a:p>
            <a:r>
              <a:rPr lang="en-US" dirty="0"/>
              <a:t>Introduction to </a:t>
            </a:r>
            <a:br>
              <a:rPr lang="en-US" dirty="0"/>
            </a:br>
            <a:r>
              <a:rPr lang="en-US" dirty="0"/>
              <a:t>D23 Capital &amp; Advisory</a:t>
            </a:r>
          </a:p>
        </p:txBody>
      </p:sp>
      <p:sp>
        <p:nvSpPr>
          <p:cNvPr id="5" name="Slide Number Placeholder 4">
            <a:extLst>
              <a:ext uri="{FF2B5EF4-FFF2-40B4-BE49-F238E27FC236}">
                <a16:creationId xmlns:a16="http://schemas.microsoft.com/office/drawing/2014/main" id="{B929C1D8-42E4-F4C3-CC59-5136FE4A9F25}"/>
              </a:ext>
            </a:extLst>
          </p:cNvPr>
          <p:cNvSpPr>
            <a:spLocks noGrp="1"/>
          </p:cNvSpPr>
          <p:nvPr>
            <p:ph type="sldNum" sz="quarter" idx="12"/>
          </p:nvPr>
        </p:nvSpPr>
        <p:spPr/>
        <p:txBody>
          <a:bodyPr/>
          <a:lstStyle/>
          <a:p>
            <a:fld id="{01C8A867-4655-F943-9964-C52201E0263E}" type="slidenum">
              <a:rPr lang="en-US" smtClean="0"/>
              <a:t>3</a:t>
            </a:fld>
            <a:endParaRPr lang="en-US"/>
          </a:p>
        </p:txBody>
      </p:sp>
    </p:spTree>
    <p:extLst>
      <p:ext uri="{BB962C8B-B14F-4D97-AF65-F5344CB8AC3E}">
        <p14:creationId xmlns:p14="http://schemas.microsoft.com/office/powerpoint/2010/main" val="1807337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D3B1162-F6DF-D4AF-9959-06A07BC8E416}"/>
              </a:ext>
            </a:extLst>
          </p:cNvPr>
          <p:cNvSpPr>
            <a:spLocks noGrp="1"/>
          </p:cNvSpPr>
          <p:nvPr>
            <p:ph type="ftr" sz="quarter" idx="4294967295"/>
          </p:nvPr>
        </p:nvSpPr>
        <p:spPr>
          <a:xfrm>
            <a:off x="580451" y="6432876"/>
            <a:ext cx="4114800" cy="312420"/>
          </a:xfrm>
          <a:prstGeom prst="rect">
            <a:avLst/>
          </a:prstGeom>
        </p:spPr>
        <p:txBody>
          <a:bodyPr/>
          <a:lstStyle/>
          <a:p>
            <a:r>
              <a:rPr lang="en-US" sz="700" dirty="0"/>
              <a:t>Source: Bloomberg,.</a:t>
            </a:r>
          </a:p>
          <a:p>
            <a:r>
              <a:rPr lang="en-US" sz="700" dirty="0">
                <a:solidFill>
                  <a:schemeClr val="tx1"/>
                </a:solidFill>
              </a:rPr>
              <a:t>Note: (1) Data as of 18</a:t>
            </a:r>
            <a:r>
              <a:rPr lang="en-US" sz="700" baseline="30000" dirty="0">
                <a:solidFill>
                  <a:schemeClr val="tx1"/>
                </a:solidFill>
              </a:rPr>
              <a:t>th</a:t>
            </a:r>
            <a:r>
              <a:rPr lang="en-US" sz="700" dirty="0">
                <a:solidFill>
                  <a:schemeClr val="tx1"/>
                </a:solidFill>
              </a:rPr>
              <a:t> January 2024.</a:t>
            </a:r>
          </a:p>
        </p:txBody>
      </p:sp>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a:xfrm>
            <a:off x="10763250" y="6356350"/>
            <a:ext cx="666750" cy="365125"/>
          </a:xfrm>
        </p:spPr>
        <p:txBody>
          <a:bodyPr/>
          <a:lstStyle/>
          <a:p>
            <a:fld id="{01C8A867-4655-F943-9964-C52201E0263E}" type="slidenum">
              <a:rPr lang="en-US" smtClean="0"/>
              <a:t>30</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Valuation Multiples (1/2)</a:t>
            </a:r>
            <a:endParaRPr lang="en-US" sz="2800" b="1"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4520162A-39C1-2315-692D-E7EAE635C6E6}"/>
              </a:ext>
            </a:extLst>
          </p:cNvPr>
          <p:cNvSpPr/>
          <p:nvPr/>
        </p:nvSpPr>
        <p:spPr>
          <a:xfrm>
            <a:off x="580451" y="1719215"/>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i="0" u="none" strike="noStrike" dirty="0">
                <a:solidFill>
                  <a:schemeClr val="bg1"/>
                </a:solidFill>
                <a:effectLst/>
                <a:latin typeface="Calibri" panose="020F0502020204030204" pitchFamily="34" charset="0"/>
              </a:rPr>
              <a:t>24E Revenue</a:t>
            </a:r>
            <a:endParaRPr lang="en-IN" sz="1200" dirty="0">
              <a:solidFill>
                <a:schemeClr val="bg1"/>
              </a:solidFill>
            </a:endParaRPr>
          </a:p>
        </p:txBody>
      </p:sp>
      <p:sp>
        <p:nvSpPr>
          <p:cNvPr id="38" name="Rectangle: Rounded Corners 37">
            <a:extLst>
              <a:ext uri="{FF2B5EF4-FFF2-40B4-BE49-F238E27FC236}">
                <a16:creationId xmlns:a16="http://schemas.microsoft.com/office/drawing/2014/main" id="{1D7881E8-9148-81F6-26CA-B8A1EEE46471}"/>
              </a:ext>
            </a:extLst>
          </p:cNvPr>
          <p:cNvSpPr/>
          <p:nvPr/>
        </p:nvSpPr>
        <p:spPr>
          <a:xfrm>
            <a:off x="580451" y="3231749"/>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25</a:t>
            </a:r>
            <a:r>
              <a:rPr lang="en-IN" sz="1200" i="0" u="none" strike="noStrike" dirty="0">
                <a:solidFill>
                  <a:schemeClr val="bg1"/>
                </a:solidFill>
                <a:effectLst/>
                <a:latin typeface="Calibri" panose="020F0502020204030204" pitchFamily="34" charset="0"/>
              </a:rPr>
              <a:t>E Revenue</a:t>
            </a:r>
            <a:endParaRPr lang="en-IN" sz="1200" dirty="0">
              <a:solidFill>
                <a:schemeClr val="bg1"/>
              </a:solidFill>
            </a:endParaRPr>
          </a:p>
        </p:txBody>
      </p:sp>
      <p:sp>
        <p:nvSpPr>
          <p:cNvPr id="39" name="Rectangle: Rounded Corners 38">
            <a:extLst>
              <a:ext uri="{FF2B5EF4-FFF2-40B4-BE49-F238E27FC236}">
                <a16:creationId xmlns:a16="http://schemas.microsoft.com/office/drawing/2014/main" id="{5ECA70B7-5547-3534-39BD-6E8DB76C99CD}"/>
              </a:ext>
            </a:extLst>
          </p:cNvPr>
          <p:cNvSpPr/>
          <p:nvPr/>
        </p:nvSpPr>
        <p:spPr>
          <a:xfrm>
            <a:off x="580451" y="4744283"/>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26</a:t>
            </a:r>
            <a:r>
              <a:rPr lang="en-IN" sz="1200" i="0" u="none" strike="noStrike" dirty="0">
                <a:solidFill>
                  <a:schemeClr val="bg1"/>
                </a:solidFill>
                <a:effectLst/>
                <a:latin typeface="Calibri" panose="020F0502020204030204" pitchFamily="34" charset="0"/>
              </a:rPr>
              <a:t>E Revenue</a:t>
            </a:r>
            <a:endParaRPr lang="en-IN" sz="1200" dirty="0">
              <a:solidFill>
                <a:schemeClr val="bg1"/>
              </a:solidFill>
            </a:endParaRPr>
          </a:p>
        </p:txBody>
      </p:sp>
      <p:pic>
        <p:nvPicPr>
          <p:cNvPr id="2050" name="Picture 2" descr="Glass light ball with flag australia round Vector Image">
            <a:extLst>
              <a:ext uri="{FF2B5EF4-FFF2-40B4-BE49-F238E27FC236}">
                <a16:creationId xmlns:a16="http://schemas.microsoft.com/office/drawing/2014/main" id="{C87A3146-6126-8664-570A-D10C40E1F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7" t="12012" r="12719" b="19999"/>
          <a:stretch/>
        </p:blipFill>
        <p:spPr bwMode="auto">
          <a:xfrm>
            <a:off x="10560050" y="334983"/>
            <a:ext cx="495882" cy="464720"/>
          </a:xfrm>
          <a:prstGeom prst="ellipse">
            <a:avLst/>
          </a:prstGeom>
          <a:noFill/>
          <a:extLst>
            <a:ext uri="{909E8E84-426E-40DD-AFC4-6F175D3DCCD1}">
              <a14:hiddenFill xmlns:a14="http://schemas.microsoft.com/office/drawing/2010/main">
                <a:solidFill>
                  <a:srgbClr val="FFFFFF"/>
                </a:solidFill>
              </a14:hiddenFill>
            </a:ext>
          </a:extLst>
        </p:spPr>
      </p:pic>
      <p:pic>
        <p:nvPicPr>
          <p:cNvPr id="6146" name="Picture 2" descr="New zealand flag in glossy round button of icon Vector Image">
            <a:extLst>
              <a:ext uri="{FF2B5EF4-FFF2-40B4-BE49-F238E27FC236}">
                <a16:creationId xmlns:a16="http://schemas.microsoft.com/office/drawing/2014/main" id="{CA647975-A7E0-B3E9-262C-99843BFFD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91" t="10019" r="11526" b="19016"/>
          <a:stretch/>
        </p:blipFill>
        <p:spPr bwMode="auto">
          <a:xfrm>
            <a:off x="11114295" y="329598"/>
            <a:ext cx="457609" cy="460724"/>
          </a:xfrm>
          <a:prstGeom prst="ellipse">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AE56924E-1C45-A112-A8A8-F303F46514EB}"/>
              </a:ext>
            </a:extLst>
          </p:cNvPr>
          <p:cNvCxnSpPr/>
          <p:nvPr/>
        </p:nvCxnSpPr>
        <p:spPr>
          <a:xfrm>
            <a:off x="580451" y="3091082"/>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2F9094CB-DD61-9C68-9C33-354FB18414B7}"/>
              </a:ext>
            </a:extLst>
          </p:cNvPr>
          <p:cNvGraphicFramePr>
            <a:graphicFrameLocks/>
          </p:cNvGraphicFramePr>
          <p:nvPr/>
        </p:nvGraphicFramePr>
        <p:xfrm>
          <a:off x="1049508" y="1679221"/>
          <a:ext cx="10651258" cy="1376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3D2600F1-1D81-0C06-58C2-3A16924DABC1}"/>
              </a:ext>
            </a:extLst>
          </p:cNvPr>
          <p:cNvGraphicFramePr>
            <a:graphicFrameLocks/>
          </p:cNvGraphicFramePr>
          <p:nvPr/>
        </p:nvGraphicFramePr>
        <p:xfrm>
          <a:off x="1049508" y="3218094"/>
          <a:ext cx="10651258" cy="13762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47CC330C-D200-02F1-DF82-CBDDB23929F2}"/>
              </a:ext>
            </a:extLst>
          </p:cNvPr>
          <p:cNvGraphicFramePr>
            <a:graphicFrameLocks/>
          </p:cNvGraphicFramePr>
          <p:nvPr/>
        </p:nvGraphicFramePr>
        <p:xfrm>
          <a:off x="1049508" y="4736211"/>
          <a:ext cx="10651258" cy="1376219"/>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Rounded Corners 14">
            <a:extLst>
              <a:ext uri="{FF2B5EF4-FFF2-40B4-BE49-F238E27FC236}">
                <a16:creationId xmlns:a16="http://schemas.microsoft.com/office/drawing/2014/main" id="{7EEA77C4-58B3-34A6-05CF-5B1D1B1E30A1}"/>
              </a:ext>
            </a:extLst>
          </p:cNvPr>
          <p:cNvSpPr/>
          <p:nvPr/>
        </p:nvSpPr>
        <p:spPr>
          <a:xfrm>
            <a:off x="1059014" y="1226148"/>
            <a:ext cx="2928785" cy="399687"/>
          </a:xfrm>
          <a:prstGeom prst="roundRect">
            <a:avLst/>
          </a:prstGeom>
          <a:solidFill>
            <a:srgbClr val="D17C4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b="1" i="0" u="none" strike="noStrike" dirty="0">
                <a:solidFill>
                  <a:schemeClr val="bg1"/>
                </a:solidFill>
                <a:effectLst/>
                <a:latin typeface="Calibri" panose="020F0502020204030204" pitchFamily="34" charset="0"/>
              </a:rPr>
              <a:t>Fintech</a:t>
            </a:r>
            <a:endParaRPr lang="en-IN" dirty="0">
              <a:solidFill>
                <a:schemeClr val="bg1"/>
              </a:solidFill>
            </a:endParaRPr>
          </a:p>
        </p:txBody>
      </p:sp>
      <p:sp>
        <p:nvSpPr>
          <p:cNvPr id="16" name="Rectangle: Rounded Corners 15">
            <a:extLst>
              <a:ext uri="{FF2B5EF4-FFF2-40B4-BE49-F238E27FC236}">
                <a16:creationId xmlns:a16="http://schemas.microsoft.com/office/drawing/2014/main" id="{F3F7DE9D-916B-31B9-6DDB-E9BC8AD3297D}"/>
              </a:ext>
            </a:extLst>
          </p:cNvPr>
          <p:cNvSpPr/>
          <p:nvPr/>
        </p:nvSpPr>
        <p:spPr>
          <a:xfrm>
            <a:off x="4126266" y="1226148"/>
            <a:ext cx="1803397" cy="399687"/>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Tech H&amp;E and Online Classifieds</a:t>
            </a:r>
          </a:p>
        </p:txBody>
      </p:sp>
      <p:sp>
        <p:nvSpPr>
          <p:cNvPr id="17" name="Rectangle: Rounded Corners 16">
            <a:extLst>
              <a:ext uri="{FF2B5EF4-FFF2-40B4-BE49-F238E27FC236}">
                <a16:creationId xmlns:a16="http://schemas.microsoft.com/office/drawing/2014/main" id="{4E5D44E7-C5C2-7E75-A766-69BEEDB6BA20}"/>
              </a:ext>
            </a:extLst>
          </p:cNvPr>
          <p:cNvSpPr/>
          <p:nvPr/>
        </p:nvSpPr>
        <p:spPr>
          <a:xfrm>
            <a:off x="6068130" y="1226148"/>
            <a:ext cx="1256764" cy="399687"/>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Tech Enabled IT</a:t>
            </a:r>
          </a:p>
        </p:txBody>
      </p:sp>
      <p:sp>
        <p:nvSpPr>
          <p:cNvPr id="18" name="Rectangle: Rounded Corners 17">
            <a:extLst>
              <a:ext uri="{FF2B5EF4-FFF2-40B4-BE49-F238E27FC236}">
                <a16:creationId xmlns:a16="http://schemas.microsoft.com/office/drawing/2014/main" id="{F1EC2E00-F669-3C41-909F-5C7F54D30EEF}"/>
              </a:ext>
            </a:extLst>
          </p:cNvPr>
          <p:cNvSpPr/>
          <p:nvPr/>
        </p:nvSpPr>
        <p:spPr>
          <a:xfrm>
            <a:off x="7463361" y="1226148"/>
            <a:ext cx="1406455" cy="399687"/>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Marketplace</a:t>
            </a:r>
          </a:p>
        </p:txBody>
      </p:sp>
      <p:sp>
        <p:nvSpPr>
          <p:cNvPr id="19" name="Rectangle: Rounded Corners 18">
            <a:extLst>
              <a:ext uri="{FF2B5EF4-FFF2-40B4-BE49-F238E27FC236}">
                <a16:creationId xmlns:a16="http://schemas.microsoft.com/office/drawing/2014/main" id="{80C49EC2-89EE-1F0E-944C-A2B86AE83A6A}"/>
              </a:ext>
            </a:extLst>
          </p:cNvPr>
          <p:cNvSpPr/>
          <p:nvPr/>
        </p:nvSpPr>
        <p:spPr>
          <a:xfrm>
            <a:off x="9008283" y="1226148"/>
            <a:ext cx="1038648" cy="399687"/>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E-commerce</a:t>
            </a:r>
          </a:p>
        </p:txBody>
      </p:sp>
      <p:sp>
        <p:nvSpPr>
          <p:cNvPr id="20" name="Rectangle: Rounded Corners 19">
            <a:extLst>
              <a:ext uri="{FF2B5EF4-FFF2-40B4-BE49-F238E27FC236}">
                <a16:creationId xmlns:a16="http://schemas.microsoft.com/office/drawing/2014/main" id="{446C97D3-77B7-3DB9-C548-C648B50C1A49}"/>
              </a:ext>
            </a:extLst>
          </p:cNvPr>
          <p:cNvSpPr/>
          <p:nvPr/>
        </p:nvSpPr>
        <p:spPr>
          <a:xfrm>
            <a:off x="10185400" y="1226148"/>
            <a:ext cx="1429858" cy="399687"/>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IT Services &amp; Cloud Infra</a:t>
            </a:r>
          </a:p>
        </p:txBody>
      </p:sp>
      <p:sp>
        <p:nvSpPr>
          <p:cNvPr id="21" name="TextBox 20">
            <a:extLst>
              <a:ext uri="{FF2B5EF4-FFF2-40B4-BE49-F238E27FC236}">
                <a16:creationId xmlns:a16="http://schemas.microsoft.com/office/drawing/2014/main" id="{C2AA186A-0A75-EFCA-B3CE-45E2513A142F}"/>
              </a:ext>
            </a:extLst>
          </p:cNvPr>
          <p:cNvSpPr txBox="1"/>
          <p:nvPr/>
        </p:nvSpPr>
        <p:spPr>
          <a:xfrm>
            <a:off x="1439255" y="1723273"/>
            <a:ext cx="2136611" cy="246221"/>
          </a:xfrm>
          <a:prstGeom prst="rect">
            <a:avLst/>
          </a:prstGeom>
          <a:noFill/>
        </p:spPr>
        <p:txBody>
          <a:bodyPr wrap="square">
            <a:spAutoFit/>
          </a:bodyPr>
          <a:lstStyle/>
          <a:p>
            <a:pPr algn="ctr"/>
            <a:r>
              <a:rPr lang="en-GB" sz="1000" b="1" dirty="0"/>
              <a:t>Median: 3.1x </a:t>
            </a:r>
            <a:endParaRPr lang="en-IN" sz="1000" b="1" dirty="0"/>
          </a:p>
        </p:txBody>
      </p:sp>
      <p:sp>
        <p:nvSpPr>
          <p:cNvPr id="22" name="TextBox 21">
            <a:extLst>
              <a:ext uri="{FF2B5EF4-FFF2-40B4-BE49-F238E27FC236}">
                <a16:creationId xmlns:a16="http://schemas.microsoft.com/office/drawing/2014/main" id="{9614BE81-71F8-0541-7D0B-1EF15DE2BC66}"/>
              </a:ext>
            </a:extLst>
          </p:cNvPr>
          <p:cNvSpPr txBox="1"/>
          <p:nvPr/>
        </p:nvSpPr>
        <p:spPr>
          <a:xfrm>
            <a:off x="3955360" y="1723273"/>
            <a:ext cx="2136611" cy="246221"/>
          </a:xfrm>
          <a:prstGeom prst="rect">
            <a:avLst/>
          </a:prstGeom>
          <a:noFill/>
        </p:spPr>
        <p:txBody>
          <a:bodyPr wrap="square">
            <a:spAutoFit/>
          </a:bodyPr>
          <a:lstStyle/>
          <a:p>
            <a:pPr algn="ctr"/>
            <a:r>
              <a:rPr lang="en-GB" sz="1000" b="1" dirty="0"/>
              <a:t>Median: 9.7x </a:t>
            </a:r>
            <a:endParaRPr lang="en-IN" sz="1000" b="1" dirty="0"/>
          </a:p>
        </p:txBody>
      </p:sp>
      <p:sp>
        <p:nvSpPr>
          <p:cNvPr id="23" name="TextBox 22">
            <a:extLst>
              <a:ext uri="{FF2B5EF4-FFF2-40B4-BE49-F238E27FC236}">
                <a16:creationId xmlns:a16="http://schemas.microsoft.com/office/drawing/2014/main" id="{14E8FA2C-C486-0598-7D2F-8823FF65F85E}"/>
              </a:ext>
            </a:extLst>
          </p:cNvPr>
          <p:cNvSpPr txBox="1"/>
          <p:nvPr/>
        </p:nvSpPr>
        <p:spPr>
          <a:xfrm>
            <a:off x="5578428" y="1723273"/>
            <a:ext cx="2136611" cy="246221"/>
          </a:xfrm>
          <a:prstGeom prst="rect">
            <a:avLst/>
          </a:prstGeom>
          <a:noFill/>
        </p:spPr>
        <p:txBody>
          <a:bodyPr wrap="square">
            <a:spAutoFit/>
          </a:bodyPr>
          <a:lstStyle/>
          <a:p>
            <a:pPr algn="ctr"/>
            <a:r>
              <a:rPr lang="en-GB" sz="1000" b="1" dirty="0"/>
              <a:t>Median: 0.5x </a:t>
            </a:r>
            <a:endParaRPr lang="en-IN" sz="1000" b="1" dirty="0"/>
          </a:p>
        </p:txBody>
      </p:sp>
      <p:sp>
        <p:nvSpPr>
          <p:cNvPr id="24" name="TextBox 23">
            <a:extLst>
              <a:ext uri="{FF2B5EF4-FFF2-40B4-BE49-F238E27FC236}">
                <a16:creationId xmlns:a16="http://schemas.microsoft.com/office/drawing/2014/main" id="{E8240C8E-A112-7292-F16F-1FDDD61489E0}"/>
              </a:ext>
            </a:extLst>
          </p:cNvPr>
          <p:cNvSpPr txBox="1"/>
          <p:nvPr/>
        </p:nvSpPr>
        <p:spPr>
          <a:xfrm>
            <a:off x="7086136" y="1723273"/>
            <a:ext cx="2136611" cy="246221"/>
          </a:xfrm>
          <a:prstGeom prst="rect">
            <a:avLst/>
          </a:prstGeom>
          <a:noFill/>
        </p:spPr>
        <p:txBody>
          <a:bodyPr wrap="square">
            <a:spAutoFit/>
          </a:bodyPr>
          <a:lstStyle/>
          <a:p>
            <a:pPr algn="ctr"/>
            <a:r>
              <a:rPr lang="en-GB" sz="1000" b="1" dirty="0"/>
              <a:t>Median: 1.5x </a:t>
            </a:r>
            <a:endParaRPr lang="en-IN" sz="1000" b="1" dirty="0"/>
          </a:p>
        </p:txBody>
      </p:sp>
      <p:sp>
        <p:nvSpPr>
          <p:cNvPr id="25" name="TextBox 24">
            <a:extLst>
              <a:ext uri="{FF2B5EF4-FFF2-40B4-BE49-F238E27FC236}">
                <a16:creationId xmlns:a16="http://schemas.microsoft.com/office/drawing/2014/main" id="{BFC0A953-3152-6803-FD59-D806D2CC2F34}"/>
              </a:ext>
            </a:extLst>
          </p:cNvPr>
          <p:cNvSpPr txBox="1"/>
          <p:nvPr/>
        </p:nvSpPr>
        <p:spPr>
          <a:xfrm>
            <a:off x="8448561" y="1723273"/>
            <a:ext cx="2136611" cy="246221"/>
          </a:xfrm>
          <a:prstGeom prst="rect">
            <a:avLst/>
          </a:prstGeom>
          <a:noFill/>
        </p:spPr>
        <p:txBody>
          <a:bodyPr wrap="square">
            <a:spAutoFit/>
          </a:bodyPr>
          <a:lstStyle/>
          <a:p>
            <a:pPr algn="ctr"/>
            <a:r>
              <a:rPr lang="en-GB" sz="1000" b="1" dirty="0"/>
              <a:t>Median: 1.8x </a:t>
            </a:r>
            <a:endParaRPr lang="en-IN" sz="1000" b="1" dirty="0"/>
          </a:p>
        </p:txBody>
      </p:sp>
      <p:sp>
        <p:nvSpPr>
          <p:cNvPr id="26" name="TextBox 25">
            <a:extLst>
              <a:ext uri="{FF2B5EF4-FFF2-40B4-BE49-F238E27FC236}">
                <a16:creationId xmlns:a16="http://schemas.microsoft.com/office/drawing/2014/main" id="{35345BC5-C5CF-73B8-7BE8-EFF15C93FEE4}"/>
              </a:ext>
            </a:extLst>
          </p:cNvPr>
          <p:cNvSpPr txBox="1"/>
          <p:nvPr/>
        </p:nvSpPr>
        <p:spPr>
          <a:xfrm>
            <a:off x="9728200" y="1723273"/>
            <a:ext cx="2136611" cy="246221"/>
          </a:xfrm>
          <a:prstGeom prst="rect">
            <a:avLst/>
          </a:prstGeom>
          <a:noFill/>
        </p:spPr>
        <p:txBody>
          <a:bodyPr wrap="square">
            <a:spAutoFit/>
          </a:bodyPr>
          <a:lstStyle/>
          <a:p>
            <a:pPr algn="ctr"/>
            <a:r>
              <a:rPr lang="en-GB" sz="1000" b="1" dirty="0"/>
              <a:t>Median: 1.5x </a:t>
            </a:r>
            <a:endParaRPr lang="en-IN" sz="1000" b="1" dirty="0"/>
          </a:p>
        </p:txBody>
      </p:sp>
      <p:cxnSp>
        <p:nvCxnSpPr>
          <p:cNvPr id="28" name="Straight Connector 27">
            <a:extLst>
              <a:ext uri="{FF2B5EF4-FFF2-40B4-BE49-F238E27FC236}">
                <a16:creationId xmlns:a16="http://schemas.microsoft.com/office/drawing/2014/main" id="{6C1BC3C3-AAF1-C117-A9F2-F67AEBB17E23}"/>
              </a:ext>
            </a:extLst>
          </p:cNvPr>
          <p:cNvCxnSpPr/>
          <p:nvPr/>
        </p:nvCxnSpPr>
        <p:spPr>
          <a:xfrm>
            <a:off x="580451" y="3091082"/>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5C9EC0B-856C-A5E9-B86E-7F426BB087E8}"/>
              </a:ext>
            </a:extLst>
          </p:cNvPr>
          <p:cNvSpPr txBox="1"/>
          <p:nvPr/>
        </p:nvSpPr>
        <p:spPr>
          <a:xfrm>
            <a:off x="1439255" y="3306542"/>
            <a:ext cx="2136611" cy="246221"/>
          </a:xfrm>
          <a:prstGeom prst="rect">
            <a:avLst/>
          </a:prstGeom>
          <a:noFill/>
        </p:spPr>
        <p:txBody>
          <a:bodyPr wrap="square">
            <a:spAutoFit/>
          </a:bodyPr>
          <a:lstStyle/>
          <a:p>
            <a:pPr algn="ctr"/>
            <a:r>
              <a:rPr lang="en-GB" sz="1000" b="1" dirty="0"/>
              <a:t>Median: 2.7x </a:t>
            </a:r>
            <a:endParaRPr lang="en-IN" sz="1000" b="1" dirty="0"/>
          </a:p>
        </p:txBody>
      </p:sp>
      <p:sp>
        <p:nvSpPr>
          <p:cNvPr id="43" name="TextBox 42">
            <a:extLst>
              <a:ext uri="{FF2B5EF4-FFF2-40B4-BE49-F238E27FC236}">
                <a16:creationId xmlns:a16="http://schemas.microsoft.com/office/drawing/2014/main" id="{E2C060B4-F73C-CB95-AC09-0D0F02837744}"/>
              </a:ext>
            </a:extLst>
          </p:cNvPr>
          <p:cNvSpPr txBox="1"/>
          <p:nvPr/>
        </p:nvSpPr>
        <p:spPr>
          <a:xfrm>
            <a:off x="3955360" y="3306542"/>
            <a:ext cx="2136611" cy="246221"/>
          </a:xfrm>
          <a:prstGeom prst="rect">
            <a:avLst/>
          </a:prstGeom>
          <a:noFill/>
        </p:spPr>
        <p:txBody>
          <a:bodyPr wrap="square">
            <a:spAutoFit/>
          </a:bodyPr>
          <a:lstStyle/>
          <a:p>
            <a:pPr algn="ctr"/>
            <a:r>
              <a:rPr lang="en-GB" sz="1000" b="1" dirty="0"/>
              <a:t>Median: 8.8x </a:t>
            </a:r>
            <a:endParaRPr lang="en-IN" sz="1000" b="1" dirty="0"/>
          </a:p>
        </p:txBody>
      </p:sp>
      <p:sp>
        <p:nvSpPr>
          <p:cNvPr id="44" name="TextBox 43">
            <a:extLst>
              <a:ext uri="{FF2B5EF4-FFF2-40B4-BE49-F238E27FC236}">
                <a16:creationId xmlns:a16="http://schemas.microsoft.com/office/drawing/2014/main" id="{D1378407-6BFE-0237-60A3-13C700A1E9B4}"/>
              </a:ext>
            </a:extLst>
          </p:cNvPr>
          <p:cNvSpPr txBox="1"/>
          <p:nvPr/>
        </p:nvSpPr>
        <p:spPr>
          <a:xfrm>
            <a:off x="5578428" y="3306542"/>
            <a:ext cx="2136611" cy="246221"/>
          </a:xfrm>
          <a:prstGeom prst="rect">
            <a:avLst/>
          </a:prstGeom>
          <a:noFill/>
        </p:spPr>
        <p:txBody>
          <a:bodyPr wrap="square">
            <a:spAutoFit/>
          </a:bodyPr>
          <a:lstStyle/>
          <a:p>
            <a:pPr algn="ctr"/>
            <a:r>
              <a:rPr lang="en-GB" sz="1000" b="1" dirty="0"/>
              <a:t>Median: 0.4x </a:t>
            </a:r>
            <a:endParaRPr lang="en-IN" sz="1000" b="1" dirty="0"/>
          </a:p>
        </p:txBody>
      </p:sp>
      <p:sp>
        <p:nvSpPr>
          <p:cNvPr id="50" name="TextBox 49">
            <a:extLst>
              <a:ext uri="{FF2B5EF4-FFF2-40B4-BE49-F238E27FC236}">
                <a16:creationId xmlns:a16="http://schemas.microsoft.com/office/drawing/2014/main" id="{FF10143B-A508-2B70-348A-E6323C752D99}"/>
              </a:ext>
            </a:extLst>
          </p:cNvPr>
          <p:cNvSpPr txBox="1"/>
          <p:nvPr/>
        </p:nvSpPr>
        <p:spPr>
          <a:xfrm>
            <a:off x="7086136" y="3306542"/>
            <a:ext cx="2136611" cy="246221"/>
          </a:xfrm>
          <a:prstGeom prst="rect">
            <a:avLst/>
          </a:prstGeom>
          <a:noFill/>
        </p:spPr>
        <p:txBody>
          <a:bodyPr wrap="square">
            <a:spAutoFit/>
          </a:bodyPr>
          <a:lstStyle/>
          <a:p>
            <a:pPr algn="ctr"/>
            <a:r>
              <a:rPr lang="en-GB" sz="1000" b="1" dirty="0"/>
              <a:t>Median: 1.2x </a:t>
            </a:r>
            <a:endParaRPr lang="en-IN" sz="1000" b="1" dirty="0"/>
          </a:p>
        </p:txBody>
      </p:sp>
      <p:sp>
        <p:nvSpPr>
          <p:cNvPr id="51" name="TextBox 50">
            <a:extLst>
              <a:ext uri="{FF2B5EF4-FFF2-40B4-BE49-F238E27FC236}">
                <a16:creationId xmlns:a16="http://schemas.microsoft.com/office/drawing/2014/main" id="{CF1DFDFE-21EF-9289-B48A-59C220B094DB}"/>
              </a:ext>
            </a:extLst>
          </p:cNvPr>
          <p:cNvSpPr txBox="1"/>
          <p:nvPr/>
        </p:nvSpPr>
        <p:spPr>
          <a:xfrm>
            <a:off x="8448561" y="3306542"/>
            <a:ext cx="2136611" cy="246221"/>
          </a:xfrm>
          <a:prstGeom prst="rect">
            <a:avLst/>
          </a:prstGeom>
          <a:noFill/>
        </p:spPr>
        <p:txBody>
          <a:bodyPr wrap="square">
            <a:spAutoFit/>
          </a:bodyPr>
          <a:lstStyle/>
          <a:p>
            <a:pPr algn="ctr"/>
            <a:r>
              <a:rPr lang="en-GB" sz="1000" b="1" dirty="0"/>
              <a:t>Median: 1.5x </a:t>
            </a:r>
            <a:endParaRPr lang="en-IN" sz="1000" b="1" dirty="0"/>
          </a:p>
        </p:txBody>
      </p:sp>
      <p:sp>
        <p:nvSpPr>
          <p:cNvPr id="52" name="TextBox 51">
            <a:extLst>
              <a:ext uri="{FF2B5EF4-FFF2-40B4-BE49-F238E27FC236}">
                <a16:creationId xmlns:a16="http://schemas.microsoft.com/office/drawing/2014/main" id="{6E4A97AC-B4FD-018C-BAD0-FEB4D1F9B092}"/>
              </a:ext>
            </a:extLst>
          </p:cNvPr>
          <p:cNvSpPr txBox="1"/>
          <p:nvPr/>
        </p:nvSpPr>
        <p:spPr>
          <a:xfrm>
            <a:off x="9728200" y="3306542"/>
            <a:ext cx="2136611" cy="246221"/>
          </a:xfrm>
          <a:prstGeom prst="rect">
            <a:avLst/>
          </a:prstGeom>
          <a:noFill/>
        </p:spPr>
        <p:txBody>
          <a:bodyPr wrap="square">
            <a:spAutoFit/>
          </a:bodyPr>
          <a:lstStyle/>
          <a:p>
            <a:pPr algn="ctr"/>
            <a:r>
              <a:rPr lang="en-GB" sz="1000" b="1" dirty="0"/>
              <a:t>Median: 1.4x </a:t>
            </a:r>
            <a:endParaRPr lang="en-IN" sz="1000" b="1" dirty="0"/>
          </a:p>
        </p:txBody>
      </p:sp>
      <p:cxnSp>
        <p:nvCxnSpPr>
          <p:cNvPr id="53" name="Straight Connector 52">
            <a:extLst>
              <a:ext uri="{FF2B5EF4-FFF2-40B4-BE49-F238E27FC236}">
                <a16:creationId xmlns:a16="http://schemas.microsoft.com/office/drawing/2014/main" id="{B9FC32B0-9A8E-BC83-3653-E6A6FDE255C7}"/>
              </a:ext>
            </a:extLst>
          </p:cNvPr>
          <p:cNvCxnSpPr/>
          <p:nvPr/>
        </p:nvCxnSpPr>
        <p:spPr>
          <a:xfrm>
            <a:off x="580451" y="4603616"/>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166F30B-0A5B-2286-61C1-BC0EA62E9A18}"/>
              </a:ext>
            </a:extLst>
          </p:cNvPr>
          <p:cNvSpPr txBox="1"/>
          <p:nvPr/>
        </p:nvSpPr>
        <p:spPr>
          <a:xfrm>
            <a:off x="1439255" y="4772733"/>
            <a:ext cx="2136611" cy="246221"/>
          </a:xfrm>
          <a:prstGeom prst="rect">
            <a:avLst/>
          </a:prstGeom>
          <a:noFill/>
        </p:spPr>
        <p:txBody>
          <a:bodyPr wrap="square">
            <a:spAutoFit/>
          </a:bodyPr>
          <a:lstStyle/>
          <a:p>
            <a:pPr algn="ctr"/>
            <a:r>
              <a:rPr lang="en-GB" sz="1000" b="1" dirty="0"/>
              <a:t>Median: 2.3x </a:t>
            </a:r>
            <a:endParaRPr lang="en-IN" sz="1000" b="1" dirty="0"/>
          </a:p>
        </p:txBody>
      </p:sp>
      <p:sp>
        <p:nvSpPr>
          <p:cNvPr id="55" name="TextBox 54">
            <a:extLst>
              <a:ext uri="{FF2B5EF4-FFF2-40B4-BE49-F238E27FC236}">
                <a16:creationId xmlns:a16="http://schemas.microsoft.com/office/drawing/2014/main" id="{B0CC89BE-6744-A526-C777-8FBE81E99AF0}"/>
              </a:ext>
            </a:extLst>
          </p:cNvPr>
          <p:cNvSpPr txBox="1"/>
          <p:nvPr/>
        </p:nvSpPr>
        <p:spPr>
          <a:xfrm>
            <a:off x="3955360" y="4772733"/>
            <a:ext cx="2136611" cy="246221"/>
          </a:xfrm>
          <a:prstGeom prst="rect">
            <a:avLst/>
          </a:prstGeom>
          <a:noFill/>
        </p:spPr>
        <p:txBody>
          <a:bodyPr wrap="square">
            <a:spAutoFit/>
          </a:bodyPr>
          <a:lstStyle/>
          <a:p>
            <a:pPr algn="ctr"/>
            <a:r>
              <a:rPr lang="en-GB" sz="1000" b="1" dirty="0"/>
              <a:t>Median: 7.7x </a:t>
            </a:r>
            <a:endParaRPr lang="en-IN" sz="1000" b="1" dirty="0"/>
          </a:p>
        </p:txBody>
      </p:sp>
      <p:sp>
        <p:nvSpPr>
          <p:cNvPr id="56" name="TextBox 55">
            <a:extLst>
              <a:ext uri="{FF2B5EF4-FFF2-40B4-BE49-F238E27FC236}">
                <a16:creationId xmlns:a16="http://schemas.microsoft.com/office/drawing/2014/main" id="{FF3DA0AB-83CA-79CB-F889-702B7A1560EA}"/>
              </a:ext>
            </a:extLst>
          </p:cNvPr>
          <p:cNvSpPr txBox="1"/>
          <p:nvPr/>
        </p:nvSpPr>
        <p:spPr>
          <a:xfrm>
            <a:off x="5578428" y="4772733"/>
            <a:ext cx="2136611" cy="246221"/>
          </a:xfrm>
          <a:prstGeom prst="rect">
            <a:avLst/>
          </a:prstGeom>
          <a:noFill/>
        </p:spPr>
        <p:txBody>
          <a:bodyPr wrap="square">
            <a:spAutoFit/>
          </a:bodyPr>
          <a:lstStyle/>
          <a:p>
            <a:pPr algn="ctr"/>
            <a:r>
              <a:rPr lang="en-GB" sz="1000" b="1" dirty="0"/>
              <a:t>Median: 1.2x </a:t>
            </a:r>
            <a:endParaRPr lang="en-IN" sz="1000" b="1" dirty="0"/>
          </a:p>
        </p:txBody>
      </p:sp>
      <p:sp>
        <p:nvSpPr>
          <p:cNvPr id="57" name="TextBox 56">
            <a:extLst>
              <a:ext uri="{FF2B5EF4-FFF2-40B4-BE49-F238E27FC236}">
                <a16:creationId xmlns:a16="http://schemas.microsoft.com/office/drawing/2014/main" id="{46C0EDCD-3448-7D0E-391D-68073742099C}"/>
              </a:ext>
            </a:extLst>
          </p:cNvPr>
          <p:cNvSpPr txBox="1"/>
          <p:nvPr/>
        </p:nvSpPr>
        <p:spPr>
          <a:xfrm>
            <a:off x="7086136" y="4772733"/>
            <a:ext cx="2136611" cy="246221"/>
          </a:xfrm>
          <a:prstGeom prst="rect">
            <a:avLst/>
          </a:prstGeom>
          <a:noFill/>
        </p:spPr>
        <p:txBody>
          <a:bodyPr wrap="square">
            <a:spAutoFit/>
          </a:bodyPr>
          <a:lstStyle/>
          <a:p>
            <a:pPr algn="ctr"/>
            <a:r>
              <a:rPr lang="en-GB" sz="1000" b="1" dirty="0"/>
              <a:t>Median: 1.1x </a:t>
            </a:r>
            <a:endParaRPr lang="en-IN" sz="1000" b="1" dirty="0"/>
          </a:p>
        </p:txBody>
      </p:sp>
      <p:sp>
        <p:nvSpPr>
          <p:cNvPr id="58" name="TextBox 57">
            <a:extLst>
              <a:ext uri="{FF2B5EF4-FFF2-40B4-BE49-F238E27FC236}">
                <a16:creationId xmlns:a16="http://schemas.microsoft.com/office/drawing/2014/main" id="{490E3B4C-6F32-7C29-6484-D8450B2986B5}"/>
              </a:ext>
            </a:extLst>
          </p:cNvPr>
          <p:cNvSpPr txBox="1"/>
          <p:nvPr/>
        </p:nvSpPr>
        <p:spPr>
          <a:xfrm>
            <a:off x="8448561" y="4772733"/>
            <a:ext cx="2136611" cy="246221"/>
          </a:xfrm>
          <a:prstGeom prst="rect">
            <a:avLst/>
          </a:prstGeom>
          <a:noFill/>
        </p:spPr>
        <p:txBody>
          <a:bodyPr wrap="square">
            <a:spAutoFit/>
          </a:bodyPr>
          <a:lstStyle/>
          <a:p>
            <a:pPr algn="ctr"/>
            <a:r>
              <a:rPr lang="en-GB" sz="1000" b="1" dirty="0"/>
              <a:t>Median: 1.2x </a:t>
            </a:r>
            <a:endParaRPr lang="en-IN" sz="1000" b="1" dirty="0"/>
          </a:p>
        </p:txBody>
      </p:sp>
      <p:sp>
        <p:nvSpPr>
          <p:cNvPr id="59" name="TextBox 58">
            <a:extLst>
              <a:ext uri="{FF2B5EF4-FFF2-40B4-BE49-F238E27FC236}">
                <a16:creationId xmlns:a16="http://schemas.microsoft.com/office/drawing/2014/main" id="{A652F214-5CCE-A4EA-8F81-FB8651C74C20}"/>
              </a:ext>
            </a:extLst>
          </p:cNvPr>
          <p:cNvSpPr txBox="1"/>
          <p:nvPr/>
        </p:nvSpPr>
        <p:spPr>
          <a:xfrm>
            <a:off x="9728200" y="4772733"/>
            <a:ext cx="2136611" cy="246221"/>
          </a:xfrm>
          <a:prstGeom prst="rect">
            <a:avLst/>
          </a:prstGeom>
          <a:noFill/>
        </p:spPr>
        <p:txBody>
          <a:bodyPr wrap="square">
            <a:spAutoFit/>
          </a:bodyPr>
          <a:lstStyle/>
          <a:p>
            <a:pPr algn="ctr"/>
            <a:r>
              <a:rPr lang="en-GB" sz="1000" b="1" dirty="0"/>
              <a:t>Median: 1.3x </a:t>
            </a:r>
            <a:endParaRPr lang="en-IN" sz="1000" b="1" dirty="0"/>
          </a:p>
        </p:txBody>
      </p:sp>
      <p:pic>
        <p:nvPicPr>
          <p:cNvPr id="8228" name="Picture 36" descr="AWS Marketplace: Atturra">
            <a:extLst>
              <a:ext uri="{FF2B5EF4-FFF2-40B4-BE49-F238E27FC236}">
                <a16:creationId xmlns:a16="http://schemas.microsoft.com/office/drawing/2014/main" id="{94FBFA42-D5B4-8F70-CB4F-BABFE0DAD70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97604" y="6678852"/>
            <a:ext cx="276808" cy="65449"/>
          </a:xfrm>
          <a:prstGeom prst="rect">
            <a:avLst/>
          </a:prstGeom>
          <a:noFill/>
          <a:extLst>
            <a:ext uri="{909E8E84-426E-40DD-AFC4-6F175D3DCCD1}">
              <a14:hiddenFill xmlns:a14="http://schemas.microsoft.com/office/drawing/2010/main">
                <a:solidFill>
                  <a:srgbClr val="FFFFFF"/>
                </a:solidFill>
              </a14:hiddenFill>
            </a:ext>
          </a:extLst>
        </p:spPr>
      </p:pic>
      <p:grpSp>
        <p:nvGrpSpPr>
          <p:cNvPr id="2054" name="Group 2053">
            <a:extLst>
              <a:ext uri="{FF2B5EF4-FFF2-40B4-BE49-F238E27FC236}">
                <a16:creationId xmlns:a16="http://schemas.microsoft.com/office/drawing/2014/main" id="{BC70C0E8-24F8-A20C-233B-653AE7471653}"/>
              </a:ext>
            </a:extLst>
          </p:cNvPr>
          <p:cNvGrpSpPr/>
          <p:nvPr/>
        </p:nvGrpSpPr>
        <p:grpSpPr>
          <a:xfrm>
            <a:off x="1118615" y="5919573"/>
            <a:ext cx="10606990" cy="434199"/>
            <a:chOff x="1118615" y="5919573"/>
            <a:chExt cx="10606990" cy="434199"/>
          </a:xfrm>
        </p:grpSpPr>
        <p:grpSp>
          <p:nvGrpSpPr>
            <p:cNvPr id="2053" name="Group 2052">
              <a:extLst>
                <a:ext uri="{FF2B5EF4-FFF2-40B4-BE49-F238E27FC236}">
                  <a16:creationId xmlns:a16="http://schemas.microsoft.com/office/drawing/2014/main" id="{D1EF7339-632A-92EB-3C34-A0FE923EA925}"/>
                </a:ext>
              </a:extLst>
            </p:cNvPr>
            <p:cNvGrpSpPr/>
            <p:nvPr/>
          </p:nvGrpSpPr>
          <p:grpSpPr>
            <a:xfrm>
              <a:off x="1118615" y="5919573"/>
              <a:ext cx="10606990" cy="434199"/>
              <a:chOff x="1118615" y="5919573"/>
              <a:chExt cx="10606990" cy="434199"/>
            </a:xfrm>
          </p:grpSpPr>
          <p:pic>
            <p:nvPicPr>
              <p:cNvPr id="61" name="Picture 60">
                <a:extLst>
                  <a:ext uri="{FF2B5EF4-FFF2-40B4-BE49-F238E27FC236}">
                    <a16:creationId xmlns:a16="http://schemas.microsoft.com/office/drawing/2014/main" id="{7104F6BC-68C7-59C7-4725-C38641612DD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18615" y="6022835"/>
                <a:ext cx="342631" cy="112134"/>
              </a:xfrm>
              <a:prstGeom prst="rect">
                <a:avLst/>
              </a:prstGeom>
            </p:spPr>
          </p:pic>
          <p:pic>
            <p:nvPicPr>
              <p:cNvPr id="63" name="Picture 62">
                <a:extLst>
                  <a:ext uri="{FF2B5EF4-FFF2-40B4-BE49-F238E27FC236}">
                    <a16:creationId xmlns:a16="http://schemas.microsoft.com/office/drawing/2014/main" id="{A73C653F-60A3-5B00-2D08-DE58EEF1087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392136" y="6207779"/>
                <a:ext cx="417728" cy="119351"/>
              </a:xfrm>
              <a:prstGeom prst="rect">
                <a:avLst/>
              </a:prstGeom>
            </p:spPr>
          </p:pic>
          <p:pic>
            <p:nvPicPr>
              <p:cNvPr id="13316" name="Picture 4">
                <a:extLst>
                  <a:ext uri="{FF2B5EF4-FFF2-40B4-BE49-F238E27FC236}">
                    <a16:creationId xmlns:a16="http://schemas.microsoft.com/office/drawing/2014/main" id="{56DC39BF-F6C3-A0FA-A815-3ABF117E6CD1}"/>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528" y="5967556"/>
                <a:ext cx="440826" cy="22828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12FE2861-0736-5A3D-D69A-C2FAC2082A07}"/>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7137" y="6176088"/>
                <a:ext cx="440826" cy="16531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06927019-A0EC-E16E-81BB-5D499803F2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7185" y="6036081"/>
                <a:ext cx="400751" cy="9303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C526D8BB-5911-1F6B-4797-C126A5A1EC0C}"/>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3382" y="6195728"/>
                <a:ext cx="331199" cy="1242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048">
                <a:extLst>
                  <a:ext uri="{FF2B5EF4-FFF2-40B4-BE49-F238E27FC236}">
                    <a16:creationId xmlns:a16="http://schemas.microsoft.com/office/drawing/2014/main" id="{E5C1CD19-0443-1ACB-7D25-7558D5835427}"/>
                  </a:ext>
                </a:extLst>
              </p:cNvPr>
              <p:cNvPicPr>
                <a:picLocks noChangeAspect="1"/>
              </p:cNvPicPr>
              <p:nvPr/>
            </p:nvPicPr>
            <p:blipFill rotWithShape="1">
              <a:blip r:embed="rId14">
                <a:clrChange>
                  <a:clrFrom>
                    <a:srgbClr val="FFFFFF"/>
                  </a:clrFrom>
                  <a:clrTo>
                    <a:srgbClr val="FFFFFF">
                      <a:alpha val="0"/>
                    </a:srgbClr>
                  </a:clrTo>
                </a:clrChange>
              </a:blip>
              <a:srcRect l="2069" t="22552" b="28393"/>
              <a:stretch/>
            </p:blipFill>
            <p:spPr>
              <a:xfrm>
                <a:off x="2942232" y="6036180"/>
                <a:ext cx="328606" cy="91447"/>
              </a:xfrm>
              <a:prstGeom prst="rect">
                <a:avLst/>
              </a:prstGeom>
            </p:spPr>
          </p:pic>
          <p:pic>
            <p:nvPicPr>
              <p:cNvPr id="13326" name="Picture 14" descr="Smartpay Holdings - Crunchbase Company Profile &amp; Funding">
                <a:extLst>
                  <a:ext uri="{FF2B5EF4-FFF2-40B4-BE49-F238E27FC236}">
                    <a16:creationId xmlns:a16="http://schemas.microsoft.com/office/drawing/2014/main" id="{E0E64977-606D-C903-E46F-638760D8CE95}"/>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4871" y="6165467"/>
                <a:ext cx="536599" cy="188305"/>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a:extLst>
                  <a:ext uri="{FF2B5EF4-FFF2-40B4-BE49-F238E27FC236}">
                    <a16:creationId xmlns:a16="http://schemas.microsoft.com/office/drawing/2014/main" id="{C9B8BEFA-3FAE-20EF-81F1-68C0DB9C8899}"/>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4185" y="5919573"/>
                <a:ext cx="331199" cy="331199"/>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a:extLst>
                  <a:ext uri="{FF2B5EF4-FFF2-40B4-BE49-F238E27FC236}">
                    <a16:creationId xmlns:a16="http://schemas.microsoft.com/office/drawing/2014/main" id="{0AE97B50-CFF7-7F28-8B39-36B01E910EED}"/>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334" y="6032574"/>
                <a:ext cx="400751" cy="71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051">
                <a:extLst>
                  <a:ext uri="{FF2B5EF4-FFF2-40B4-BE49-F238E27FC236}">
                    <a16:creationId xmlns:a16="http://schemas.microsoft.com/office/drawing/2014/main" id="{8E6822D1-2B3D-6609-1464-DD917DA35933}"/>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4266414" y="6167526"/>
                <a:ext cx="474284" cy="143654"/>
              </a:xfrm>
              <a:prstGeom prst="rect">
                <a:avLst/>
              </a:prstGeom>
            </p:spPr>
          </p:pic>
          <p:pic>
            <p:nvPicPr>
              <p:cNvPr id="13332" name="Picture 20" descr="CAR Group - Wikipedia">
                <a:extLst>
                  <a:ext uri="{FF2B5EF4-FFF2-40B4-BE49-F238E27FC236}">
                    <a16:creationId xmlns:a16="http://schemas.microsoft.com/office/drawing/2014/main" id="{449C707C-6852-51EC-0E68-9108DC0422A1}"/>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8725" y="6012031"/>
                <a:ext cx="308570" cy="126593"/>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a:extLst>
                  <a:ext uri="{FF2B5EF4-FFF2-40B4-BE49-F238E27FC236}">
                    <a16:creationId xmlns:a16="http://schemas.microsoft.com/office/drawing/2014/main" id="{48AD58DA-B1FC-CA52-5709-9FC0FACB8C5B}"/>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6979" y="6153040"/>
                <a:ext cx="273718" cy="171074"/>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a:extLst>
                  <a:ext uri="{FF2B5EF4-FFF2-40B4-BE49-F238E27FC236}">
                    <a16:creationId xmlns:a16="http://schemas.microsoft.com/office/drawing/2014/main" id="{B9504E47-CB68-AC14-8C33-AF3B51CB2637}"/>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715" y="6006233"/>
                <a:ext cx="400751" cy="157438"/>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The Company- Aerometrex">
                <a:extLst>
                  <a:ext uri="{FF2B5EF4-FFF2-40B4-BE49-F238E27FC236}">
                    <a16:creationId xmlns:a16="http://schemas.microsoft.com/office/drawing/2014/main" id="{1EC2080B-FE4D-7823-F211-4F582BFE9BB5}"/>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0262" y="6040760"/>
                <a:ext cx="426773" cy="7512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a:extLst>
                  <a:ext uri="{FF2B5EF4-FFF2-40B4-BE49-F238E27FC236}">
                    <a16:creationId xmlns:a16="http://schemas.microsoft.com/office/drawing/2014/main" id="{2F9F8021-4776-A66F-F686-C7342DDA528C}"/>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1587" y="6184883"/>
                <a:ext cx="364319" cy="84575"/>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a:extLst>
                  <a:ext uri="{FF2B5EF4-FFF2-40B4-BE49-F238E27FC236}">
                    <a16:creationId xmlns:a16="http://schemas.microsoft.com/office/drawing/2014/main" id="{6C4910F0-8062-16B7-8D75-C159BC2720F5}"/>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8390" y="6024285"/>
                <a:ext cx="205649" cy="124858"/>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a:extLst>
                  <a:ext uri="{FF2B5EF4-FFF2-40B4-BE49-F238E27FC236}">
                    <a16:creationId xmlns:a16="http://schemas.microsoft.com/office/drawing/2014/main" id="{F975398A-E70E-F79B-40C6-1F2D96B414E5}"/>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7283" y="6112492"/>
                <a:ext cx="400751" cy="186063"/>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a:extLst>
                  <a:ext uri="{FF2B5EF4-FFF2-40B4-BE49-F238E27FC236}">
                    <a16:creationId xmlns:a16="http://schemas.microsoft.com/office/drawing/2014/main" id="{E60227B1-11B9-AE19-62AE-4227E2A22E27}"/>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4130" y="6023528"/>
                <a:ext cx="364319" cy="9758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Investor Page | Freelancer">
                <a:extLst>
                  <a:ext uri="{FF2B5EF4-FFF2-40B4-BE49-F238E27FC236}">
                    <a16:creationId xmlns:a16="http://schemas.microsoft.com/office/drawing/2014/main" id="{E394B49B-0C40-CF7E-EF16-2C6C468D1F93}"/>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5669" y="6159823"/>
                <a:ext cx="488253" cy="117011"/>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a:extLst>
                  <a:ext uri="{FF2B5EF4-FFF2-40B4-BE49-F238E27FC236}">
                    <a16:creationId xmlns:a16="http://schemas.microsoft.com/office/drawing/2014/main" id="{DCE28967-1FC8-1AC2-243A-310A8B4D5C7D}"/>
                  </a:ext>
                </a:extLst>
              </p:cNvPr>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792" y="6011591"/>
                <a:ext cx="331199" cy="11828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Articore Group Ltd (ASX:ATG) Stock Price, Trades &amp; News | GuruFocus">
                <a:extLst>
                  <a:ext uri="{FF2B5EF4-FFF2-40B4-BE49-F238E27FC236}">
                    <a16:creationId xmlns:a16="http://schemas.microsoft.com/office/drawing/2014/main" id="{C0AC5FF9-44C6-474E-F518-AC2301A1962D}"/>
                  </a:ext>
                </a:extLst>
              </p:cNvP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5685" y="6083879"/>
                <a:ext cx="217582" cy="217582"/>
              </a:xfrm>
              <a:prstGeom prst="ellipse">
                <a:avLst/>
              </a:prstGeom>
              <a:noFill/>
              <a:extLst>
                <a:ext uri="{909E8E84-426E-40DD-AFC4-6F175D3DCCD1}">
                  <a14:hiddenFill xmlns:a14="http://schemas.microsoft.com/office/drawing/2010/main">
                    <a:solidFill>
                      <a:srgbClr val="FFFFFF"/>
                    </a:solidFill>
                  </a14:hiddenFill>
                </a:ext>
              </a:extLst>
            </p:spPr>
          </p:pic>
          <p:pic>
            <p:nvPicPr>
              <p:cNvPr id="13354" name="Picture 42">
                <a:extLst>
                  <a:ext uri="{FF2B5EF4-FFF2-40B4-BE49-F238E27FC236}">
                    <a16:creationId xmlns:a16="http://schemas.microsoft.com/office/drawing/2014/main" id="{786B3ED0-0CA9-8110-4123-EDEC6A27D540}"/>
                  </a:ext>
                </a:extLst>
              </p:cNvPr>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6205" y="6034537"/>
                <a:ext cx="400751" cy="93032"/>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Step One Clothing: 🎉 HAPPY INTERNATIONAL UNDERWEAR DAY! 🎉 | Milled">
                <a:extLst>
                  <a:ext uri="{FF2B5EF4-FFF2-40B4-BE49-F238E27FC236}">
                    <a16:creationId xmlns:a16="http://schemas.microsoft.com/office/drawing/2014/main" id="{573F3D79-4F4C-AAAD-CC62-D8294E635A14}"/>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19914" t="31738" r="19305" b="25990"/>
              <a:stretch/>
            </p:blipFill>
            <p:spPr bwMode="auto">
              <a:xfrm>
                <a:off x="9309060" y="6186388"/>
                <a:ext cx="424674" cy="68417"/>
              </a:xfrm>
              <a:prstGeom prst="rect">
                <a:avLst/>
              </a:prstGeom>
              <a:noFill/>
              <a:extLst>
                <a:ext uri="{909E8E84-426E-40DD-AFC4-6F175D3DCCD1}">
                  <a14:hiddenFill xmlns:a14="http://schemas.microsoft.com/office/drawing/2010/main">
                    <a:solidFill>
                      <a:srgbClr val="FFFFFF"/>
                    </a:solidFill>
                  </a14:hiddenFill>
                </a:ext>
              </a:extLst>
            </p:spPr>
          </p:pic>
          <p:pic>
            <p:nvPicPr>
              <p:cNvPr id="13360" name="Picture 48" descr="Temple &amp; Webster - Wikipedia">
                <a:extLst>
                  <a:ext uri="{FF2B5EF4-FFF2-40B4-BE49-F238E27FC236}">
                    <a16:creationId xmlns:a16="http://schemas.microsoft.com/office/drawing/2014/main" id="{A9101225-725C-840D-926E-734D6E0E3990}"/>
                  </a:ext>
                </a:extLst>
              </p:cNvPr>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9918" y="6012184"/>
                <a:ext cx="292507" cy="110289"/>
              </a:xfrm>
              <a:prstGeom prst="rect">
                <a:avLst/>
              </a:prstGeom>
              <a:noFill/>
              <a:extLst>
                <a:ext uri="{909E8E84-426E-40DD-AFC4-6F175D3DCCD1}">
                  <a14:hiddenFill xmlns:a14="http://schemas.microsoft.com/office/drawing/2010/main">
                    <a:solidFill>
                      <a:srgbClr val="FFFFFF"/>
                    </a:solidFill>
                  </a14:hiddenFill>
                </a:ext>
              </a:extLst>
            </p:spPr>
          </p:pic>
          <p:pic>
            <p:nvPicPr>
              <p:cNvPr id="8226" name="Picture 34">
                <a:extLst>
                  <a:ext uri="{FF2B5EF4-FFF2-40B4-BE49-F238E27FC236}">
                    <a16:creationId xmlns:a16="http://schemas.microsoft.com/office/drawing/2014/main" id="{7DD1DF00-C91A-076F-E952-E131BE012BFE}"/>
                  </a:ext>
                </a:extLst>
              </p:cNvPr>
              <p:cNvPicPr>
                <a:picLocks noChangeAspect="1" noChangeArrowheads="1"/>
              </p:cNvPicPr>
              <p:nvPr/>
            </p:nvPicPr>
            <p:blipFill>
              <a:blip r:embed="rId33">
                <a:clrChange>
                  <a:clrFrom>
                    <a:srgbClr val="FCFEFF"/>
                  </a:clrFrom>
                  <a:clrTo>
                    <a:srgbClr val="FCFEFF">
                      <a:alpha val="0"/>
                    </a:srgbClr>
                  </a:clrTo>
                </a:clrChange>
                <a:extLst>
                  <a:ext uri="{28A0092B-C50C-407E-A947-70E740481C1C}">
                    <a14:useLocalDpi xmlns:a14="http://schemas.microsoft.com/office/drawing/2010/main" val="0"/>
                  </a:ext>
                </a:extLst>
              </a:blip>
              <a:srcRect/>
              <a:stretch>
                <a:fillRect/>
              </a:stretch>
            </p:blipFill>
            <p:spPr bwMode="auto">
              <a:xfrm>
                <a:off x="10494506" y="6196702"/>
                <a:ext cx="265999" cy="68451"/>
              </a:xfrm>
              <a:prstGeom prst="rect">
                <a:avLst/>
              </a:prstGeom>
              <a:noFill/>
              <a:extLst>
                <a:ext uri="{909E8E84-426E-40DD-AFC4-6F175D3DCCD1}">
                  <a14:hiddenFill xmlns:a14="http://schemas.microsoft.com/office/drawing/2010/main">
                    <a:solidFill>
                      <a:srgbClr val="FFFFFF"/>
                    </a:solidFill>
                  </a14:hiddenFill>
                </a:ext>
              </a:extLst>
            </p:spPr>
          </p:pic>
          <p:pic>
            <p:nvPicPr>
              <p:cNvPr id="8230" name="Picture 38" descr="About Us - COSOL">
                <a:extLst>
                  <a:ext uri="{FF2B5EF4-FFF2-40B4-BE49-F238E27FC236}">
                    <a16:creationId xmlns:a16="http://schemas.microsoft.com/office/drawing/2014/main" id="{1B318F16-B8B2-6754-D6A5-F833E6D12C8C}"/>
                  </a:ext>
                </a:extLst>
              </p:cNvPr>
              <p:cNvPicPr>
                <a:picLocks noChangeAspect="1" noChangeArrowheads="1"/>
              </p:cNvPicPr>
              <p:nvPr/>
            </p:nvPicPr>
            <p:blipFill rotWithShape="1">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l="21879" t="28325" r="20909" b="22751"/>
              <a:stretch/>
            </p:blipFill>
            <p:spPr bwMode="auto">
              <a:xfrm>
                <a:off x="10292966" y="6008997"/>
                <a:ext cx="178206" cy="158625"/>
              </a:xfrm>
              <a:prstGeom prst="rect">
                <a:avLst/>
              </a:prstGeom>
              <a:noFill/>
              <a:extLst>
                <a:ext uri="{909E8E84-426E-40DD-AFC4-6F175D3DCCD1}">
                  <a14:hiddenFill xmlns:a14="http://schemas.microsoft.com/office/drawing/2010/main">
                    <a:solidFill>
                      <a:srgbClr val="FFFFFF"/>
                    </a:solidFill>
                  </a14:hiddenFill>
                </a:ext>
              </a:extLst>
            </p:spPr>
          </p:pic>
          <p:pic>
            <p:nvPicPr>
              <p:cNvPr id="13362" name="Picture 50" descr="Megaport Unveils 'Megaport Virtual Edge' to Strengthen SD-WAN Offering">
                <a:extLst>
                  <a:ext uri="{FF2B5EF4-FFF2-40B4-BE49-F238E27FC236}">
                    <a16:creationId xmlns:a16="http://schemas.microsoft.com/office/drawing/2014/main" id="{EEB3792E-B94F-3AAB-921B-4901FA826EB7}"/>
                  </a:ext>
                </a:extLst>
              </p:cNvPr>
              <p:cNvPicPr>
                <a:picLocks noChangeAspect="1" noChangeArrowheads="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29932" y="6017890"/>
                <a:ext cx="439999" cy="107341"/>
              </a:xfrm>
              <a:prstGeom prst="rect">
                <a:avLst/>
              </a:prstGeom>
              <a:noFill/>
              <a:extLst>
                <a:ext uri="{909E8E84-426E-40DD-AFC4-6F175D3DCCD1}">
                  <a14:hiddenFill xmlns:a14="http://schemas.microsoft.com/office/drawing/2010/main">
                    <a:solidFill>
                      <a:srgbClr val="FFFFFF"/>
                    </a:solidFill>
                  </a14:hiddenFill>
                </a:ext>
              </a:extLst>
            </p:spPr>
          </p:pic>
          <p:pic>
            <p:nvPicPr>
              <p:cNvPr id="13364" name="Picture 52" descr="NEXTDC (ASX:NXT) Share Price News">
                <a:extLst>
                  <a:ext uri="{FF2B5EF4-FFF2-40B4-BE49-F238E27FC236}">
                    <a16:creationId xmlns:a16="http://schemas.microsoft.com/office/drawing/2014/main" id="{FACEE56D-2A7C-1C57-B815-028C3B7B9813}"/>
                  </a:ext>
                </a:extLst>
              </p:cNvPr>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36511" y="6109657"/>
                <a:ext cx="255295" cy="184704"/>
              </a:xfrm>
              <a:prstGeom prst="rect">
                <a:avLst/>
              </a:prstGeom>
              <a:noFill/>
              <a:extLst>
                <a:ext uri="{909E8E84-426E-40DD-AFC4-6F175D3DCCD1}">
                  <a14:hiddenFill xmlns:a14="http://schemas.microsoft.com/office/drawing/2010/main">
                    <a:solidFill>
                      <a:srgbClr val="FFFFFF"/>
                    </a:solidFill>
                  </a14:hiddenFill>
                </a:ext>
              </a:extLst>
            </p:spPr>
          </p:pic>
          <p:pic>
            <p:nvPicPr>
              <p:cNvPr id="13366" name="Picture 54">
                <a:extLst>
                  <a:ext uri="{FF2B5EF4-FFF2-40B4-BE49-F238E27FC236}">
                    <a16:creationId xmlns:a16="http://schemas.microsoft.com/office/drawing/2014/main" id="{8A2FA3C5-F7AD-3152-D244-CC88A5895FDC}"/>
                  </a:ext>
                </a:extLst>
              </p:cNvPr>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1286" y="6001171"/>
                <a:ext cx="364319" cy="104091"/>
              </a:xfrm>
              <a:prstGeom prst="rect">
                <a:avLst/>
              </a:prstGeom>
              <a:noFill/>
              <a:extLst>
                <a:ext uri="{909E8E84-426E-40DD-AFC4-6F175D3DCCD1}">
                  <a14:hiddenFill xmlns:a14="http://schemas.microsoft.com/office/drawing/2010/main">
                    <a:solidFill>
                      <a:srgbClr val="FFFFFF"/>
                    </a:solidFill>
                  </a14:hiddenFill>
                </a:ext>
              </a:extLst>
            </p:spPr>
          </p:pic>
        </p:grpSp>
        <p:pic>
          <p:nvPicPr>
            <p:cNvPr id="13368" name="Picture 56">
              <a:extLst>
                <a:ext uri="{FF2B5EF4-FFF2-40B4-BE49-F238E27FC236}">
                  <a16:creationId xmlns:a16="http://schemas.microsoft.com/office/drawing/2014/main" id="{C2ECD734-62DB-39BD-654D-2A4762CE21DF}"/>
                </a:ext>
              </a:extLst>
            </p:cNvPr>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7814" y="6181574"/>
              <a:ext cx="426460" cy="1102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20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a:extLst>
              <a:ext uri="{FF2B5EF4-FFF2-40B4-BE49-F238E27FC236}">
                <a16:creationId xmlns:a16="http://schemas.microsoft.com/office/drawing/2014/main" id="{3D2600F1-1D81-0C06-58C2-3A16924DABC1}"/>
              </a:ext>
            </a:extLst>
          </p:cNvPr>
          <p:cNvGraphicFramePr>
            <a:graphicFrameLocks/>
          </p:cNvGraphicFramePr>
          <p:nvPr/>
        </p:nvGraphicFramePr>
        <p:xfrm>
          <a:off x="1059014" y="3206525"/>
          <a:ext cx="10651258" cy="137621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E1A758AB-4A6D-A894-F854-36660832ADED}"/>
              </a:ext>
            </a:extLst>
          </p:cNvPr>
          <p:cNvSpPr>
            <a:spLocks noGrp="1"/>
          </p:cNvSpPr>
          <p:nvPr>
            <p:ph type="sldNum" sz="quarter" idx="12"/>
          </p:nvPr>
        </p:nvSpPr>
        <p:spPr>
          <a:xfrm>
            <a:off x="10763250" y="6356350"/>
            <a:ext cx="666750" cy="365125"/>
          </a:xfrm>
        </p:spPr>
        <p:txBody>
          <a:bodyPr/>
          <a:lstStyle/>
          <a:p>
            <a:fld id="{01C8A867-4655-F943-9964-C52201E0263E}" type="slidenum">
              <a:rPr lang="en-US" smtClean="0"/>
              <a:t>31</a:t>
            </a:fld>
            <a:endParaRPr lang="en-US"/>
          </a:p>
        </p:txBody>
      </p:sp>
      <p:sp>
        <p:nvSpPr>
          <p:cNvPr id="3" name="Title 2">
            <a:extLst>
              <a:ext uri="{FF2B5EF4-FFF2-40B4-BE49-F238E27FC236}">
                <a16:creationId xmlns:a16="http://schemas.microsoft.com/office/drawing/2014/main" id="{A7C30FF3-4B90-A7ED-3CDC-0026269024C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Valuation Multiples (2/2)</a:t>
            </a:r>
            <a:endParaRPr lang="en-US" sz="2800" b="1"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4520162A-39C1-2315-692D-E7EAE635C6E6}"/>
              </a:ext>
            </a:extLst>
          </p:cNvPr>
          <p:cNvSpPr/>
          <p:nvPr/>
        </p:nvSpPr>
        <p:spPr>
          <a:xfrm>
            <a:off x="580451" y="1719215"/>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i="0" u="none" strike="noStrike" dirty="0">
                <a:solidFill>
                  <a:schemeClr val="bg1"/>
                </a:solidFill>
                <a:effectLst/>
                <a:latin typeface="Calibri" panose="020F0502020204030204" pitchFamily="34" charset="0"/>
              </a:rPr>
              <a:t>24E EBITDA</a:t>
            </a:r>
            <a:endParaRPr lang="en-IN" sz="1200" dirty="0">
              <a:solidFill>
                <a:schemeClr val="bg1"/>
              </a:solidFill>
            </a:endParaRPr>
          </a:p>
        </p:txBody>
      </p:sp>
      <p:sp>
        <p:nvSpPr>
          <p:cNvPr id="38" name="Rectangle: Rounded Corners 37">
            <a:extLst>
              <a:ext uri="{FF2B5EF4-FFF2-40B4-BE49-F238E27FC236}">
                <a16:creationId xmlns:a16="http://schemas.microsoft.com/office/drawing/2014/main" id="{1D7881E8-9148-81F6-26CA-B8A1EEE46471}"/>
              </a:ext>
            </a:extLst>
          </p:cNvPr>
          <p:cNvSpPr/>
          <p:nvPr/>
        </p:nvSpPr>
        <p:spPr>
          <a:xfrm>
            <a:off x="580451" y="3231749"/>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25</a:t>
            </a:r>
            <a:r>
              <a:rPr lang="en-IN" sz="1200" i="0" u="none" strike="noStrike" dirty="0">
                <a:solidFill>
                  <a:schemeClr val="bg1"/>
                </a:solidFill>
                <a:effectLst/>
                <a:latin typeface="Calibri" panose="020F0502020204030204" pitchFamily="34" charset="0"/>
              </a:rPr>
              <a:t>E EBITDA</a:t>
            </a:r>
            <a:endParaRPr lang="en-IN" sz="1200" dirty="0">
              <a:solidFill>
                <a:schemeClr val="bg1"/>
              </a:solidFill>
            </a:endParaRPr>
          </a:p>
        </p:txBody>
      </p:sp>
      <p:sp>
        <p:nvSpPr>
          <p:cNvPr id="39" name="Rectangle: Rounded Corners 38">
            <a:extLst>
              <a:ext uri="{FF2B5EF4-FFF2-40B4-BE49-F238E27FC236}">
                <a16:creationId xmlns:a16="http://schemas.microsoft.com/office/drawing/2014/main" id="{5ECA70B7-5547-3534-39BD-6E8DB76C99CD}"/>
              </a:ext>
            </a:extLst>
          </p:cNvPr>
          <p:cNvSpPr/>
          <p:nvPr/>
        </p:nvSpPr>
        <p:spPr>
          <a:xfrm>
            <a:off x="580451" y="4744283"/>
            <a:ext cx="357650" cy="1231200"/>
          </a:xfrm>
          <a:prstGeom prst="roundRect">
            <a:avLst>
              <a:gd name="adj" fmla="val 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IN" sz="1200" dirty="0">
                <a:solidFill>
                  <a:schemeClr val="bg1"/>
                </a:solidFill>
                <a:latin typeface="Calibri" panose="020F0502020204030204" pitchFamily="34" charset="0"/>
              </a:rPr>
              <a:t>26</a:t>
            </a:r>
            <a:r>
              <a:rPr lang="en-IN" sz="1200" i="0" u="none" strike="noStrike" dirty="0">
                <a:solidFill>
                  <a:schemeClr val="bg1"/>
                </a:solidFill>
                <a:effectLst/>
                <a:latin typeface="Calibri" panose="020F0502020204030204" pitchFamily="34" charset="0"/>
              </a:rPr>
              <a:t>E EBITDA</a:t>
            </a:r>
            <a:endParaRPr lang="en-IN" sz="1200" dirty="0">
              <a:solidFill>
                <a:schemeClr val="bg1"/>
              </a:solidFill>
            </a:endParaRPr>
          </a:p>
        </p:txBody>
      </p:sp>
      <p:sp>
        <p:nvSpPr>
          <p:cNvPr id="47" name="Rectangle: Rounded Corners 46">
            <a:extLst>
              <a:ext uri="{FF2B5EF4-FFF2-40B4-BE49-F238E27FC236}">
                <a16:creationId xmlns:a16="http://schemas.microsoft.com/office/drawing/2014/main" id="{43685DD4-C5B1-26A1-EAD9-02189B898C41}"/>
              </a:ext>
            </a:extLst>
          </p:cNvPr>
          <p:cNvSpPr/>
          <p:nvPr/>
        </p:nvSpPr>
        <p:spPr>
          <a:xfrm>
            <a:off x="6096000" y="-792697"/>
            <a:ext cx="1422399" cy="483622"/>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bg1"/>
                </a:solidFill>
              </a:rPr>
              <a:t>FinTech</a:t>
            </a:r>
            <a:endParaRPr lang="en-IN" sz="1000" dirty="0">
              <a:solidFill>
                <a:schemeClr val="bg1"/>
              </a:solidFill>
            </a:endParaRPr>
          </a:p>
        </p:txBody>
      </p:sp>
      <p:sp>
        <p:nvSpPr>
          <p:cNvPr id="48" name="Rectangle: Rounded Corners 47">
            <a:extLst>
              <a:ext uri="{FF2B5EF4-FFF2-40B4-BE49-F238E27FC236}">
                <a16:creationId xmlns:a16="http://schemas.microsoft.com/office/drawing/2014/main" id="{B86B5297-E9FB-BFBA-C23F-77D0C803C7A9}"/>
              </a:ext>
            </a:extLst>
          </p:cNvPr>
          <p:cNvSpPr/>
          <p:nvPr/>
        </p:nvSpPr>
        <p:spPr>
          <a:xfrm>
            <a:off x="7686932" y="-798627"/>
            <a:ext cx="850746" cy="483622"/>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bg1"/>
                </a:solidFill>
              </a:rPr>
              <a:t>Tech H&amp;E / Classifieds</a:t>
            </a:r>
            <a:endParaRPr lang="en-IN" sz="1000" dirty="0">
              <a:solidFill>
                <a:schemeClr val="bg1"/>
              </a:solidFill>
            </a:endParaRPr>
          </a:p>
        </p:txBody>
      </p:sp>
      <p:sp>
        <p:nvSpPr>
          <p:cNvPr id="49" name="Rectangle: Rounded Corners 48">
            <a:extLst>
              <a:ext uri="{FF2B5EF4-FFF2-40B4-BE49-F238E27FC236}">
                <a16:creationId xmlns:a16="http://schemas.microsoft.com/office/drawing/2014/main" id="{929CB74C-031B-72A8-B1C1-B27330F33D5E}"/>
              </a:ext>
            </a:extLst>
          </p:cNvPr>
          <p:cNvSpPr/>
          <p:nvPr/>
        </p:nvSpPr>
        <p:spPr>
          <a:xfrm>
            <a:off x="10445099" y="-798627"/>
            <a:ext cx="1225001" cy="483622"/>
          </a:xfrm>
          <a:prstGeom prst="roundRect">
            <a:avLst/>
          </a:prstGeom>
          <a:solidFill>
            <a:srgbClr val="BFBFB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a:solidFill>
                  <a:schemeClr val="bg1"/>
                </a:solidFill>
              </a:rPr>
              <a:t>BPO</a:t>
            </a:r>
            <a:endParaRPr lang="en-IN" sz="1000">
              <a:solidFill>
                <a:schemeClr val="bg1"/>
              </a:solidFill>
            </a:endParaRPr>
          </a:p>
        </p:txBody>
      </p:sp>
      <p:pic>
        <p:nvPicPr>
          <p:cNvPr id="2050" name="Picture 2" descr="Glass light ball with flag australia round Vector Image">
            <a:extLst>
              <a:ext uri="{FF2B5EF4-FFF2-40B4-BE49-F238E27FC236}">
                <a16:creationId xmlns:a16="http://schemas.microsoft.com/office/drawing/2014/main" id="{C87A3146-6126-8664-570A-D10C40E1F7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7" t="12012" r="12719" b="19999"/>
          <a:stretch/>
        </p:blipFill>
        <p:spPr bwMode="auto">
          <a:xfrm>
            <a:off x="10560050" y="334983"/>
            <a:ext cx="495882" cy="464720"/>
          </a:xfrm>
          <a:prstGeom prst="ellipse">
            <a:avLst/>
          </a:prstGeom>
          <a:noFill/>
          <a:extLst>
            <a:ext uri="{909E8E84-426E-40DD-AFC4-6F175D3DCCD1}">
              <a14:hiddenFill xmlns:a14="http://schemas.microsoft.com/office/drawing/2010/main">
                <a:solidFill>
                  <a:srgbClr val="FFFFFF"/>
                </a:solidFill>
              </a14:hiddenFill>
            </a:ext>
          </a:extLst>
        </p:spPr>
      </p:pic>
      <p:pic>
        <p:nvPicPr>
          <p:cNvPr id="6146" name="Picture 2" descr="New zealand flag in glossy round button of icon Vector Image">
            <a:extLst>
              <a:ext uri="{FF2B5EF4-FFF2-40B4-BE49-F238E27FC236}">
                <a16:creationId xmlns:a16="http://schemas.microsoft.com/office/drawing/2014/main" id="{CA647975-A7E0-B3E9-262C-99843BFFD0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91" t="10019" r="11526" b="19016"/>
          <a:stretch/>
        </p:blipFill>
        <p:spPr bwMode="auto">
          <a:xfrm>
            <a:off x="11114295" y="329598"/>
            <a:ext cx="457609" cy="460724"/>
          </a:xfrm>
          <a:prstGeom prst="ellipse">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A4183D36-378B-ED43-12B0-D68DFA1202AE}"/>
              </a:ext>
            </a:extLst>
          </p:cNvPr>
          <p:cNvSpPr/>
          <p:nvPr/>
        </p:nvSpPr>
        <p:spPr>
          <a:xfrm>
            <a:off x="8635723" y="-798627"/>
            <a:ext cx="703095" cy="483622"/>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bg1"/>
                </a:solidFill>
              </a:rPr>
              <a:t>Tech</a:t>
            </a:r>
            <a:br>
              <a:rPr lang="en-GB" sz="1000" dirty="0">
                <a:solidFill>
                  <a:schemeClr val="bg1"/>
                </a:solidFill>
              </a:rPr>
            </a:br>
            <a:r>
              <a:rPr lang="en-GB" sz="1000" dirty="0">
                <a:solidFill>
                  <a:schemeClr val="bg1"/>
                </a:solidFill>
              </a:rPr>
              <a:t>Enabled</a:t>
            </a:r>
          </a:p>
          <a:p>
            <a:pPr algn="ctr"/>
            <a:r>
              <a:rPr lang="en-GB" sz="1000" dirty="0">
                <a:solidFill>
                  <a:schemeClr val="bg1"/>
                </a:solidFill>
              </a:rPr>
              <a:t>IT</a:t>
            </a:r>
            <a:endParaRPr lang="en-IN" sz="1000" dirty="0">
              <a:solidFill>
                <a:schemeClr val="bg1"/>
              </a:solidFill>
            </a:endParaRPr>
          </a:p>
        </p:txBody>
      </p:sp>
      <p:sp>
        <p:nvSpPr>
          <p:cNvPr id="4" name="TextBox 3">
            <a:extLst>
              <a:ext uri="{FF2B5EF4-FFF2-40B4-BE49-F238E27FC236}">
                <a16:creationId xmlns:a16="http://schemas.microsoft.com/office/drawing/2014/main" id="{3274AA40-AE29-AF4B-FA27-27F5ED469047}"/>
              </a:ext>
            </a:extLst>
          </p:cNvPr>
          <p:cNvSpPr txBox="1"/>
          <p:nvPr/>
        </p:nvSpPr>
        <p:spPr>
          <a:xfrm>
            <a:off x="1439255" y="1723273"/>
            <a:ext cx="2136611" cy="246221"/>
          </a:xfrm>
          <a:prstGeom prst="rect">
            <a:avLst/>
          </a:prstGeom>
          <a:noFill/>
        </p:spPr>
        <p:txBody>
          <a:bodyPr wrap="square">
            <a:spAutoFit/>
          </a:bodyPr>
          <a:lstStyle/>
          <a:p>
            <a:pPr algn="ctr"/>
            <a:r>
              <a:rPr lang="en-GB" sz="1000" b="1" dirty="0"/>
              <a:t>Median: 8.5x </a:t>
            </a:r>
            <a:endParaRPr lang="en-IN" sz="1000" b="1" dirty="0"/>
          </a:p>
        </p:txBody>
      </p:sp>
      <p:cxnSp>
        <p:nvCxnSpPr>
          <p:cNvPr id="23" name="Straight Connector 22">
            <a:extLst>
              <a:ext uri="{FF2B5EF4-FFF2-40B4-BE49-F238E27FC236}">
                <a16:creationId xmlns:a16="http://schemas.microsoft.com/office/drawing/2014/main" id="{BBEB9B8F-6CA7-3A94-93EC-126B6A933501}"/>
              </a:ext>
            </a:extLst>
          </p:cNvPr>
          <p:cNvCxnSpPr/>
          <p:nvPr/>
        </p:nvCxnSpPr>
        <p:spPr>
          <a:xfrm>
            <a:off x="580451" y="3091082"/>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01C5CB-C3A7-C0FF-79E7-201625C7AD72}"/>
              </a:ext>
            </a:extLst>
          </p:cNvPr>
          <p:cNvCxnSpPr/>
          <p:nvPr/>
        </p:nvCxnSpPr>
        <p:spPr>
          <a:xfrm>
            <a:off x="580451" y="4603616"/>
            <a:ext cx="1128436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EC533031-D046-63AA-5F66-2EF177F3EC04}"/>
              </a:ext>
            </a:extLst>
          </p:cNvPr>
          <p:cNvSpPr txBox="1">
            <a:spLocks/>
          </p:cNvSpPr>
          <p:nvPr/>
        </p:nvSpPr>
        <p:spPr>
          <a:xfrm>
            <a:off x="580451" y="6432876"/>
            <a:ext cx="4114800" cy="312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t>Source: Bloomberg,.</a:t>
            </a:r>
          </a:p>
          <a:p>
            <a:r>
              <a:rPr lang="en-US" sz="700"/>
              <a:t>Note: (1) Data as of 18</a:t>
            </a:r>
            <a:r>
              <a:rPr lang="en-US" sz="700" baseline="30000"/>
              <a:t>th</a:t>
            </a:r>
            <a:r>
              <a:rPr lang="en-US" sz="700"/>
              <a:t> January 2024.</a:t>
            </a:r>
            <a:endParaRPr lang="en-US" sz="700" dirty="0"/>
          </a:p>
        </p:txBody>
      </p:sp>
      <p:graphicFrame>
        <p:nvGraphicFramePr>
          <p:cNvPr id="7" name="Chart 6">
            <a:extLst>
              <a:ext uri="{FF2B5EF4-FFF2-40B4-BE49-F238E27FC236}">
                <a16:creationId xmlns:a16="http://schemas.microsoft.com/office/drawing/2014/main" id="{2F9094CB-DD61-9C68-9C33-354FB18414B7}"/>
              </a:ext>
            </a:extLst>
          </p:cNvPr>
          <p:cNvGraphicFramePr>
            <a:graphicFrameLocks/>
          </p:cNvGraphicFramePr>
          <p:nvPr/>
        </p:nvGraphicFramePr>
        <p:xfrm>
          <a:off x="1059014" y="1762149"/>
          <a:ext cx="10651258" cy="1376219"/>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Rounded Corners 7">
            <a:extLst>
              <a:ext uri="{FF2B5EF4-FFF2-40B4-BE49-F238E27FC236}">
                <a16:creationId xmlns:a16="http://schemas.microsoft.com/office/drawing/2014/main" id="{3F3C552C-85DD-9646-4EC1-558998CDE310}"/>
              </a:ext>
            </a:extLst>
          </p:cNvPr>
          <p:cNvSpPr/>
          <p:nvPr/>
        </p:nvSpPr>
        <p:spPr>
          <a:xfrm>
            <a:off x="1059014" y="1226148"/>
            <a:ext cx="2928785" cy="399687"/>
          </a:xfrm>
          <a:prstGeom prst="roundRect">
            <a:avLst/>
          </a:prstGeom>
          <a:solidFill>
            <a:srgbClr val="D17C4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b="1" i="0" u="none" strike="noStrike" dirty="0">
                <a:solidFill>
                  <a:schemeClr val="bg1"/>
                </a:solidFill>
                <a:effectLst/>
                <a:latin typeface="Calibri" panose="020F0502020204030204" pitchFamily="34" charset="0"/>
              </a:rPr>
              <a:t>Fintech</a:t>
            </a:r>
            <a:endParaRPr lang="en-IN" dirty="0">
              <a:solidFill>
                <a:schemeClr val="bg1"/>
              </a:solidFill>
            </a:endParaRPr>
          </a:p>
        </p:txBody>
      </p:sp>
      <p:sp>
        <p:nvSpPr>
          <p:cNvPr id="10" name="Rectangle: Rounded Corners 9">
            <a:extLst>
              <a:ext uri="{FF2B5EF4-FFF2-40B4-BE49-F238E27FC236}">
                <a16:creationId xmlns:a16="http://schemas.microsoft.com/office/drawing/2014/main" id="{B992A5DF-E014-FEEB-7B50-54299B77D79B}"/>
              </a:ext>
            </a:extLst>
          </p:cNvPr>
          <p:cNvSpPr/>
          <p:nvPr/>
        </p:nvSpPr>
        <p:spPr>
          <a:xfrm>
            <a:off x="4126266" y="1226148"/>
            <a:ext cx="1803397" cy="399687"/>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Tech H&amp;E and Online Classifieds</a:t>
            </a:r>
          </a:p>
        </p:txBody>
      </p:sp>
      <p:sp>
        <p:nvSpPr>
          <p:cNvPr id="18" name="Rectangle: Rounded Corners 17">
            <a:extLst>
              <a:ext uri="{FF2B5EF4-FFF2-40B4-BE49-F238E27FC236}">
                <a16:creationId xmlns:a16="http://schemas.microsoft.com/office/drawing/2014/main" id="{E25C60BB-A651-48AC-F69B-8889DD3CE11B}"/>
              </a:ext>
            </a:extLst>
          </p:cNvPr>
          <p:cNvSpPr/>
          <p:nvPr/>
        </p:nvSpPr>
        <p:spPr>
          <a:xfrm>
            <a:off x="6068130" y="1226148"/>
            <a:ext cx="1256764" cy="399687"/>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Tech Enabled IT</a:t>
            </a:r>
          </a:p>
        </p:txBody>
      </p:sp>
      <p:sp>
        <p:nvSpPr>
          <p:cNvPr id="19" name="Rectangle: Rounded Corners 18">
            <a:extLst>
              <a:ext uri="{FF2B5EF4-FFF2-40B4-BE49-F238E27FC236}">
                <a16:creationId xmlns:a16="http://schemas.microsoft.com/office/drawing/2014/main" id="{0B9FF0BB-4AE3-CDD4-CD32-8E9F4BF2F30C}"/>
              </a:ext>
            </a:extLst>
          </p:cNvPr>
          <p:cNvSpPr/>
          <p:nvPr/>
        </p:nvSpPr>
        <p:spPr>
          <a:xfrm>
            <a:off x="7463361" y="1226148"/>
            <a:ext cx="1406455" cy="399687"/>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Marketplace</a:t>
            </a:r>
          </a:p>
        </p:txBody>
      </p:sp>
      <p:sp>
        <p:nvSpPr>
          <p:cNvPr id="20" name="Rectangle: Rounded Corners 19">
            <a:extLst>
              <a:ext uri="{FF2B5EF4-FFF2-40B4-BE49-F238E27FC236}">
                <a16:creationId xmlns:a16="http://schemas.microsoft.com/office/drawing/2014/main" id="{9A48005D-E456-13D5-D21D-3BC0AD296DAE}"/>
              </a:ext>
            </a:extLst>
          </p:cNvPr>
          <p:cNvSpPr/>
          <p:nvPr/>
        </p:nvSpPr>
        <p:spPr>
          <a:xfrm>
            <a:off x="9008283" y="1226148"/>
            <a:ext cx="1038648" cy="399687"/>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E-commerce</a:t>
            </a:r>
          </a:p>
        </p:txBody>
      </p:sp>
      <p:sp>
        <p:nvSpPr>
          <p:cNvPr id="21" name="Rectangle: Rounded Corners 20">
            <a:extLst>
              <a:ext uri="{FF2B5EF4-FFF2-40B4-BE49-F238E27FC236}">
                <a16:creationId xmlns:a16="http://schemas.microsoft.com/office/drawing/2014/main" id="{A88BB025-F1DB-4B8D-172E-34AD4D505571}"/>
              </a:ext>
            </a:extLst>
          </p:cNvPr>
          <p:cNvSpPr/>
          <p:nvPr/>
        </p:nvSpPr>
        <p:spPr>
          <a:xfrm>
            <a:off x="10185400" y="1226148"/>
            <a:ext cx="1429858" cy="399687"/>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i="0" u="none" strike="noStrike" dirty="0">
                <a:solidFill>
                  <a:schemeClr val="bg1"/>
                </a:solidFill>
                <a:effectLst/>
                <a:latin typeface="Calibri" panose="020F0502020204030204" pitchFamily="34" charset="0"/>
              </a:rPr>
              <a:t>IT Services &amp; Cloud Infra</a:t>
            </a:r>
          </a:p>
        </p:txBody>
      </p:sp>
      <p:sp>
        <p:nvSpPr>
          <p:cNvPr id="25" name="TextBox 24">
            <a:extLst>
              <a:ext uri="{FF2B5EF4-FFF2-40B4-BE49-F238E27FC236}">
                <a16:creationId xmlns:a16="http://schemas.microsoft.com/office/drawing/2014/main" id="{D823713B-1410-9210-570D-F73EAE1DB247}"/>
              </a:ext>
            </a:extLst>
          </p:cNvPr>
          <p:cNvSpPr txBox="1"/>
          <p:nvPr/>
        </p:nvSpPr>
        <p:spPr>
          <a:xfrm>
            <a:off x="3955360" y="1723273"/>
            <a:ext cx="2136611" cy="246221"/>
          </a:xfrm>
          <a:prstGeom prst="rect">
            <a:avLst/>
          </a:prstGeom>
          <a:noFill/>
        </p:spPr>
        <p:txBody>
          <a:bodyPr wrap="square">
            <a:spAutoFit/>
          </a:bodyPr>
          <a:lstStyle/>
          <a:p>
            <a:pPr algn="ctr"/>
            <a:r>
              <a:rPr lang="en-GB" sz="1000" b="1" dirty="0"/>
              <a:t>Median: 19.4x </a:t>
            </a:r>
            <a:endParaRPr lang="en-IN" sz="1000" b="1" dirty="0"/>
          </a:p>
        </p:txBody>
      </p:sp>
      <p:sp>
        <p:nvSpPr>
          <p:cNvPr id="26" name="TextBox 25">
            <a:extLst>
              <a:ext uri="{FF2B5EF4-FFF2-40B4-BE49-F238E27FC236}">
                <a16:creationId xmlns:a16="http://schemas.microsoft.com/office/drawing/2014/main" id="{874556AA-9866-8630-2A8E-6841514D00D0}"/>
              </a:ext>
            </a:extLst>
          </p:cNvPr>
          <p:cNvSpPr txBox="1"/>
          <p:nvPr/>
        </p:nvSpPr>
        <p:spPr>
          <a:xfrm>
            <a:off x="5578428" y="1723273"/>
            <a:ext cx="2136611" cy="246221"/>
          </a:xfrm>
          <a:prstGeom prst="rect">
            <a:avLst/>
          </a:prstGeom>
          <a:noFill/>
        </p:spPr>
        <p:txBody>
          <a:bodyPr wrap="square">
            <a:spAutoFit/>
          </a:bodyPr>
          <a:lstStyle/>
          <a:p>
            <a:pPr algn="ctr"/>
            <a:r>
              <a:rPr lang="en-GB" sz="1000" b="1" dirty="0"/>
              <a:t>Median: 6.1x </a:t>
            </a:r>
            <a:endParaRPr lang="en-IN" sz="1000" b="1" dirty="0"/>
          </a:p>
        </p:txBody>
      </p:sp>
      <p:sp>
        <p:nvSpPr>
          <p:cNvPr id="28" name="TextBox 27">
            <a:extLst>
              <a:ext uri="{FF2B5EF4-FFF2-40B4-BE49-F238E27FC236}">
                <a16:creationId xmlns:a16="http://schemas.microsoft.com/office/drawing/2014/main" id="{076048C4-5C98-6DD7-66AC-F80330F8183B}"/>
              </a:ext>
            </a:extLst>
          </p:cNvPr>
          <p:cNvSpPr txBox="1"/>
          <p:nvPr/>
        </p:nvSpPr>
        <p:spPr>
          <a:xfrm>
            <a:off x="7086136" y="1723273"/>
            <a:ext cx="2136611" cy="246221"/>
          </a:xfrm>
          <a:prstGeom prst="rect">
            <a:avLst/>
          </a:prstGeom>
          <a:noFill/>
        </p:spPr>
        <p:txBody>
          <a:bodyPr wrap="square">
            <a:spAutoFit/>
          </a:bodyPr>
          <a:lstStyle/>
          <a:p>
            <a:pPr algn="ctr"/>
            <a:r>
              <a:rPr lang="en-GB" sz="1000" b="1" dirty="0"/>
              <a:t>Median: 10.8x </a:t>
            </a:r>
            <a:endParaRPr lang="en-IN" sz="1000" b="1" dirty="0"/>
          </a:p>
        </p:txBody>
      </p:sp>
      <p:sp>
        <p:nvSpPr>
          <p:cNvPr id="29" name="TextBox 28">
            <a:extLst>
              <a:ext uri="{FF2B5EF4-FFF2-40B4-BE49-F238E27FC236}">
                <a16:creationId xmlns:a16="http://schemas.microsoft.com/office/drawing/2014/main" id="{205AE99A-FA30-96A6-F49B-9880E6409E52}"/>
              </a:ext>
            </a:extLst>
          </p:cNvPr>
          <p:cNvSpPr txBox="1"/>
          <p:nvPr/>
        </p:nvSpPr>
        <p:spPr>
          <a:xfrm>
            <a:off x="8448561" y="1723273"/>
            <a:ext cx="2136611" cy="246221"/>
          </a:xfrm>
          <a:prstGeom prst="rect">
            <a:avLst/>
          </a:prstGeom>
          <a:noFill/>
        </p:spPr>
        <p:txBody>
          <a:bodyPr wrap="square">
            <a:spAutoFit/>
          </a:bodyPr>
          <a:lstStyle/>
          <a:p>
            <a:pPr algn="ctr"/>
            <a:r>
              <a:rPr lang="en-GB" sz="1000" b="1" dirty="0"/>
              <a:t>Median: 10.5x </a:t>
            </a:r>
            <a:endParaRPr lang="en-IN" sz="1000" b="1" dirty="0"/>
          </a:p>
        </p:txBody>
      </p:sp>
      <p:sp>
        <p:nvSpPr>
          <p:cNvPr id="30" name="TextBox 29">
            <a:extLst>
              <a:ext uri="{FF2B5EF4-FFF2-40B4-BE49-F238E27FC236}">
                <a16:creationId xmlns:a16="http://schemas.microsoft.com/office/drawing/2014/main" id="{810ADBA7-922F-88EC-DC86-2567064CDF15}"/>
              </a:ext>
            </a:extLst>
          </p:cNvPr>
          <p:cNvSpPr txBox="1"/>
          <p:nvPr/>
        </p:nvSpPr>
        <p:spPr>
          <a:xfrm>
            <a:off x="9728200" y="1723273"/>
            <a:ext cx="2136611" cy="246221"/>
          </a:xfrm>
          <a:prstGeom prst="rect">
            <a:avLst/>
          </a:prstGeom>
          <a:noFill/>
        </p:spPr>
        <p:txBody>
          <a:bodyPr wrap="square">
            <a:spAutoFit/>
          </a:bodyPr>
          <a:lstStyle/>
          <a:p>
            <a:pPr algn="ctr"/>
            <a:r>
              <a:rPr lang="en-GB" sz="1000" b="1" dirty="0"/>
              <a:t>Median: 14.2x </a:t>
            </a:r>
            <a:endParaRPr lang="en-IN" sz="1000" b="1" dirty="0"/>
          </a:p>
        </p:txBody>
      </p:sp>
      <p:sp>
        <p:nvSpPr>
          <p:cNvPr id="31" name="TextBox 30">
            <a:extLst>
              <a:ext uri="{FF2B5EF4-FFF2-40B4-BE49-F238E27FC236}">
                <a16:creationId xmlns:a16="http://schemas.microsoft.com/office/drawing/2014/main" id="{D51B6994-7A99-7A4B-96D4-F28F13AF9059}"/>
              </a:ext>
            </a:extLst>
          </p:cNvPr>
          <p:cNvSpPr txBox="1"/>
          <p:nvPr/>
        </p:nvSpPr>
        <p:spPr>
          <a:xfrm>
            <a:off x="1439255" y="3306542"/>
            <a:ext cx="2136611" cy="246221"/>
          </a:xfrm>
          <a:prstGeom prst="rect">
            <a:avLst/>
          </a:prstGeom>
          <a:noFill/>
        </p:spPr>
        <p:txBody>
          <a:bodyPr wrap="square">
            <a:spAutoFit/>
          </a:bodyPr>
          <a:lstStyle/>
          <a:p>
            <a:pPr algn="ctr"/>
            <a:r>
              <a:rPr lang="en-GB" sz="1000" b="1" dirty="0"/>
              <a:t>Median: 7.2x </a:t>
            </a:r>
            <a:endParaRPr lang="en-IN" sz="1000" b="1" dirty="0"/>
          </a:p>
        </p:txBody>
      </p:sp>
      <p:sp>
        <p:nvSpPr>
          <p:cNvPr id="32" name="TextBox 31">
            <a:extLst>
              <a:ext uri="{FF2B5EF4-FFF2-40B4-BE49-F238E27FC236}">
                <a16:creationId xmlns:a16="http://schemas.microsoft.com/office/drawing/2014/main" id="{0DC6592F-3827-D57C-41C4-25135E4AC563}"/>
              </a:ext>
            </a:extLst>
          </p:cNvPr>
          <p:cNvSpPr txBox="1"/>
          <p:nvPr/>
        </p:nvSpPr>
        <p:spPr>
          <a:xfrm>
            <a:off x="3955360" y="3306542"/>
            <a:ext cx="2136611" cy="246221"/>
          </a:xfrm>
          <a:prstGeom prst="rect">
            <a:avLst/>
          </a:prstGeom>
          <a:noFill/>
        </p:spPr>
        <p:txBody>
          <a:bodyPr wrap="square">
            <a:spAutoFit/>
          </a:bodyPr>
          <a:lstStyle/>
          <a:p>
            <a:pPr algn="ctr"/>
            <a:r>
              <a:rPr lang="en-GB" sz="1000" b="1" dirty="0"/>
              <a:t>Median: 17.2x </a:t>
            </a:r>
            <a:endParaRPr lang="en-IN" sz="1000" b="1" dirty="0"/>
          </a:p>
        </p:txBody>
      </p:sp>
      <p:sp>
        <p:nvSpPr>
          <p:cNvPr id="33" name="TextBox 32">
            <a:extLst>
              <a:ext uri="{FF2B5EF4-FFF2-40B4-BE49-F238E27FC236}">
                <a16:creationId xmlns:a16="http://schemas.microsoft.com/office/drawing/2014/main" id="{A841A534-C95F-0245-791F-C58CE9F40281}"/>
              </a:ext>
            </a:extLst>
          </p:cNvPr>
          <p:cNvSpPr txBox="1"/>
          <p:nvPr/>
        </p:nvSpPr>
        <p:spPr>
          <a:xfrm>
            <a:off x="5578428" y="3306542"/>
            <a:ext cx="2136611" cy="246221"/>
          </a:xfrm>
          <a:prstGeom prst="rect">
            <a:avLst/>
          </a:prstGeom>
          <a:noFill/>
        </p:spPr>
        <p:txBody>
          <a:bodyPr wrap="square">
            <a:spAutoFit/>
          </a:bodyPr>
          <a:lstStyle/>
          <a:p>
            <a:pPr algn="ctr"/>
            <a:r>
              <a:rPr lang="en-GB" sz="1000" b="1" dirty="0"/>
              <a:t>Median: 4.4x </a:t>
            </a:r>
            <a:endParaRPr lang="en-IN" sz="1000" b="1" dirty="0"/>
          </a:p>
        </p:txBody>
      </p:sp>
      <p:sp>
        <p:nvSpPr>
          <p:cNvPr id="36" name="TextBox 35">
            <a:extLst>
              <a:ext uri="{FF2B5EF4-FFF2-40B4-BE49-F238E27FC236}">
                <a16:creationId xmlns:a16="http://schemas.microsoft.com/office/drawing/2014/main" id="{BE706EFE-D1AA-AB8C-2873-9E57B47D324E}"/>
              </a:ext>
            </a:extLst>
          </p:cNvPr>
          <p:cNvSpPr txBox="1"/>
          <p:nvPr/>
        </p:nvSpPr>
        <p:spPr>
          <a:xfrm>
            <a:off x="7086136" y="3306542"/>
            <a:ext cx="2136611" cy="246221"/>
          </a:xfrm>
          <a:prstGeom prst="rect">
            <a:avLst/>
          </a:prstGeom>
          <a:noFill/>
        </p:spPr>
        <p:txBody>
          <a:bodyPr wrap="square">
            <a:spAutoFit/>
          </a:bodyPr>
          <a:lstStyle/>
          <a:p>
            <a:pPr algn="ctr"/>
            <a:r>
              <a:rPr lang="en-GB" sz="1000" b="1" dirty="0"/>
              <a:t>Median: 7.2x </a:t>
            </a:r>
            <a:endParaRPr lang="en-IN" sz="1000" b="1" dirty="0"/>
          </a:p>
        </p:txBody>
      </p:sp>
      <p:sp>
        <p:nvSpPr>
          <p:cNvPr id="37" name="TextBox 36">
            <a:extLst>
              <a:ext uri="{FF2B5EF4-FFF2-40B4-BE49-F238E27FC236}">
                <a16:creationId xmlns:a16="http://schemas.microsoft.com/office/drawing/2014/main" id="{D108FC7D-1267-61D8-7F6E-47D8F4A0040A}"/>
              </a:ext>
            </a:extLst>
          </p:cNvPr>
          <p:cNvSpPr txBox="1"/>
          <p:nvPr/>
        </p:nvSpPr>
        <p:spPr>
          <a:xfrm>
            <a:off x="8448561" y="3306542"/>
            <a:ext cx="2136611" cy="246221"/>
          </a:xfrm>
          <a:prstGeom prst="rect">
            <a:avLst/>
          </a:prstGeom>
          <a:noFill/>
        </p:spPr>
        <p:txBody>
          <a:bodyPr wrap="square">
            <a:spAutoFit/>
          </a:bodyPr>
          <a:lstStyle/>
          <a:p>
            <a:pPr algn="ctr"/>
            <a:r>
              <a:rPr lang="en-GB" sz="1000" b="1" dirty="0"/>
              <a:t>Median: 9.4x </a:t>
            </a:r>
            <a:endParaRPr lang="en-IN" sz="1000" b="1" dirty="0"/>
          </a:p>
        </p:txBody>
      </p:sp>
      <p:sp>
        <p:nvSpPr>
          <p:cNvPr id="40" name="TextBox 39">
            <a:extLst>
              <a:ext uri="{FF2B5EF4-FFF2-40B4-BE49-F238E27FC236}">
                <a16:creationId xmlns:a16="http://schemas.microsoft.com/office/drawing/2014/main" id="{93653FE3-B399-69F4-F37D-2FD7735726E2}"/>
              </a:ext>
            </a:extLst>
          </p:cNvPr>
          <p:cNvSpPr txBox="1"/>
          <p:nvPr/>
        </p:nvSpPr>
        <p:spPr>
          <a:xfrm>
            <a:off x="9728200" y="3306542"/>
            <a:ext cx="2136611" cy="246221"/>
          </a:xfrm>
          <a:prstGeom prst="rect">
            <a:avLst/>
          </a:prstGeom>
          <a:noFill/>
        </p:spPr>
        <p:txBody>
          <a:bodyPr wrap="square">
            <a:spAutoFit/>
          </a:bodyPr>
          <a:lstStyle/>
          <a:p>
            <a:pPr algn="ctr"/>
            <a:r>
              <a:rPr lang="en-GB" sz="1000" b="1" dirty="0"/>
              <a:t>Median: 12.2x </a:t>
            </a:r>
            <a:endParaRPr lang="en-IN" sz="1000" b="1" dirty="0"/>
          </a:p>
        </p:txBody>
      </p:sp>
      <p:graphicFrame>
        <p:nvGraphicFramePr>
          <p:cNvPr id="42" name="Chart 41">
            <a:extLst>
              <a:ext uri="{FF2B5EF4-FFF2-40B4-BE49-F238E27FC236}">
                <a16:creationId xmlns:a16="http://schemas.microsoft.com/office/drawing/2014/main" id="{47CC330C-D200-02F1-DF82-CBDDB23929F2}"/>
              </a:ext>
            </a:extLst>
          </p:cNvPr>
          <p:cNvGraphicFramePr>
            <a:graphicFrameLocks/>
          </p:cNvGraphicFramePr>
          <p:nvPr/>
        </p:nvGraphicFramePr>
        <p:xfrm>
          <a:off x="1059014" y="4693912"/>
          <a:ext cx="10651258" cy="1376219"/>
        </p:xfrm>
        <a:graphic>
          <a:graphicData uri="http://schemas.openxmlformats.org/drawingml/2006/chart">
            <c:chart xmlns:c="http://schemas.openxmlformats.org/drawingml/2006/chart" xmlns:r="http://schemas.openxmlformats.org/officeDocument/2006/relationships" r:id="rId6"/>
          </a:graphicData>
        </a:graphic>
      </p:graphicFrame>
      <p:sp>
        <p:nvSpPr>
          <p:cNvPr id="43" name="TextBox 42">
            <a:extLst>
              <a:ext uri="{FF2B5EF4-FFF2-40B4-BE49-F238E27FC236}">
                <a16:creationId xmlns:a16="http://schemas.microsoft.com/office/drawing/2014/main" id="{EA375004-0FF0-0CCB-3A6B-B4326DF97E33}"/>
              </a:ext>
            </a:extLst>
          </p:cNvPr>
          <p:cNvSpPr txBox="1"/>
          <p:nvPr/>
        </p:nvSpPr>
        <p:spPr>
          <a:xfrm>
            <a:off x="1439255" y="4772733"/>
            <a:ext cx="2136611" cy="246221"/>
          </a:xfrm>
          <a:prstGeom prst="rect">
            <a:avLst/>
          </a:prstGeom>
          <a:noFill/>
        </p:spPr>
        <p:txBody>
          <a:bodyPr wrap="square">
            <a:spAutoFit/>
          </a:bodyPr>
          <a:lstStyle/>
          <a:p>
            <a:pPr algn="ctr"/>
            <a:r>
              <a:rPr lang="en-GB" sz="1000" b="1" dirty="0"/>
              <a:t>Median: 6.5x </a:t>
            </a:r>
            <a:endParaRPr lang="en-IN" sz="1000" b="1" dirty="0"/>
          </a:p>
        </p:txBody>
      </p:sp>
      <p:sp>
        <p:nvSpPr>
          <p:cNvPr id="44" name="TextBox 43">
            <a:extLst>
              <a:ext uri="{FF2B5EF4-FFF2-40B4-BE49-F238E27FC236}">
                <a16:creationId xmlns:a16="http://schemas.microsoft.com/office/drawing/2014/main" id="{E64D4CEA-5B91-4757-292B-D219180F642E}"/>
              </a:ext>
            </a:extLst>
          </p:cNvPr>
          <p:cNvSpPr txBox="1"/>
          <p:nvPr/>
        </p:nvSpPr>
        <p:spPr>
          <a:xfrm>
            <a:off x="3955360" y="4772733"/>
            <a:ext cx="2136611" cy="246221"/>
          </a:xfrm>
          <a:prstGeom prst="rect">
            <a:avLst/>
          </a:prstGeom>
          <a:noFill/>
        </p:spPr>
        <p:txBody>
          <a:bodyPr wrap="square">
            <a:spAutoFit/>
          </a:bodyPr>
          <a:lstStyle/>
          <a:p>
            <a:pPr algn="ctr"/>
            <a:r>
              <a:rPr lang="en-GB" sz="1000" b="1" dirty="0"/>
              <a:t>Median: 15.4x </a:t>
            </a:r>
            <a:endParaRPr lang="en-IN" sz="1000" b="1" dirty="0"/>
          </a:p>
        </p:txBody>
      </p:sp>
      <p:sp>
        <p:nvSpPr>
          <p:cNvPr id="46" name="TextBox 45">
            <a:extLst>
              <a:ext uri="{FF2B5EF4-FFF2-40B4-BE49-F238E27FC236}">
                <a16:creationId xmlns:a16="http://schemas.microsoft.com/office/drawing/2014/main" id="{DDE9125E-D4F0-C1D2-21A9-04C83E405FE9}"/>
              </a:ext>
            </a:extLst>
          </p:cNvPr>
          <p:cNvSpPr txBox="1"/>
          <p:nvPr/>
        </p:nvSpPr>
        <p:spPr>
          <a:xfrm>
            <a:off x="5578428" y="4772733"/>
            <a:ext cx="2136611" cy="246221"/>
          </a:xfrm>
          <a:prstGeom prst="rect">
            <a:avLst/>
          </a:prstGeom>
          <a:noFill/>
        </p:spPr>
        <p:txBody>
          <a:bodyPr wrap="square">
            <a:spAutoFit/>
          </a:bodyPr>
          <a:lstStyle/>
          <a:p>
            <a:pPr algn="ctr"/>
            <a:r>
              <a:rPr lang="en-GB" sz="1000" b="1" dirty="0"/>
              <a:t>Median: 2.1x </a:t>
            </a:r>
            <a:endParaRPr lang="en-IN" sz="1000" b="1" dirty="0"/>
          </a:p>
        </p:txBody>
      </p:sp>
      <p:sp>
        <p:nvSpPr>
          <p:cNvPr id="50" name="TextBox 49">
            <a:extLst>
              <a:ext uri="{FF2B5EF4-FFF2-40B4-BE49-F238E27FC236}">
                <a16:creationId xmlns:a16="http://schemas.microsoft.com/office/drawing/2014/main" id="{D96E5B69-9D1B-18BD-67A3-6C2D7EB20ED9}"/>
              </a:ext>
            </a:extLst>
          </p:cNvPr>
          <p:cNvSpPr txBox="1"/>
          <p:nvPr/>
        </p:nvSpPr>
        <p:spPr>
          <a:xfrm>
            <a:off x="7086136" y="4772733"/>
            <a:ext cx="2136611" cy="246221"/>
          </a:xfrm>
          <a:prstGeom prst="rect">
            <a:avLst/>
          </a:prstGeom>
          <a:noFill/>
        </p:spPr>
        <p:txBody>
          <a:bodyPr wrap="square">
            <a:spAutoFit/>
          </a:bodyPr>
          <a:lstStyle/>
          <a:p>
            <a:pPr algn="ctr"/>
            <a:r>
              <a:rPr lang="en-GB" sz="1000" b="1" dirty="0"/>
              <a:t>Median: 4.8x </a:t>
            </a:r>
            <a:endParaRPr lang="en-IN" sz="1000" b="1" dirty="0"/>
          </a:p>
        </p:txBody>
      </p:sp>
      <p:sp>
        <p:nvSpPr>
          <p:cNvPr id="51" name="TextBox 50">
            <a:extLst>
              <a:ext uri="{FF2B5EF4-FFF2-40B4-BE49-F238E27FC236}">
                <a16:creationId xmlns:a16="http://schemas.microsoft.com/office/drawing/2014/main" id="{CFE2AC53-147E-6CC1-A299-A54A0207EEEC}"/>
              </a:ext>
            </a:extLst>
          </p:cNvPr>
          <p:cNvSpPr txBox="1"/>
          <p:nvPr/>
        </p:nvSpPr>
        <p:spPr>
          <a:xfrm>
            <a:off x="8448561" y="4772733"/>
            <a:ext cx="2136611" cy="246221"/>
          </a:xfrm>
          <a:prstGeom prst="rect">
            <a:avLst/>
          </a:prstGeom>
          <a:noFill/>
        </p:spPr>
        <p:txBody>
          <a:bodyPr wrap="square">
            <a:spAutoFit/>
          </a:bodyPr>
          <a:lstStyle/>
          <a:p>
            <a:pPr algn="ctr"/>
            <a:r>
              <a:rPr lang="en-GB" sz="1000" b="1" dirty="0"/>
              <a:t>Median: 9.2x </a:t>
            </a:r>
            <a:endParaRPr lang="en-IN" sz="1000" b="1" dirty="0"/>
          </a:p>
        </p:txBody>
      </p:sp>
      <p:sp>
        <p:nvSpPr>
          <p:cNvPr id="52" name="TextBox 51">
            <a:extLst>
              <a:ext uri="{FF2B5EF4-FFF2-40B4-BE49-F238E27FC236}">
                <a16:creationId xmlns:a16="http://schemas.microsoft.com/office/drawing/2014/main" id="{1D80BA99-A6BE-55F5-FA22-2B8851727EE0}"/>
              </a:ext>
            </a:extLst>
          </p:cNvPr>
          <p:cNvSpPr txBox="1"/>
          <p:nvPr/>
        </p:nvSpPr>
        <p:spPr>
          <a:xfrm>
            <a:off x="9728200" y="4772733"/>
            <a:ext cx="2136611" cy="246221"/>
          </a:xfrm>
          <a:prstGeom prst="rect">
            <a:avLst/>
          </a:prstGeom>
          <a:noFill/>
        </p:spPr>
        <p:txBody>
          <a:bodyPr wrap="square">
            <a:spAutoFit/>
          </a:bodyPr>
          <a:lstStyle/>
          <a:p>
            <a:pPr algn="ctr"/>
            <a:r>
              <a:rPr lang="en-GB" sz="1000" b="1" dirty="0"/>
              <a:t>Median: 10.9x </a:t>
            </a:r>
            <a:endParaRPr lang="en-IN" sz="1000" b="1" dirty="0"/>
          </a:p>
        </p:txBody>
      </p:sp>
      <p:grpSp>
        <p:nvGrpSpPr>
          <p:cNvPr id="6164" name="Group 6163">
            <a:extLst>
              <a:ext uri="{FF2B5EF4-FFF2-40B4-BE49-F238E27FC236}">
                <a16:creationId xmlns:a16="http://schemas.microsoft.com/office/drawing/2014/main" id="{99E81D89-7534-E6D1-B3C0-63ADF573C45D}"/>
              </a:ext>
            </a:extLst>
          </p:cNvPr>
          <p:cNvGrpSpPr/>
          <p:nvPr/>
        </p:nvGrpSpPr>
        <p:grpSpPr>
          <a:xfrm>
            <a:off x="1118615" y="5919573"/>
            <a:ext cx="10606990" cy="434199"/>
            <a:chOff x="1118615" y="5919573"/>
            <a:chExt cx="10606990" cy="434199"/>
          </a:xfrm>
        </p:grpSpPr>
        <p:grpSp>
          <p:nvGrpSpPr>
            <p:cNvPr id="6165" name="Group 6164">
              <a:extLst>
                <a:ext uri="{FF2B5EF4-FFF2-40B4-BE49-F238E27FC236}">
                  <a16:creationId xmlns:a16="http://schemas.microsoft.com/office/drawing/2014/main" id="{5FC59395-713A-9D54-C210-9751B4337565}"/>
                </a:ext>
              </a:extLst>
            </p:cNvPr>
            <p:cNvGrpSpPr/>
            <p:nvPr/>
          </p:nvGrpSpPr>
          <p:grpSpPr>
            <a:xfrm>
              <a:off x="1118615" y="5919573"/>
              <a:ext cx="10606990" cy="434199"/>
              <a:chOff x="1118615" y="5919573"/>
              <a:chExt cx="10606990" cy="434199"/>
            </a:xfrm>
          </p:grpSpPr>
          <p:pic>
            <p:nvPicPr>
              <p:cNvPr id="6167" name="Picture 6166">
                <a:extLst>
                  <a:ext uri="{FF2B5EF4-FFF2-40B4-BE49-F238E27FC236}">
                    <a16:creationId xmlns:a16="http://schemas.microsoft.com/office/drawing/2014/main" id="{08B48996-1F93-3DBA-5749-A72F075D659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18615" y="6022835"/>
                <a:ext cx="342631" cy="112134"/>
              </a:xfrm>
              <a:prstGeom prst="rect">
                <a:avLst/>
              </a:prstGeom>
            </p:spPr>
          </p:pic>
          <p:pic>
            <p:nvPicPr>
              <p:cNvPr id="6168" name="Picture 6167">
                <a:extLst>
                  <a:ext uri="{FF2B5EF4-FFF2-40B4-BE49-F238E27FC236}">
                    <a16:creationId xmlns:a16="http://schemas.microsoft.com/office/drawing/2014/main" id="{7C45ACD2-7A06-E218-AC5C-B1483D49B87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92136" y="6207779"/>
                <a:ext cx="417728" cy="119351"/>
              </a:xfrm>
              <a:prstGeom prst="rect">
                <a:avLst/>
              </a:prstGeom>
            </p:spPr>
          </p:pic>
          <p:pic>
            <p:nvPicPr>
              <p:cNvPr id="6169" name="Picture 4">
                <a:extLst>
                  <a:ext uri="{FF2B5EF4-FFF2-40B4-BE49-F238E27FC236}">
                    <a16:creationId xmlns:a16="http://schemas.microsoft.com/office/drawing/2014/main" id="{ECF57399-7BB9-D8E9-92F1-48BA5D35DF3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528" y="5967556"/>
                <a:ext cx="440826" cy="228285"/>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6">
                <a:extLst>
                  <a:ext uri="{FF2B5EF4-FFF2-40B4-BE49-F238E27FC236}">
                    <a16:creationId xmlns:a16="http://schemas.microsoft.com/office/drawing/2014/main" id="{2E7CBB34-D7B3-FC0A-3371-15C837D9B754}"/>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7137" y="6176088"/>
                <a:ext cx="440826" cy="165310"/>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8">
                <a:extLst>
                  <a:ext uri="{FF2B5EF4-FFF2-40B4-BE49-F238E27FC236}">
                    <a16:creationId xmlns:a16="http://schemas.microsoft.com/office/drawing/2014/main" id="{6DB61FBC-8BB7-16C8-020E-FBBF14FB0C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7185" y="6036081"/>
                <a:ext cx="400751" cy="93032"/>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10">
                <a:extLst>
                  <a:ext uri="{FF2B5EF4-FFF2-40B4-BE49-F238E27FC236}">
                    <a16:creationId xmlns:a16="http://schemas.microsoft.com/office/drawing/2014/main" id="{716178EC-AA1E-FBEF-8886-2309F42BB08B}"/>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3382" y="6195728"/>
                <a:ext cx="331199" cy="124200"/>
              </a:xfrm>
              <a:prstGeom prst="rect">
                <a:avLst/>
              </a:prstGeom>
              <a:noFill/>
              <a:extLst>
                <a:ext uri="{909E8E84-426E-40DD-AFC4-6F175D3DCCD1}">
                  <a14:hiddenFill xmlns:a14="http://schemas.microsoft.com/office/drawing/2010/main">
                    <a:solidFill>
                      <a:srgbClr val="FFFFFF"/>
                    </a:solidFill>
                  </a14:hiddenFill>
                </a:ext>
              </a:extLst>
            </p:spPr>
          </p:pic>
          <p:pic>
            <p:nvPicPr>
              <p:cNvPr id="6173" name="Picture 6172">
                <a:extLst>
                  <a:ext uri="{FF2B5EF4-FFF2-40B4-BE49-F238E27FC236}">
                    <a16:creationId xmlns:a16="http://schemas.microsoft.com/office/drawing/2014/main" id="{65B34D85-6725-8202-C4FB-DFF4B2E49DFD}"/>
                  </a:ext>
                </a:extLst>
              </p:cNvPr>
              <p:cNvPicPr>
                <a:picLocks noChangeAspect="1"/>
              </p:cNvPicPr>
              <p:nvPr/>
            </p:nvPicPr>
            <p:blipFill rotWithShape="1">
              <a:blip r:embed="rId13">
                <a:clrChange>
                  <a:clrFrom>
                    <a:srgbClr val="FFFFFF"/>
                  </a:clrFrom>
                  <a:clrTo>
                    <a:srgbClr val="FFFFFF">
                      <a:alpha val="0"/>
                    </a:srgbClr>
                  </a:clrTo>
                </a:clrChange>
              </a:blip>
              <a:srcRect l="2069" t="22552" b="28393"/>
              <a:stretch/>
            </p:blipFill>
            <p:spPr>
              <a:xfrm>
                <a:off x="2942232" y="6036180"/>
                <a:ext cx="328606" cy="91447"/>
              </a:xfrm>
              <a:prstGeom prst="rect">
                <a:avLst/>
              </a:prstGeom>
            </p:spPr>
          </p:pic>
          <p:pic>
            <p:nvPicPr>
              <p:cNvPr id="6174" name="Picture 14" descr="Smartpay Holdings - Crunchbase Company Profile &amp; Funding">
                <a:extLst>
                  <a:ext uri="{FF2B5EF4-FFF2-40B4-BE49-F238E27FC236}">
                    <a16:creationId xmlns:a16="http://schemas.microsoft.com/office/drawing/2014/main" id="{3AFE0A36-6D21-0F50-5B26-C3A0F4C13EB4}"/>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4871" y="6165467"/>
                <a:ext cx="536599" cy="188305"/>
              </a:xfrm>
              <a:prstGeom prst="rect">
                <a:avLst/>
              </a:prstGeom>
              <a:noFill/>
              <a:extLst>
                <a:ext uri="{909E8E84-426E-40DD-AFC4-6F175D3DCCD1}">
                  <a14:hiddenFill xmlns:a14="http://schemas.microsoft.com/office/drawing/2010/main">
                    <a:solidFill>
                      <a:srgbClr val="FFFFFF"/>
                    </a:solidFill>
                  </a14:hiddenFill>
                </a:ext>
              </a:extLst>
            </p:spPr>
          </p:pic>
          <p:pic>
            <p:nvPicPr>
              <p:cNvPr id="6175" name="Picture 16">
                <a:extLst>
                  <a:ext uri="{FF2B5EF4-FFF2-40B4-BE49-F238E27FC236}">
                    <a16:creationId xmlns:a16="http://schemas.microsoft.com/office/drawing/2014/main" id="{11025947-C3C8-EE5F-78B2-871C484B1D9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4185" y="5919573"/>
                <a:ext cx="331199" cy="331199"/>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18">
                <a:extLst>
                  <a:ext uri="{FF2B5EF4-FFF2-40B4-BE49-F238E27FC236}">
                    <a16:creationId xmlns:a16="http://schemas.microsoft.com/office/drawing/2014/main" id="{9B9FC929-FDB7-6007-E618-D2BE69C6821D}"/>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334" y="6032574"/>
                <a:ext cx="400751" cy="71563"/>
              </a:xfrm>
              <a:prstGeom prst="rect">
                <a:avLst/>
              </a:prstGeom>
              <a:noFill/>
              <a:extLst>
                <a:ext uri="{909E8E84-426E-40DD-AFC4-6F175D3DCCD1}">
                  <a14:hiddenFill xmlns:a14="http://schemas.microsoft.com/office/drawing/2010/main">
                    <a:solidFill>
                      <a:srgbClr val="FFFFFF"/>
                    </a:solidFill>
                  </a14:hiddenFill>
                </a:ext>
              </a:extLst>
            </p:spPr>
          </p:pic>
          <p:pic>
            <p:nvPicPr>
              <p:cNvPr id="6177" name="Picture 6176">
                <a:extLst>
                  <a:ext uri="{FF2B5EF4-FFF2-40B4-BE49-F238E27FC236}">
                    <a16:creationId xmlns:a16="http://schemas.microsoft.com/office/drawing/2014/main" id="{BEB9412A-15E1-64DB-275C-383AA1817FF5}"/>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4266414" y="6167526"/>
                <a:ext cx="474284" cy="143654"/>
              </a:xfrm>
              <a:prstGeom prst="rect">
                <a:avLst/>
              </a:prstGeom>
            </p:spPr>
          </p:pic>
          <p:pic>
            <p:nvPicPr>
              <p:cNvPr id="6178" name="Picture 20" descr="CAR Group - Wikipedia">
                <a:extLst>
                  <a:ext uri="{FF2B5EF4-FFF2-40B4-BE49-F238E27FC236}">
                    <a16:creationId xmlns:a16="http://schemas.microsoft.com/office/drawing/2014/main" id="{60EDDF0E-2C0A-2092-32EB-399D97306D87}"/>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8725" y="6012031"/>
                <a:ext cx="308570" cy="126593"/>
              </a:xfrm>
              <a:prstGeom prst="rect">
                <a:avLst/>
              </a:prstGeom>
              <a:noFill/>
              <a:extLst>
                <a:ext uri="{909E8E84-426E-40DD-AFC4-6F175D3DCCD1}">
                  <a14:hiddenFill xmlns:a14="http://schemas.microsoft.com/office/drawing/2010/main">
                    <a:solidFill>
                      <a:srgbClr val="FFFFFF"/>
                    </a:solidFill>
                  </a14:hiddenFill>
                </a:ext>
              </a:extLst>
            </p:spPr>
          </p:pic>
          <p:pic>
            <p:nvPicPr>
              <p:cNvPr id="6179" name="Picture 22">
                <a:extLst>
                  <a:ext uri="{FF2B5EF4-FFF2-40B4-BE49-F238E27FC236}">
                    <a16:creationId xmlns:a16="http://schemas.microsoft.com/office/drawing/2014/main" id="{2FAE0A8D-22F5-1FE5-8602-761693011A15}"/>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6979" y="6153040"/>
                <a:ext cx="273718" cy="171074"/>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24">
                <a:extLst>
                  <a:ext uri="{FF2B5EF4-FFF2-40B4-BE49-F238E27FC236}">
                    <a16:creationId xmlns:a16="http://schemas.microsoft.com/office/drawing/2014/main" id="{BCFEC993-AAAF-6382-88CB-54DE37DAC028}"/>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715" y="6006233"/>
                <a:ext cx="400751" cy="157438"/>
              </a:xfrm>
              <a:prstGeom prst="rect">
                <a:avLst/>
              </a:prstGeom>
              <a:noFill/>
              <a:extLst>
                <a:ext uri="{909E8E84-426E-40DD-AFC4-6F175D3DCCD1}">
                  <a14:hiddenFill xmlns:a14="http://schemas.microsoft.com/office/drawing/2010/main">
                    <a:solidFill>
                      <a:srgbClr val="FFFFFF"/>
                    </a:solidFill>
                  </a14:hiddenFill>
                </a:ext>
              </a:extLst>
            </p:spPr>
          </p:pic>
          <p:pic>
            <p:nvPicPr>
              <p:cNvPr id="6181" name="Picture 26" descr="The Company- Aerometrex">
                <a:extLst>
                  <a:ext uri="{FF2B5EF4-FFF2-40B4-BE49-F238E27FC236}">
                    <a16:creationId xmlns:a16="http://schemas.microsoft.com/office/drawing/2014/main" id="{B97CD2B2-FC26-C61D-07E8-447733D77FA3}"/>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0262" y="6040760"/>
                <a:ext cx="426773" cy="75125"/>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28">
                <a:extLst>
                  <a:ext uri="{FF2B5EF4-FFF2-40B4-BE49-F238E27FC236}">
                    <a16:creationId xmlns:a16="http://schemas.microsoft.com/office/drawing/2014/main" id="{7E50F962-AEE7-9949-2552-3A816C71B036}"/>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1587" y="6184883"/>
                <a:ext cx="364319" cy="84575"/>
              </a:xfrm>
              <a:prstGeom prst="rect">
                <a:avLst/>
              </a:prstGeom>
              <a:noFill/>
              <a:extLst>
                <a:ext uri="{909E8E84-426E-40DD-AFC4-6F175D3DCCD1}">
                  <a14:hiddenFill xmlns:a14="http://schemas.microsoft.com/office/drawing/2010/main">
                    <a:solidFill>
                      <a:srgbClr val="FFFFFF"/>
                    </a:solidFill>
                  </a14:hiddenFill>
                </a:ext>
              </a:extLst>
            </p:spPr>
          </p:pic>
          <p:pic>
            <p:nvPicPr>
              <p:cNvPr id="6183" name="Picture 30">
                <a:extLst>
                  <a:ext uri="{FF2B5EF4-FFF2-40B4-BE49-F238E27FC236}">
                    <a16:creationId xmlns:a16="http://schemas.microsoft.com/office/drawing/2014/main" id="{3557147A-0115-2948-1F2F-5FCE9FF48790}"/>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8390" y="6024285"/>
                <a:ext cx="205649" cy="124858"/>
              </a:xfrm>
              <a:prstGeom prst="rect">
                <a:avLst/>
              </a:prstGeom>
              <a:noFill/>
              <a:extLst>
                <a:ext uri="{909E8E84-426E-40DD-AFC4-6F175D3DCCD1}">
                  <a14:hiddenFill xmlns:a14="http://schemas.microsoft.com/office/drawing/2010/main">
                    <a:solidFill>
                      <a:srgbClr val="FFFFFF"/>
                    </a:solidFill>
                  </a14:hiddenFill>
                </a:ext>
              </a:extLst>
            </p:spPr>
          </p:pic>
          <p:pic>
            <p:nvPicPr>
              <p:cNvPr id="6184" name="Picture 32">
                <a:extLst>
                  <a:ext uri="{FF2B5EF4-FFF2-40B4-BE49-F238E27FC236}">
                    <a16:creationId xmlns:a16="http://schemas.microsoft.com/office/drawing/2014/main" id="{0EC56C7C-C6A7-1A0A-D5A5-D8A758A61995}"/>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7283" y="6112492"/>
                <a:ext cx="400751" cy="186063"/>
              </a:xfrm>
              <a:prstGeom prst="rect">
                <a:avLst/>
              </a:prstGeom>
              <a:noFill/>
              <a:extLst>
                <a:ext uri="{909E8E84-426E-40DD-AFC4-6F175D3DCCD1}">
                  <a14:hiddenFill xmlns:a14="http://schemas.microsoft.com/office/drawing/2010/main">
                    <a:solidFill>
                      <a:srgbClr val="FFFFFF"/>
                    </a:solidFill>
                  </a14:hiddenFill>
                </a:ext>
              </a:extLst>
            </p:spPr>
          </p:pic>
          <p:pic>
            <p:nvPicPr>
              <p:cNvPr id="6185" name="Picture 34">
                <a:extLst>
                  <a:ext uri="{FF2B5EF4-FFF2-40B4-BE49-F238E27FC236}">
                    <a16:creationId xmlns:a16="http://schemas.microsoft.com/office/drawing/2014/main" id="{08DDEAF3-4DC7-85B4-37E7-553BE7100500}"/>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4130" y="6023528"/>
                <a:ext cx="364319" cy="97585"/>
              </a:xfrm>
              <a:prstGeom prst="rect">
                <a:avLst/>
              </a:prstGeom>
              <a:noFill/>
              <a:extLst>
                <a:ext uri="{909E8E84-426E-40DD-AFC4-6F175D3DCCD1}">
                  <a14:hiddenFill xmlns:a14="http://schemas.microsoft.com/office/drawing/2010/main">
                    <a:solidFill>
                      <a:srgbClr val="FFFFFF"/>
                    </a:solidFill>
                  </a14:hiddenFill>
                </a:ext>
              </a:extLst>
            </p:spPr>
          </p:pic>
          <p:pic>
            <p:nvPicPr>
              <p:cNvPr id="6186" name="Picture 36" descr="Investor Page | Freelancer">
                <a:extLst>
                  <a:ext uri="{FF2B5EF4-FFF2-40B4-BE49-F238E27FC236}">
                    <a16:creationId xmlns:a16="http://schemas.microsoft.com/office/drawing/2014/main" id="{54F3816C-ADE2-2C3D-6313-F2F1E114D854}"/>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5669" y="6159823"/>
                <a:ext cx="488253" cy="117011"/>
              </a:xfrm>
              <a:prstGeom prst="rect">
                <a:avLst/>
              </a:prstGeom>
              <a:noFill/>
              <a:extLst>
                <a:ext uri="{909E8E84-426E-40DD-AFC4-6F175D3DCCD1}">
                  <a14:hiddenFill xmlns:a14="http://schemas.microsoft.com/office/drawing/2010/main">
                    <a:solidFill>
                      <a:srgbClr val="FFFFFF"/>
                    </a:solidFill>
                  </a14:hiddenFill>
                </a:ext>
              </a:extLst>
            </p:spPr>
          </p:pic>
          <p:pic>
            <p:nvPicPr>
              <p:cNvPr id="6187" name="Picture 38">
                <a:extLst>
                  <a:ext uri="{FF2B5EF4-FFF2-40B4-BE49-F238E27FC236}">
                    <a16:creationId xmlns:a16="http://schemas.microsoft.com/office/drawing/2014/main" id="{7EDE4816-8AC0-0696-1446-ADB3D524934F}"/>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792" y="6011591"/>
                <a:ext cx="331199" cy="118285"/>
              </a:xfrm>
              <a:prstGeom prst="rect">
                <a:avLst/>
              </a:prstGeom>
              <a:noFill/>
              <a:extLst>
                <a:ext uri="{909E8E84-426E-40DD-AFC4-6F175D3DCCD1}">
                  <a14:hiddenFill xmlns:a14="http://schemas.microsoft.com/office/drawing/2010/main">
                    <a:solidFill>
                      <a:srgbClr val="FFFFFF"/>
                    </a:solidFill>
                  </a14:hiddenFill>
                </a:ext>
              </a:extLst>
            </p:spPr>
          </p:pic>
          <p:pic>
            <p:nvPicPr>
              <p:cNvPr id="6188" name="Picture 40" descr="Articore Group Ltd (ASX:ATG) Stock Price, Trades &amp; News | GuruFocus">
                <a:extLst>
                  <a:ext uri="{FF2B5EF4-FFF2-40B4-BE49-F238E27FC236}">
                    <a16:creationId xmlns:a16="http://schemas.microsoft.com/office/drawing/2014/main" id="{EF41ED24-06CA-4151-BE6C-2A210E591F73}"/>
                  </a:ext>
                </a:extLst>
              </p:cNvPr>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5685" y="6083879"/>
                <a:ext cx="217582" cy="217582"/>
              </a:xfrm>
              <a:prstGeom prst="ellipse">
                <a:avLst/>
              </a:prstGeom>
              <a:noFill/>
              <a:extLst>
                <a:ext uri="{909E8E84-426E-40DD-AFC4-6F175D3DCCD1}">
                  <a14:hiddenFill xmlns:a14="http://schemas.microsoft.com/office/drawing/2010/main">
                    <a:solidFill>
                      <a:srgbClr val="FFFFFF"/>
                    </a:solidFill>
                  </a14:hiddenFill>
                </a:ext>
              </a:extLst>
            </p:spPr>
          </p:pic>
          <p:pic>
            <p:nvPicPr>
              <p:cNvPr id="6189" name="Picture 42">
                <a:extLst>
                  <a:ext uri="{FF2B5EF4-FFF2-40B4-BE49-F238E27FC236}">
                    <a16:creationId xmlns:a16="http://schemas.microsoft.com/office/drawing/2014/main" id="{0A8FFE8F-C173-3091-7AEE-9732920E8686}"/>
                  </a:ext>
                </a:extLst>
              </p:cNvP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6205" y="6034537"/>
                <a:ext cx="400751" cy="93032"/>
              </a:xfrm>
              <a:prstGeom prst="rect">
                <a:avLst/>
              </a:prstGeom>
              <a:noFill/>
              <a:extLst>
                <a:ext uri="{909E8E84-426E-40DD-AFC4-6F175D3DCCD1}">
                  <a14:hiddenFill xmlns:a14="http://schemas.microsoft.com/office/drawing/2010/main">
                    <a:solidFill>
                      <a:srgbClr val="FFFFFF"/>
                    </a:solidFill>
                  </a14:hiddenFill>
                </a:ext>
              </a:extLst>
            </p:spPr>
          </p:pic>
          <p:pic>
            <p:nvPicPr>
              <p:cNvPr id="6190" name="Picture 44" descr="Step One Clothing: 🎉 HAPPY INTERNATIONAL UNDERWEAR DAY! 🎉 | Milled">
                <a:extLst>
                  <a:ext uri="{FF2B5EF4-FFF2-40B4-BE49-F238E27FC236}">
                    <a16:creationId xmlns:a16="http://schemas.microsoft.com/office/drawing/2014/main" id="{599C5CC3-4BB9-DE04-37D7-C2A8EF8CBA51}"/>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19914" t="31738" r="19305" b="25990"/>
              <a:stretch/>
            </p:blipFill>
            <p:spPr bwMode="auto">
              <a:xfrm>
                <a:off x="9309060" y="6186388"/>
                <a:ext cx="424674" cy="68417"/>
              </a:xfrm>
              <a:prstGeom prst="rect">
                <a:avLst/>
              </a:prstGeom>
              <a:noFill/>
              <a:extLst>
                <a:ext uri="{909E8E84-426E-40DD-AFC4-6F175D3DCCD1}">
                  <a14:hiddenFill xmlns:a14="http://schemas.microsoft.com/office/drawing/2010/main">
                    <a:solidFill>
                      <a:srgbClr val="FFFFFF"/>
                    </a:solidFill>
                  </a14:hiddenFill>
                </a:ext>
              </a:extLst>
            </p:spPr>
          </p:pic>
          <p:pic>
            <p:nvPicPr>
              <p:cNvPr id="6191" name="Picture 48" descr="Temple &amp; Webster - Wikipedia">
                <a:extLst>
                  <a:ext uri="{FF2B5EF4-FFF2-40B4-BE49-F238E27FC236}">
                    <a16:creationId xmlns:a16="http://schemas.microsoft.com/office/drawing/2014/main" id="{25910566-9D4C-DD8D-0BAB-D3BA32B3E61B}"/>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9918" y="6012184"/>
                <a:ext cx="292507" cy="110289"/>
              </a:xfrm>
              <a:prstGeom prst="rect">
                <a:avLst/>
              </a:prstGeom>
              <a:noFill/>
              <a:extLst>
                <a:ext uri="{909E8E84-426E-40DD-AFC4-6F175D3DCCD1}">
                  <a14:hiddenFill xmlns:a14="http://schemas.microsoft.com/office/drawing/2010/main">
                    <a:solidFill>
                      <a:srgbClr val="FFFFFF"/>
                    </a:solidFill>
                  </a14:hiddenFill>
                </a:ext>
              </a:extLst>
            </p:spPr>
          </p:pic>
          <p:pic>
            <p:nvPicPr>
              <p:cNvPr id="6192" name="Picture 34">
                <a:extLst>
                  <a:ext uri="{FF2B5EF4-FFF2-40B4-BE49-F238E27FC236}">
                    <a16:creationId xmlns:a16="http://schemas.microsoft.com/office/drawing/2014/main" id="{076A062C-A5D7-30EC-F540-9A80C862FBA5}"/>
                  </a:ext>
                </a:extLst>
              </p:cNvPr>
              <p:cNvPicPr>
                <a:picLocks noChangeAspect="1" noChangeArrowheads="1"/>
              </p:cNvPicPr>
              <p:nvPr/>
            </p:nvPicPr>
            <p:blipFill>
              <a:blip r:embed="rId32">
                <a:clrChange>
                  <a:clrFrom>
                    <a:srgbClr val="FCFEFF"/>
                  </a:clrFrom>
                  <a:clrTo>
                    <a:srgbClr val="FCFEFF">
                      <a:alpha val="0"/>
                    </a:srgbClr>
                  </a:clrTo>
                </a:clrChange>
                <a:extLst>
                  <a:ext uri="{28A0092B-C50C-407E-A947-70E740481C1C}">
                    <a14:useLocalDpi xmlns:a14="http://schemas.microsoft.com/office/drawing/2010/main" val="0"/>
                  </a:ext>
                </a:extLst>
              </a:blip>
              <a:srcRect/>
              <a:stretch>
                <a:fillRect/>
              </a:stretch>
            </p:blipFill>
            <p:spPr bwMode="auto">
              <a:xfrm>
                <a:off x="10494506" y="6196702"/>
                <a:ext cx="265999" cy="68451"/>
              </a:xfrm>
              <a:prstGeom prst="rect">
                <a:avLst/>
              </a:prstGeom>
              <a:noFill/>
              <a:extLst>
                <a:ext uri="{909E8E84-426E-40DD-AFC4-6F175D3DCCD1}">
                  <a14:hiddenFill xmlns:a14="http://schemas.microsoft.com/office/drawing/2010/main">
                    <a:solidFill>
                      <a:srgbClr val="FFFFFF"/>
                    </a:solidFill>
                  </a14:hiddenFill>
                </a:ext>
              </a:extLst>
            </p:spPr>
          </p:pic>
          <p:pic>
            <p:nvPicPr>
              <p:cNvPr id="6193" name="Picture 38" descr="About Us - COSOL">
                <a:extLst>
                  <a:ext uri="{FF2B5EF4-FFF2-40B4-BE49-F238E27FC236}">
                    <a16:creationId xmlns:a16="http://schemas.microsoft.com/office/drawing/2014/main" id="{6D63193A-7BA7-44E7-318A-3D6D35107E94}"/>
                  </a:ext>
                </a:extLst>
              </p:cNvPr>
              <p:cNvPicPr>
                <a:picLocks noChangeAspect="1" noChangeArrowheads="1"/>
              </p:cNvPicPr>
              <p:nvPr/>
            </p:nvPicPr>
            <p:blipFill rotWithShape="1">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l="21879" t="28325" r="20909" b="22751"/>
              <a:stretch/>
            </p:blipFill>
            <p:spPr bwMode="auto">
              <a:xfrm>
                <a:off x="10292966" y="6008997"/>
                <a:ext cx="178206" cy="158625"/>
              </a:xfrm>
              <a:prstGeom prst="rect">
                <a:avLst/>
              </a:prstGeom>
              <a:noFill/>
              <a:extLst>
                <a:ext uri="{909E8E84-426E-40DD-AFC4-6F175D3DCCD1}">
                  <a14:hiddenFill xmlns:a14="http://schemas.microsoft.com/office/drawing/2010/main">
                    <a:solidFill>
                      <a:srgbClr val="FFFFFF"/>
                    </a:solidFill>
                  </a14:hiddenFill>
                </a:ext>
              </a:extLst>
            </p:spPr>
          </p:pic>
          <p:pic>
            <p:nvPicPr>
              <p:cNvPr id="6194" name="Picture 50" descr="Megaport Unveils 'Megaport Virtual Edge' to Strengthen SD-WAN Offering">
                <a:extLst>
                  <a:ext uri="{FF2B5EF4-FFF2-40B4-BE49-F238E27FC236}">
                    <a16:creationId xmlns:a16="http://schemas.microsoft.com/office/drawing/2014/main" id="{6CAF2E61-8465-0D65-E64A-F03357F005BA}"/>
                  </a:ext>
                </a:extLst>
              </p:cNvPr>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29932" y="6017890"/>
                <a:ext cx="439999" cy="107341"/>
              </a:xfrm>
              <a:prstGeom prst="rect">
                <a:avLst/>
              </a:prstGeom>
              <a:noFill/>
              <a:extLst>
                <a:ext uri="{909E8E84-426E-40DD-AFC4-6F175D3DCCD1}">
                  <a14:hiddenFill xmlns:a14="http://schemas.microsoft.com/office/drawing/2010/main">
                    <a:solidFill>
                      <a:srgbClr val="FFFFFF"/>
                    </a:solidFill>
                  </a14:hiddenFill>
                </a:ext>
              </a:extLst>
            </p:spPr>
          </p:pic>
          <p:pic>
            <p:nvPicPr>
              <p:cNvPr id="6195" name="Picture 52" descr="NEXTDC (ASX:NXT) Share Price News">
                <a:extLst>
                  <a:ext uri="{FF2B5EF4-FFF2-40B4-BE49-F238E27FC236}">
                    <a16:creationId xmlns:a16="http://schemas.microsoft.com/office/drawing/2014/main" id="{17B24FBE-B44B-DB1F-B7EB-C9C4D5CEDD89}"/>
                  </a:ext>
                </a:extLst>
              </p:cNvPr>
              <p:cNvPicPr>
                <a:picLocks noChangeAspect="1" noChangeArrowheads="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36511" y="6109657"/>
                <a:ext cx="255295" cy="184704"/>
              </a:xfrm>
              <a:prstGeom prst="rect">
                <a:avLst/>
              </a:prstGeom>
              <a:noFill/>
              <a:extLst>
                <a:ext uri="{909E8E84-426E-40DD-AFC4-6F175D3DCCD1}">
                  <a14:hiddenFill xmlns:a14="http://schemas.microsoft.com/office/drawing/2010/main">
                    <a:solidFill>
                      <a:srgbClr val="FFFFFF"/>
                    </a:solidFill>
                  </a14:hiddenFill>
                </a:ext>
              </a:extLst>
            </p:spPr>
          </p:pic>
          <p:pic>
            <p:nvPicPr>
              <p:cNvPr id="6196" name="Picture 54">
                <a:extLst>
                  <a:ext uri="{FF2B5EF4-FFF2-40B4-BE49-F238E27FC236}">
                    <a16:creationId xmlns:a16="http://schemas.microsoft.com/office/drawing/2014/main" id="{BB46697E-3016-4955-F441-8D4F0F0048E6}"/>
                  </a:ext>
                </a:extLst>
              </p:cNvPr>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1286" y="6001171"/>
                <a:ext cx="364319" cy="104091"/>
              </a:xfrm>
              <a:prstGeom prst="rect">
                <a:avLst/>
              </a:prstGeom>
              <a:noFill/>
              <a:extLst>
                <a:ext uri="{909E8E84-426E-40DD-AFC4-6F175D3DCCD1}">
                  <a14:hiddenFill xmlns:a14="http://schemas.microsoft.com/office/drawing/2010/main">
                    <a:solidFill>
                      <a:srgbClr val="FFFFFF"/>
                    </a:solidFill>
                  </a14:hiddenFill>
                </a:ext>
              </a:extLst>
            </p:spPr>
          </p:pic>
        </p:grpSp>
        <p:pic>
          <p:nvPicPr>
            <p:cNvPr id="6166" name="Picture 56">
              <a:extLst>
                <a:ext uri="{FF2B5EF4-FFF2-40B4-BE49-F238E27FC236}">
                  <a16:creationId xmlns:a16="http://schemas.microsoft.com/office/drawing/2014/main" id="{DFCEEC5E-FBA5-4A1D-B81E-8EBD934C622E}"/>
                </a:ext>
              </a:extLst>
            </p:cNvPr>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7814" y="6181574"/>
              <a:ext cx="426460" cy="1102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282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B677E-17BE-0263-9DF6-6923F64A85D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5A0B705-8060-D18F-322A-0BF48B5DB5C8}"/>
              </a:ext>
            </a:extLst>
          </p:cNvPr>
          <p:cNvSpPr>
            <a:spLocks noGrp="1"/>
          </p:cNvSpPr>
          <p:nvPr>
            <p:ph type="sldNum" sz="quarter" idx="12"/>
          </p:nvPr>
        </p:nvSpPr>
        <p:spPr/>
        <p:txBody>
          <a:bodyPr/>
          <a:lstStyle/>
          <a:p>
            <a:fld id="{01C8A867-4655-F943-9964-C52201E0263E}" type="slidenum">
              <a:rPr lang="en-US" smtClean="0"/>
              <a:t>4</a:t>
            </a:fld>
            <a:endParaRPr lang="en-US" dirty="0"/>
          </a:p>
        </p:txBody>
      </p:sp>
      <p:sp>
        <p:nvSpPr>
          <p:cNvPr id="3" name="Title 2">
            <a:extLst>
              <a:ext uri="{FF2B5EF4-FFF2-40B4-BE49-F238E27FC236}">
                <a16:creationId xmlns:a16="http://schemas.microsoft.com/office/drawing/2014/main" id="{2B2026F7-B175-8039-F81D-DD69A9FC7FA3}"/>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D23 Overview</a:t>
            </a:r>
            <a:endParaRPr lang="en-US" sz="2800" b="1" dirty="0">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6C112A86-9916-C14D-BDA0-598924152F6B}"/>
              </a:ext>
            </a:extLst>
          </p:cNvPr>
          <p:cNvSpPr txBox="1">
            <a:spLocks/>
          </p:cNvSpPr>
          <p:nvPr/>
        </p:nvSpPr>
        <p:spPr>
          <a:xfrm>
            <a:off x="528638" y="1316162"/>
            <a:ext cx="8009075" cy="54325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dirty="0"/>
              <a:t>D23 is a boutique investment bank specializing in the ANZ technology and growth ecosystem, providing unique access to buyers and investors in the USA, Europe, and Asia </a:t>
            </a:r>
          </a:p>
          <a:p>
            <a:pPr>
              <a:lnSpc>
                <a:spcPct val="120000"/>
              </a:lnSpc>
              <a:spcBef>
                <a:spcPts val="1200"/>
              </a:spcBef>
            </a:pPr>
            <a:r>
              <a:rPr lang="en-US" dirty="0"/>
              <a:t>With a focus on delivering tier one, bulge bracket investment banking experience and services, D23 offers connectivity between ANZ / offshore markets without the conflicts and costs associated with global banks </a:t>
            </a:r>
          </a:p>
          <a:p>
            <a:pPr>
              <a:lnSpc>
                <a:spcPct val="120000"/>
              </a:lnSpc>
              <a:spcBef>
                <a:spcPts val="1200"/>
              </a:spcBef>
            </a:pPr>
            <a:r>
              <a:rPr lang="en-US" dirty="0"/>
              <a:t>Our team of 5 with global technology banking experience overcome the issues associated with the ‘concierge effort’ of local Australian bulge bracket technology bankers with limited understanding of / experience in technology, relying on their o/s colleagues who often deprioritize the Australian mandate / client / deal (often due to size), resulting in poor service, execution and results</a:t>
            </a:r>
          </a:p>
          <a:p>
            <a:pPr>
              <a:lnSpc>
                <a:spcPct val="120000"/>
              </a:lnSpc>
              <a:spcBef>
                <a:spcPts val="1200"/>
              </a:spcBef>
            </a:pPr>
            <a:r>
              <a:rPr lang="en-US" dirty="0"/>
              <a:t>We offer unrivalled understanding of business models, trends, required metrics and how to position them, combined with direct relationships and access to buyers and funding partners around the world</a:t>
            </a:r>
          </a:p>
          <a:p>
            <a:pPr>
              <a:lnSpc>
                <a:spcPct val="120000"/>
              </a:lnSpc>
              <a:spcBef>
                <a:spcPts val="1200"/>
              </a:spcBef>
            </a:pPr>
            <a:r>
              <a:rPr lang="en-US" dirty="0"/>
              <a:t>We are the only Technology focused investment banking boutique in Australia / NZ that can truly offer all equity, debt and M&amp;A services for public and private companies, large and small</a:t>
            </a:r>
          </a:p>
          <a:p>
            <a:pPr>
              <a:lnSpc>
                <a:spcPct val="120000"/>
              </a:lnSpc>
              <a:spcBef>
                <a:spcPts val="1200"/>
              </a:spcBef>
            </a:pPr>
            <a:endParaRPr lang="en-US" dirty="0"/>
          </a:p>
          <a:p>
            <a:endParaRPr lang="en-US" dirty="0"/>
          </a:p>
        </p:txBody>
      </p:sp>
      <p:sp>
        <p:nvSpPr>
          <p:cNvPr id="10" name="Text Placeholder 4">
            <a:extLst>
              <a:ext uri="{FF2B5EF4-FFF2-40B4-BE49-F238E27FC236}">
                <a16:creationId xmlns:a16="http://schemas.microsoft.com/office/drawing/2014/main" id="{CE7970B9-C813-6BA1-C4D0-FC69D71AD8EF}"/>
              </a:ext>
            </a:extLst>
          </p:cNvPr>
          <p:cNvSpPr txBox="1">
            <a:spLocks/>
          </p:cNvSpPr>
          <p:nvPr/>
        </p:nvSpPr>
        <p:spPr>
          <a:xfrm>
            <a:off x="8966725" y="3928532"/>
            <a:ext cx="2042503" cy="71855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bg2"/>
                </a:solidFill>
                <a:latin typeface="DM Sans Medium" pitchFamily="2" charset="77"/>
                <a:ea typeface="+mn-ea"/>
                <a:cs typeface="+mn-cs"/>
              </a:defRPr>
            </a:lvl1pPr>
            <a:lvl2pPr marL="457200" indent="0" algn="l" defTabSz="914400" rtl="0" eaLnBrk="1" latinLnBrk="0" hangingPunct="1">
              <a:lnSpc>
                <a:spcPct val="100000"/>
              </a:lnSpc>
              <a:spcBef>
                <a:spcPts val="600"/>
              </a:spcBef>
              <a:buFont typeface="Arial" panose="020B0604020202020204" pitchFamily="34" charset="0"/>
              <a:buNone/>
              <a:defRPr sz="2000" b="1" kern="1200">
                <a:solidFill>
                  <a:schemeClr val="tx1"/>
                </a:solidFill>
                <a:latin typeface="DM Sans" pitchFamily="2" charset="77"/>
                <a:ea typeface="+mn-ea"/>
                <a:cs typeface="+mn-cs"/>
              </a:defRPr>
            </a:lvl2pPr>
            <a:lvl3pPr marL="914400" indent="0" algn="l" defTabSz="914400" rtl="0" eaLnBrk="1" latinLnBrk="0" hangingPunct="1">
              <a:lnSpc>
                <a:spcPct val="100000"/>
              </a:lnSpc>
              <a:spcBef>
                <a:spcPts val="600"/>
              </a:spcBef>
              <a:buFont typeface="Arial" panose="020B0604020202020204" pitchFamily="34" charset="0"/>
              <a:buNone/>
              <a:defRPr sz="1800" b="1" kern="1200">
                <a:solidFill>
                  <a:schemeClr val="tx1"/>
                </a:solidFill>
                <a:latin typeface="DM Sans" pitchFamily="2" charset="77"/>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b="1" kern="1200">
                <a:solidFill>
                  <a:schemeClr val="tx1"/>
                </a:solidFill>
                <a:latin typeface="DM Sans" pitchFamily="2" charset="77"/>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b="1" kern="1200">
                <a:solidFill>
                  <a:schemeClr val="tx1"/>
                </a:solidFill>
                <a:latin typeface="DM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2A103D"/>
                </a:solidFill>
                <a:effectLst/>
                <a:uLnTx/>
                <a:uFillTx/>
                <a:latin typeface="Arial" panose="020B0604020202020204" pitchFamily="34" charset="0"/>
                <a:cs typeface="Arial" panose="020B0604020202020204" pitchFamily="34" charset="0"/>
              </a:rPr>
              <a:t>James Disney</a:t>
            </a:r>
            <a:br>
              <a:rPr kumimoji="0" lang="en-US" b="1" i="0" u="none" strike="noStrike" kern="1200" cap="none" spc="0" normalizeH="0" baseline="0" noProof="0" dirty="0">
                <a:ln>
                  <a:noFill/>
                </a:ln>
                <a:solidFill>
                  <a:srgbClr val="2A103D"/>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rgbClr val="2A103D"/>
                </a:solidFill>
                <a:effectLst/>
                <a:uLnTx/>
                <a:uFillTx/>
                <a:latin typeface="Arial" panose="020B0604020202020204" pitchFamily="34" charset="0"/>
                <a:cs typeface="Arial" panose="020B0604020202020204" pitchFamily="34" charset="0"/>
              </a:rPr>
              <a:t>Founder / CEO</a:t>
            </a:r>
          </a:p>
        </p:txBody>
      </p:sp>
      <p:sp>
        <p:nvSpPr>
          <p:cNvPr id="11" name="Content Placeholder 5">
            <a:extLst>
              <a:ext uri="{FF2B5EF4-FFF2-40B4-BE49-F238E27FC236}">
                <a16:creationId xmlns:a16="http://schemas.microsoft.com/office/drawing/2014/main" id="{88F67E08-7340-012A-8BD5-B7F9A7FB876B}"/>
              </a:ext>
            </a:extLst>
          </p:cNvPr>
          <p:cNvSpPr txBox="1">
            <a:spLocks/>
          </p:cNvSpPr>
          <p:nvPr/>
        </p:nvSpPr>
        <p:spPr>
          <a:xfrm>
            <a:off x="8849965" y="4673027"/>
            <a:ext cx="2246753" cy="552239"/>
          </a:xfrm>
          <a:prstGeom prst="rect">
            <a:avLst/>
          </a:prstGeom>
        </p:spPr>
        <p:txBody>
          <a:bodyPr vert="horz" lIns="91440" tIns="45720" rIns="91440" bIns="45720" rtlCol="0">
            <a:normAutofit/>
          </a:bodyPr>
          <a:lstStyle>
            <a:lvl1pPr marL="156600" indent="-156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None/>
              <a:tabLst/>
              <a:defRPr/>
            </a:pPr>
            <a:r>
              <a:rPr kumimoji="0" lang="en-US" sz="1200" b="0" i="0" u="none" strike="noStrike" kern="1200" cap="none" spc="0" normalizeH="0" baseline="0" noProof="0" dirty="0">
                <a:ln>
                  <a:noFill/>
                </a:ln>
                <a:solidFill>
                  <a:srgbClr val="2A103D"/>
                </a:solidFill>
                <a:effectLst/>
                <a:uLnTx/>
                <a:uFillTx/>
                <a:latin typeface="DM Sans" pitchFamily="2" charset="77"/>
                <a:ea typeface="+mn-ea"/>
                <a:cs typeface="+mn-cs"/>
                <a:hlinkClick r:id="rId2">
                  <a:extLst>
                    <a:ext uri="{A12FA001-AC4F-418D-AE19-62706E023703}">
                      <ahyp:hlinkClr xmlns:ahyp="http://schemas.microsoft.com/office/drawing/2018/hyperlinkcolor" val="tx"/>
                    </a:ext>
                  </a:extLst>
                </a:hlinkClick>
              </a:rPr>
              <a:t>james@d23capital.com</a:t>
            </a:r>
            <a:endParaRPr kumimoji="0" lang="en-US" sz="1200" b="0" i="0" u="none" strike="noStrike" kern="1200" cap="none" spc="0" normalizeH="0" baseline="0" noProof="0" dirty="0">
              <a:ln>
                <a:noFill/>
              </a:ln>
              <a:solidFill>
                <a:srgbClr val="2A103D"/>
              </a:solidFill>
              <a:effectLst/>
              <a:uLnTx/>
              <a:uFillTx/>
              <a:latin typeface="DM Sans" pitchFamily="2" charset="77"/>
              <a:ea typeface="+mn-ea"/>
              <a:cs typeface="+mn-cs"/>
            </a:endParaRPr>
          </a:p>
          <a:p>
            <a:pPr marL="0" marR="0" lvl="0" indent="0" algn="ctr" defTabSz="914400" rtl="0" eaLnBrk="1" fontAlgn="auto" latinLnBrk="0" hangingPunct="1">
              <a:lnSpc>
                <a:spcPct val="100000"/>
              </a:lnSpc>
              <a:spcBef>
                <a:spcPts val="600"/>
              </a:spcBef>
              <a:spcAft>
                <a:spcPts val="0"/>
              </a:spcAft>
              <a:buClrTx/>
              <a:buSzTx/>
              <a:buNone/>
              <a:tabLst/>
              <a:defRPr/>
            </a:pPr>
            <a:r>
              <a:rPr kumimoji="0" lang="en-US" sz="1200" b="0" i="0" u="none" strike="noStrike" kern="1200" cap="none" spc="0" normalizeH="0" baseline="0" noProof="0" dirty="0">
                <a:ln>
                  <a:noFill/>
                </a:ln>
                <a:solidFill>
                  <a:srgbClr val="2A103D"/>
                </a:solidFill>
                <a:effectLst/>
                <a:uLnTx/>
                <a:uFillTx/>
                <a:latin typeface="DM Sans" pitchFamily="2" charset="77"/>
                <a:ea typeface="+mn-ea"/>
                <a:cs typeface="+mn-cs"/>
              </a:rPr>
              <a:t>+61 417 885 885</a:t>
            </a:r>
          </a:p>
        </p:txBody>
      </p:sp>
      <p:pic>
        <p:nvPicPr>
          <p:cNvPr id="16388" name="Picture 4" descr="Profile photo of James Disney">
            <a:extLst>
              <a:ext uri="{FF2B5EF4-FFF2-40B4-BE49-F238E27FC236}">
                <a16:creationId xmlns:a16="http://schemas.microsoft.com/office/drawing/2014/main" id="{BD765228-9420-52DC-A0C8-A674CA4880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950644" y="1981287"/>
            <a:ext cx="2019765" cy="201976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1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6C638-D912-5FFB-7C78-2F8C567751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6B9FE9-8BC6-5C14-E238-4000A94FFA50}"/>
              </a:ext>
            </a:extLst>
          </p:cNvPr>
          <p:cNvSpPr/>
          <p:nvPr/>
        </p:nvSpPr>
        <p:spPr>
          <a:xfrm>
            <a:off x="566508" y="1435634"/>
            <a:ext cx="1932143" cy="3402178"/>
          </a:xfrm>
          <a:prstGeom prst="rect">
            <a:avLst/>
          </a:prstGeom>
          <a:solidFill>
            <a:schemeClr val="tx1">
              <a:lumMod val="10000"/>
              <a:lumOff val="9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07275A23-8525-FB06-6443-B45B94222CBF}"/>
              </a:ext>
            </a:extLst>
          </p:cNvPr>
          <p:cNvSpPr>
            <a:spLocks noGrp="1"/>
          </p:cNvSpPr>
          <p:nvPr>
            <p:ph type="sldNum" sz="quarter" idx="12"/>
          </p:nvPr>
        </p:nvSpPr>
        <p:spPr/>
        <p:txBody>
          <a:bodyPr/>
          <a:lstStyle/>
          <a:p>
            <a:fld id="{01C8A867-4655-F943-9964-C52201E0263E}" type="slidenum">
              <a:rPr lang="en-US" smtClean="0"/>
              <a:t>5</a:t>
            </a:fld>
            <a:endParaRPr lang="en-US"/>
          </a:p>
        </p:txBody>
      </p:sp>
      <p:sp>
        <p:nvSpPr>
          <p:cNvPr id="3" name="Title 2">
            <a:extLst>
              <a:ext uri="{FF2B5EF4-FFF2-40B4-BE49-F238E27FC236}">
                <a16:creationId xmlns:a16="http://schemas.microsoft.com/office/drawing/2014/main" id="{A8572C12-CD53-8052-9413-170DADCE0100}"/>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James Disney – Co-Head of Investment Banking</a:t>
            </a:r>
            <a:endParaRPr lang="en-US" sz="2800" b="1"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EFBEF488-6FD2-3C6F-DAFA-1904040016BC}"/>
              </a:ext>
            </a:extLst>
          </p:cNvPr>
          <p:cNvSpPr txBox="1">
            <a:spLocks/>
          </p:cNvSpPr>
          <p:nvPr/>
        </p:nvSpPr>
        <p:spPr>
          <a:xfrm>
            <a:off x="2968782" y="1595124"/>
            <a:ext cx="3937208"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M&amp;A transactions:</a:t>
            </a:r>
          </a:p>
        </p:txBody>
      </p:sp>
      <p:sp>
        <p:nvSpPr>
          <p:cNvPr id="9" name="Content Placeholder 3">
            <a:extLst>
              <a:ext uri="{FF2B5EF4-FFF2-40B4-BE49-F238E27FC236}">
                <a16:creationId xmlns:a16="http://schemas.microsoft.com/office/drawing/2014/main" id="{C875AFD5-BD59-1DC7-EBDF-222C481D43DE}"/>
              </a:ext>
            </a:extLst>
          </p:cNvPr>
          <p:cNvSpPr txBox="1">
            <a:spLocks/>
          </p:cNvSpPr>
          <p:nvPr/>
        </p:nvSpPr>
        <p:spPr>
          <a:xfrm>
            <a:off x="2968782" y="1860662"/>
            <a:ext cx="3937208" cy="4376625"/>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950" dirty="0"/>
              <a:t>Coca Cola European Partners $10bn Acquisition of Coca Cola Amatil</a:t>
            </a:r>
          </a:p>
          <a:p>
            <a:pPr marL="120600" indent="-120600">
              <a:spcBef>
                <a:spcPts val="0"/>
              </a:spcBef>
            </a:pPr>
            <a:r>
              <a:rPr lang="en-GB" sz="950" dirty="0"/>
              <a:t>AMP $6.4bn Defence Advisor and AMP Capital Spinoff</a:t>
            </a:r>
          </a:p>
          <a:p>
            <a:pPr marL="120600" indent="-120600">
              <a:spcBef>
                <a:spcPts val="0"/>
              </a:spcBef>
            </a:pPr>
            <a:r>
              <a:rPr lang="en-GB" sz="950" dirty="0"/>
              <a:t>Link Market Services $4bn Acquisition by Carlyle / Pacific Equity (withdrawn)</a:t>
            </a:r>
          </a:p>
          <a:p>
            <a:pPr marL="120600" indent="-120600">
              <a:spcBef>
                <a:spcPts val="0"/>
              </a:spcBef>
            </a:pPr>
            <a:r>
              <a:rPr lang="en-GB" sz="950" dirty="0"/>
              <a:t>Blackstone $4bn Buyside Public Tech Company</a:t>
            </a:r>
          </a:p>
          <a:p>
            <a:pPr marL="120600" indent="-120600">
              <a:spcBef>
                <a:spcPts val="0"/>
              </a:spcBef>
            </a:pPr>
            <a:r>
              <a:rPr lang="en-GB" sz="950" dirty="0" err="1"/>
              <a:t>TradeMe</a:t>
            </a:r>
            <a:r>
              <a:rPr lang="en-GB" sz="950" dirty="0"/>
              <a:t> $2.6bn acquisition by </a:t>
            </a:r>
            <a:r>
              <a:rPr lang="en-GB" sz="950" dirty="0" err="1"/>
              <a:t>Apax</a:t>
            </a:r>
            <a:endParaRPr lang="en-GB" sz="950" dirty="0"/>
          </a:p>
          <a:p>
            <a:pPr marL="120600" indent="-120600">
              <a:spcBef>
                <a:spcPts val="0"/>
              </a:spcBef>
            </a:pPr>
            <a:r>
              <a:rPr lang="en-GB" sz="950" dirty="0" err="1"/>
              <a:t>iNova</a:t>
            </a:r>
            <a:r>
              <a:rPr lang="en-GB" sz="950" dirty="0"/>
              <a:t> ~$2.5bn Sale of Majority Stake for Carlyle / PEP to TPG</a:t>
            </a:r>
          </a:p>
          <a:p>
            <a:pPr marL="120600" indent="-120600">
              <a:spcBef>
                <a:spcPts val="0"/>
              </a:spcBef>
            </a:pPr>
            <a:r>
              <a:rPr lang="en-GB" sz="950" dirty="0" err="1"/>
              <a:t>AdBri</a:t>
            </a:r>
            <a:r>
              <a:rPr lang="en-GB" sz="950" dirty="0"/>
              <a:t> $2bn Defence and Asset Sales</a:t>
            </a:r>
          </a:p>
          <a:p>
            <a:pPr marL="120600" indent="-120600">
              <a:spcBef>
                <a:spcPts val="0"/>
              </a:spcBef>
            </a:pPr>
            <a:r>
              <a:rPr lang="en-GB" sz="950" dirty="0"/>
              <a:t>Blackstone ~$2bn Buyside Public Tech Company</a:t>
            </a:r>
          </a:p>
          <a:p>
            <a:pPr marL="120600" indent="-120600">
              <a:spcBef>
                <a:spcPts val="0"/>
              </a:spcBef>
            </a:pPr>
            <a:r>
              <a:rPr lang="en-GB" sz="950" dirty="0" err="1"/>
              <a:t>Pushpay</a:t>
            </a:r>
            <a:r>
              <a:rPr lang="en-GB" sz="950" dirty="0"/>
              <a:t> $1.5bn Buyside for Reverence Capital Partners / Ministry Brands (ongoing)</a:t>
            </a:r>
          </a:p>
          <a:p>
            <a:pPr marL="120600" indent="-120600">
              <a:spcBef>
                <a:spcPts val="0"/>
              </a:spcBef>
            </a:pPr>
            <a:r>
              <a:rPr lang="en-GB" sz="950" dirty="0" err="1"/>
              <a:t>Greencross</a:t>
            </a:r>
            <a:r>
              <a:rPr lang="en-GB" sz="950" dirty="0"/>
              <a:t> $1bn acquisition by TPG</a:t>
            </a:r>
          </a:p>
          <a:p>
            <a:pPr marL="120600" indent="-120600">
              <a:spcBef>
                <a:spcPts val="0"/>
              </a:spcBef>
            </a:pPr>
            <a:r>
              <a:rPr lang="en-GB" sz="950" dirty="0"/>
              <a:t>Hoyts $700m </a:t>
            </a:r>
            <a:r>
              <a:rPr lang="en-GB" sz="950" dirty="0" err="1"/>
              <a:t>Sellside</a:t>
            </a:r>
            <a:r>
              <a:rPr lang="en-GB" sz="950" dirty="0"/>
              <a:t> for Wanda</a:t>
            </a:r>
          </a:p>
          <a:p>
            <a:pPr marL="120600" indent="-120600">
              <a:spcBef>
                <a:spcPts val="0"/>
              </a:spcBef>
            </a:pPr>
            <a:r>
              <a:rPr lang="en-GB" sz="950" dirty="0"/>
              <a:t>Hellers $700m </a:t>
            </a:r>
            <a:r>
              <a:rPr lang="en-GB" sz="950" dirty="0" err="1"/>
              <a:t>Sellside</a:t>
            </a:r>
            <a:r>
              <a:rPr lang="en-GB" sz="950" dirty="0"/>
              <a:t> for </a:t>
            </a:r>
            <a:r>
              <a:rPr lang="en-GB" sz="950" dirty="0" err="1"/>
              <a:t>Adamantem</a:t>
            </a:r>
            <a:r>
              <a:rPr lang="en-GB" sz="950" dirty="0"/>
              <a:t> (withdrawn)</a:t>
            </a:r>
          </a:p>
          <a:p>
            <a:pPr marL="120600" indent="-120600">
              <a:spcBef>
                <a:spcPts val="0"/>
              </a:spcBef>
            </a:pPr>
            <a:r>
              <a:rPr lang="en-GB" sz="950" dirty="0" err="1"/>
              <a:t>iNova</a:t>
            </a:r>
            <a:r>
              <a:rPr lang="en-GB" sz="950" dirty="0"/>
              <a:t> $600m Buyside for TPG</a:t>
            </a:r>
          </a:p>
          <a:p>
            <a:pPr marL="120600" indent="-120600">
              <a:spcBef>
                <a:spcPts val="0"/>
              </a:spcBef>
            </a:pPr>
            <a:r>
              <a:rPr lang="en-GB" sz="950" dirty="0" err="1"/>
              <a:t>Diversis</a:t>
            </a:r>
            <a:r>
              <a:rPr lang="en-GB" sz="950" dirty="0"/>
              <a:t> Capital $600m Public Company Tech Buyside</a:t>
            </a:r>
          </a:p>
          <a:p>
            <a:pPr marL="120600" indent="-120600">
              <a:spcBef>
                <a:spcPts val="0"/>
              </a:spcBef>
            </a:pPr>
            <a:r>
              <a:rPr lang="en-GB" sz="950" dirty="0" err="1"/>
              <a:t>Infomedia</a:t>
            </a:r>
            <a:r>
              <a:rPr lang="en-GB" sz="950" dirty="0"/>
              <a:t> $600m Defence</a:t>
            </a:r>
          </a:p>
          <a:p>
            <a:pPr marL="120600" indent="-120600">
              <a:spcBef>
                <a:spcPts val="0"/>
              </a:spcBef>
            </a:pPr>
            <a:r>
              <a:rPr lang="en-GB" sz="950" dirty="0"/>
              <a:t>CVC Australia $600m Public Company Tech Buyside</a:t>
            </a:r>
          </a:p>
          <a:p>
            <a:pPr marL="120600" indent="-120600">
              <a:spcBef>
                <a:spcPts val="0"/>
              </a:spcBef>
            </a:pPr>
            <a:r>
              <a:rPr lang="en-GB" sz="950" dirty="0"/>
              <a:t>Affinity Education $625m sale to Quadrant Capital for Anchorage Capital</a:t>
            </a:r>
          </a:p>
          <a:p>
            <a:pPr marL="120600" indent="-120600">
              <a:spcBef>
                <a:spcPts val="0"/>
              </a:spcBef>
            </a:pPr>
            <a:r>
              <a:rPr lang="en-GB" sz="950" dirty="0"/>
              <a:t>Life 360 $300m Acquisition of Tile</a:t>
            </a:r>
          </a:p>
          <a:p>
            <a:pPr marL="120600" indent="-120600">
              <a:spcBef>
                <a:spcPts val="0"/>
              </a:spcBef>
            </a:pPr>
            <a:r>
              <a:rPr lang="en-GB" sz="950" dirty="0"/>
              <a:t>Servian $360m Sale to Cognizant for </a:t>
            </a:r>
            <a:r>
              <a:rPr lang="en-GB" sz="950" dirty="0" err="1"/>
              <a:t>Adamantem</a:t>
            </a:r>
            <a:r>
              <a:rPr lang="en-GB" sz="950" dirty="0"/>
              <a:t> Capital</a:t>
            </a:r>
          </a:p>
          <a:p>
            <a:pPr marL="120600" indent="-120600">
              <a:spcBef>
                <a:spcPts val="0"/>
              </a:spcBef>
            </a:pPr>
            <a:r>
              <a:rPr lang="en-GB" sz="950" dirty="0"/>
              <a:t>Kathmandu $350m Acquisition of Rip Curl</a:t>
            </a:r>
          </a:p>
          <a:p>
            <a:pPr marL="120600" indent="-120600">
              <a:spcBef>
                <a:spcPts val="0"/>
              </a:spcBef>
            </a:pPr>
            <a:r>
              <a:rPr lang="en-GB" sz="950" dirty="0"/>
              <a:t>RM Williams $190m Acquisition by Andrew Forrest / </a:t>
            </a:r>
            <a:r>
              <a:rPr lang="en-GB" sz="950" dirty="0" err="1"/>
              <a:t>Tattarang</a:t>
            </a:r>
            <a:endParaRPr lang="en-GB" sz="950" dirty="0"/>
          </a:p>
          <a:p>
            <a:pPr marL="120600" indent="-120600">
              <a:spcBef>
                <a:spcPts val="0"/>
              </a:spcBef>
            </a:pPr>
            <a:r>
              <a:rPr lang="en-GB" sz="950" dirty="0"/>
              <a:t>Netwealth $100m Acquisition of </a:t>
            </a:r>
            <a:r>
              <a:rPr lang="en-GB" sz="950" dirty="0" err="1"/>
              <a:t>SuperHero</a:t>
            </a:r>
            <a:r>
              <a:rPr lang="en-GB" sz="950" dirty="0"/>
              <a:t> (withdrawn)</a:t>
            </a:r>
          </a:p>
        </p:txBody>
      </p:sp>
      <p:sp>
        <p:nvSpPr>
          <p:cNvPr id="12" name="Text Placeholder 4">
            <a:extLst>
              <a:ext uri="{FF2B5EF4-FFF2-40B4-BE49-F238E27FC236}">
                <a16:creationId xmlns:a16="http://schemas.microsoft.com/office/drawing/2014/main" id="{39933B39-092B-1647-5BD3-5B64817EAE51}"/>
              </a:ext>
            </a:extLst>
          </p:cNvPr>
          <p:cNvSpPr txBox="1">
            <a:spLocks/>
          </p:cNvSpPr>
          <p:nvPr/>
        </p:nvSpPr>
        <p:spPr>
          <a:xfrm>
            <a:off x="566508" y="1595124"/>
            <a:ext cx="2051891" cy="3522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James Disney </a:t>
            </a:r>
            <a:r>
              <a:rPr lang="en-US" sz="1100" i="1" dirty="0"/>
              <a:t>(Credentials)</a:t>
            </a:r>
          </a:p>
        </p:txBody>
      </p:sp>
      <p:sp>
        <p:nvSpPr>
          <p:cNvPr id="13" name="Text Placeholder 5">
            <a:extLst>
              <a:ext uri="{FF2B5EF4-FFF2-40B4-BE49-F238E27FC236}">
                <a16:creationId xmlns:a16="http://schemas.microsoft.com/office/drawing/2014/main" id="{92107E65-74A0-1C44-FED7-44FE1B74B0D2}"/>
              </a:ext>
            </a:extLst>
          </p:cNvPr>
          <p:cNvSpPr txBox="1">
            <a:spLocks/>
          </p:cNvSpPr>
          <p:nvPr/>
        </p:nvSpPr>
        <p:spPr>
          <a:xfrm>
            <a:off x="7058871" y="1595124"/>
            <a:ext cx="3937208"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Financing transactions:</a:t>
            </a:r>
          </a:p>
        </p:txBody>
      </p:sp>
      <p:sp>
        <p:nvSpPr>
          <p:cNvPr id="14" name="Content Placeholder 6">
            <a:extLst>
              <a:ext uri="{FF2B5EF4-FFF2-40B4-BE49-F238E27FC236}">
                <a16:creationId xmlns:a16="http://schemas.microsoft.com/office/drawing/2014/main" id="{D043182D-4D30-F080-C83A-D61F160CA877}"/>
              </a:ext>
            </a:extLst>
          </p:cNvPr>
          <p:cNvSpPr txBox="1">
            <a:spLocks/>
          </p:cNvSpPr>
          <p:nvPr/>
        </p:nvSpPr>
        <p:spPr>
          <a:xfrm>
            <a:off x="7058868" y="1860663"/>
            <a:ext cx="4245057" cy="4376624"/>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950" dirty="0"/>
              <a:t>Colonial First State $1.75bn LBO Financing for KKR’s 55% Acquisition from CBA</a:t>
            </a:r>
          </a:p>
          <a:p>
            <a:pPr marL="120600" indent="-120600">
              <a:spcBef>
                <a:spcPts val="0"/>
              </a:spcBef>
            </a:pPr>
            <a:r>
              <a:rPr lang="en-GB" sz="950" dirty="0"/>
              <a:t>Ventia $1.6bn Financing for Apollo’s acquisition of </a:t>
            </a:r>
            <a:r>
              <a:rPr lang="en-GB" sz="950" dirty="0" err="1"/>
              <a:t>Broadspectrum</a:t>
            </a:r>
            <a:endParaRPr lang="en-GB" sz="950" dirty="0"/>
          </a:p>
          <a:p>
            <a:pPr marL="120600" indent="-120600">
              <a:spcBef>
                <a:spcPts val="0"/>
              </a:spcBef>
            </a:pPr>
            <a:r>
              <a:rPr lang="en-GB" sz="950" dirty="0" err="1"/>
              <a:t>TradeMe</a:t>
            </a:r>
            <a:r>
              <a:rPr lang="en-GB" sz="950" dirty="0"/>
              <a:t> NZ $1.25bn LBO Financing for </a:t>
            </a:r>
            <a:r>
              <a:rPr lang="en-GB" sz="950" dirty="0" err="1"/>
              <a:t>Apax</a:t>
            </a:r>
            <a:endParaRPr lang="en-GB" sz="950" dirty="0"/>
          </a:p>
          <a:p>
            <a:pPr marL="120600" indent="-120600">
              <a:spcBef>
                <a:spcPts val="0"/>
              </a:spcBef>
            </a:pPr>
            <a:r>
              <a:rPr lang="en-GB" sz="950" dirty="0"/>
              <a:t>MYOB $1.2bn LBO Financing for KKR</a:t>
            </a:r>
          </a:p>
          <a:p>
            <a:pPr marL="120600" indent="-120600">
              <a:spcBef>
                <a:spcPts val="0"/>
              </a:spcBef>
            </a:pPr>
            <a:r>
              <a:rPr lang="en-GB" sz="950" dirty="0"/>
              <a:t>Bingo Recycling $1bn LBO Financing for Macquarie Infrastructure Real Asset Fund</a:t>
            </a:r>
          </a:p>
          <a:p>
            <a:pPr marL="120600" indent="-120600">
              <a:spcBef>
                <a:spcPts val="0"/>
              </a:spcBef>
            </a:pPr>
            <a:r>
              <a:rPr lang="en-GB" sz="950" dirty="0" err="1"/>
              <a:t>TradeMe</a:t>
            </a:r>
            <a:r>
              <a:rPr lang="en-GB" sz="950" dirty="0"/>
              <a:t> NZ$1bn Dividend Recap for </a:t>
            </a:r>
            <a:r>
              <a:rPr lang="en-GB" sz="950" dirty="0" err="1"/>
              <a:t>Apax</a:t>
            </a:r>
            <a:endParaRPr lang="en-GB" sz="950" dirty="0"/>
          </a:p>
          <a:p>
            <a:pPr marL="120600" indent="-120600">
              <a:spcBef>
                <a:spcPts val="0"/>
              </a:spcBef>
            </a:pPr>
            <a:r>
              <a:rPr lang="en-GB" sz="950" dirty="0"/>
              <a:t>Ventia $980m Refinancing for Apollo</a:t>
            </a:r>
          </a:p>
          <a:p>
            <a:pPr marL="120600" indent="-120600">
              <a:spcBef>
                <a:spcPts val="0"/>
              </a:spcBef>
            </a:pPr>
            <a:r>
              <a:rPr lang="en-GB" sz="950" dirty="0" err="1"/>
              <a:t>Greencross</a:t>
            </a:r>
            <a:r>
              <a:rPr lang="en-GB" sz="950" dirty="0"/>
              <a:t> $660m LBO Financing for TPG</a:t>
            </a:r>
          </a:p>
          <a:p>
            <a:pPr marL="120600" indent="-120600">
              <a:spcBef>
                <a:spcPts val="0"/>
              </a:spcBef>
            </a:pPr>
            <a:r>
              <a:rPr lang="en-GB" sz="950" dirty="0"/>
              <a:t>Pepper Money $500m IPO for KKR</a:t>
            </a:r>
          </a:p>
          <a:p>
            <a:pPr marL="120600" indent="-120600">
              <a:spcBef>
                <a:spcPts val="0"/>
              </a:spcBef>
            </a:pPr>
            <a:r>
              <a:rPr lang="en-GB" sz="950" dirty="0"/>
              <a:t>Cedar Pacific $450m Equity Private Placement</a:t>
            </a:r>
          </a:p>
          <a:p>
            <a:pPr marL="120600" indent="-120600">
              <a:spcBef>
                <a:spcPts val="0"/>
              </a:spcBef>
            </a:pPr>
            <a:r>
              <a:rPr lang="en-GB" sz="950" dirty="0" err="1"/>
              <a:t>Ticketek</a:t>
            </a:r>
            <a:r>
              <a:rPr lang="en-GB" sz="950" dirty="0"/>
              <a:t> $435m LBO Financing for Silver Lake</a:t>
            </a:r>
          </a:p>
          <a:p>
            <a:pPr marL="120600" indent="-120600">
              <a:spcBef>
                <a:spcPts val="0"/>
              </a:spcBef>
            </a:pPr>
            <a:r>
              <a:rPr lang="en-GB" sz="950" dirty="0" err="1"/>
              <a:t>WebJet</a:t>
            </a:r>
            <a:r>
              <a:rPr lang="en-GB" sz="950" dirty="0"/>
              <a:t> $346m </a:t>
            </a:r>
            <a:r>
              <a:rPr lang="en-GB" sz="950" dirty="0" err="1"/>
              <a:t>Seconardary</a:t>
            </a:r>
            <a:r>
              <a:rPr lang="en-GB" sz="950" dirty="0"/>
              <a:t> Equity Financing</a:t>
            </a:r>
          </a:p>
          <a:p>
            <a:pPr marL="120600" indent="-120600">
              <a:spcBef>
                <a:spcPts val="0"/>
              </a:spcBef>
            </a:pPr>
            <a:r>
              <a:rPr lang="en-GB" sz="950" dirty="0"/>
              <a:t>Kathmandu $375m Senior Acquisition Financing</a:t>
            </a:r>
          </a:p>
          <a:p>
            <a:pPr marL="120600" indent="-120600">
              <a:spcBef>
                <a:spcPts val="0"/>
              </a:spcBef>
            </a:pPr>
            <a:r>
              <a:rPr lang="en-GB" sz="950" dirty="0"/>
              <a:t>Judo Bank $350m and $250m Asset Backed Securitisation Facilities</a:t>
            </a:r>
          </a:p>
          <a:p>
            <a:pPr marL="120600" indent="-120600">
              <a:spcBef>
                <a:spcPts val="0"/>
              </a:spcBef>
            </a:pPr>
            <a:r>
              <a:rPr lang="en-GB" sz="950" dirty="0"/>
              <a:t>Xero $300m Equity Block Trades</a:t>
            </a:r>
          </a:p>
          <a:p>
            <a:pPr marL="120600" indent="-120600">
              <a:spcBef>
                <a:spcPts val="0"/>
              </a:spcBef>
            </a:pPr>
            <a:r>
              <a:rPr lang="en-GB" sz="950" dirty="0" err="1"/>
              <a:t>Carsales</a:t>
            </a:r>
            <a:r>
              <a:rPr lang="en-GB" sz="950" dirty="0"/>
              <a:t> Korea $300m IPO</a:t>
            </a:r>
          </a:p>
          <a:p>
            <a:pPr marL="120600" indent="-120600">
              <a:spcBef>
                <a:spcPts val="0"/>
              </a:spcBef>
            </a:pPr>
            <a:r>
              <a:rPr lang="en-GB" sz="950" dirty="0"/>
              <a:t>Life 360 $300m US IPO</a:t>
            </a:r>
          </a:p>
          <a:p>
            <a:pPr marL="120600" indent="-120600">
              <a:spcBef>
                <a:spcPts val="0"/>
              </a:spcBef>
            </a:pPr>
            <a:r>
              <a:rPr lang="en-GB" sz="950" dirty="0"/>
              <a:t>Kathmandu $207m Secondary Equity Financing</a:t>
            </a:r>
          </a:p>
          <a:p>
            <a:pPr marL="120600" indent="-120600">
              <a:spcBef>
                <a:spcPts val="0"/>
              </a:spcBef>
            </a:pPr>
            <a:r>
              <a:rPr lang="en-GB" sz="950" dirty="0"/>
              <a:t>Seven Group Holdings $200m Share Backed Loans (Stokes Family Office)</a:t>
            </a:r>
          </a:p>
          <a:p>
            <a:pPr marL="120600" indent="-120600">
              <a:spcBef>
                <a:spcPts val="0"/>
              </a:spcBef>
            </a:pPr>
            <a:r>
              <a:rPr lang="en-GB" sz="950" dirty="0"/>
              <a:t>Life 360 $150m IPO</a:t>
            </a:r>
          </a:p>
          <a:p>
            <a:pPr marL="120600" indent="-120600">
              <a:spcBef>
                <a:spcPts val="0"/>
              </a:spcBef>
            </a:pPr>
            <a:r>
              <a:rPr lang="en-GB" sz="950" dirty="0"/>
              <a:t>Pepper Global $75m Revolver Facility</a:t>
            </a:r>
          </a:p>
          <a:p>
            <a:pPr marL="120600" indent="-120600">
              <a:spcBef>
                <a:spcPts val="0"/>
              </a:spcBef>
            </a:pPr>
            <a:r>
              <a:rPr lang="en-GB" sz="950" dirty="0"/>
              <a:t>Pepper Financial $125m Bridge Facility</a:t>
            </a:r>
          </a:p>
          <a:p>
            <a:pPr marL="120600" indent="-120600">
              <a:spcBef>
                <a:spcPts val="0"/>
              </a:spcBef>
            </a:pPr>
            <a:r>
              <a:rPr lang="en-GB" sz="950" dirty="0"/>
              <a:t>Metrics Credit Fund $120m Debt Facility</a:t>
            </a:r>
          </a:p>
          <a:p>
            <a:pPr marL="120600" indent="-120600">
              <a:spcBef>
                <a:spcPts val="0"/>
              </a:spcBef>
            </a:pPr>
            <a:r>
              <a:rPr lang="en-GB" sz="950" dirty="0" err="1"/>
              <a:t>WiseTech</a:t>
            </a:r>
            <a:r>
              <a:rPr lang="en-GB" sz="950" dirty="0"/>
              <a:t> Global $100m Equity Block Trade</a:t>
            </a:r>
          </a:p>
          <a:p>
            <a:pPr marL="120600" indent="-120600">
              <a:spcBef>
                <a:spcPts val="0"/>
              </a:spcBef>
            </a:pPr>
            <a:r>
              <a:rPr lang="en-GB" sz="950" dirty="0"/>
              <a:t>Life 360 $90m Placement to Fund Acquisition of Tile</a:t>
            </a:r>
          </a:p>
          <a:p>
            <a:pPr marL="120600" indent="-120600">
              <a:spcBef>
                <a:spcPts val="0"/>
              </a:spcBef>
            </a:pPr>
            <a:r>
              <a:rPr lang="en-GB" sz="950" dirty="0"/>
              <a:t>Pepper Financial $75m Bilateral Corporate Facility</a:t>
            </a:r>
          </a:p>
          <a:p>
            <a:pPr marL="120600" indent="-120600">
              <a:spcBef>
                <a:spcPts val="0"/>
              </a:spcBef>
            </a:pPr>
            <a:r>
              <a:rPr lang="en-GB" sz="950" dirty="0"/>
              <a:t>Till Payments $70m Private Placement</a:t>
            </a:r>
          </a:p>
        </p:txBody>
      </p:sp>
      <p:sp>
        <p:nvSpPr>
          <p:cNvPr id="15" name="Content Placeholder 7">
            <a:extLst>
              <a:ext uri="{FF2B5EF4-FFF2-40B4-BE49-F238E27FC236}">
                <a16:creationId xmlns:a16="http://schemas.microsoft.com/office/drawing/2014/main" id="{687D939B-7E5E-7571-5D91-58D9A820EDC5}"/>
              </a:ext>
            </a:extLst>
          </p:cNvPr>
          <p:cNvSpPr txBox="1">
            <a:spLocks/>
          </p:cNvSpPr>
          <p:nvPr/>
        </p:nvSpPr>
        <p:spPr>
          <a:xfrm>
            <a:off x="566508" y="1858476"/>
            <a:ext cx="2053279" cy="2337389"/>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800" dirty="0"/>
              <a:t>Co-head Investment Banking </a:t>
            </a:r>
            <a:br>
              <a:rPr lang="en-GB" sz="800" dirty="0"/>
            </a:br>
            <a:r>
              <a:rPr lang="en-GB" sz="800" dirty="0"/>
              <a:t>&amp; Capital Markets</a:t>
            </a:r>
          </a:p>
          <a:p>
            <a:pPr marL="120600" indent="-120600">
              <a:spcBef>
                <a:spcPts val="0"/>
              </a:spcBef>
            </a:pPr>
            <a:r>
              <a:rPr lang="en-GB" sz="800" dirty="0"/>
              <a:t>Vice Chairman of Investment Banking &amp; Capital Markets</a:t>
            </a:r>
          </a:p>
          <a:p>
            <a:pPr marL="120600" indent="-120600">
              <a:spcBef>
                <a:spcPts val="0"/>
              </a:spcBef>
            </a:pPr>
            <a:r>
              <a:rPr lang="en-GB" sz="800" dirty="0"/>
              <a:t>Head of TMT</a:t>
            </a:r>
          </a:p>
          <a:p>
            <a:pPr marL="120600" indent="-120600">
              <a:spcBef>
                <a:spcPts val="0"/>
              </a:spcBef>
            </a:pPr>
            <a:r>
              <a:rPr lang="en-GB" sz="800" dirty="0"/>
              <a:t>Head of Private Equity</a:t>
            </a:r>
          </a:p>
        </p:txBody>
      </p:sp>
      <p:sp>
        <p:nvSpPr>
          <p:cNvPr id="22" name="Content Placeholder 13">
            <a:extLst>
              <a:ext uri="{FF2B5EF4-FFF2-40B4-BE49-F238E27FC236}">
                <a16:creationId xmlns:a16="http://schemas.microsoft.com/office/drawing/2014/main" id="{A65616F5-163B-D551-CE68-E7F2B46749A8}"/>
              </a:ext>
            </a:extLst>
          </p:cNvPr>
          <p:cNvSpPr txBox="1">
            <a:spLocks/>
          </p:cNvSpPr>
          <p:nvPr/>
        </p:nvSpPr>
        <p:spPr>
          <a:xfrm>
            <a:off x="7749984" y="563693"/>
            <a:ext cx="3937208" cy="52066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600"/>
              </a:spcBef>
              <a:buFont typeface="Arial" panose="020B0604020202020204" pitchFamily="34" charset="0"/>
              <a:buNone/>
              <a:defRPr sz="11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1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9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2018 – 2023</a:t>
            </a:r>
            <a:br>
              <a:rPr lang="en-US" b="1" dirty="0"/>
            </a:br>
            <a:r>
              <a:rPr lang="en-US" b="1" dirty="0"/>
              <a:t>Sydney, Australia</a:t>
            </a:r>
          </a:p>
        </p:txBody>
      </p:sp>
      <p:pic>
        <p:nvPicPr>
          <p:cNvPr id="8" name="Picture 2" descr="Ribbon Gold Medal">
            <a:extLst>
              <a:ext uri="{FF2B5EF4-FFF2-40B4-BE49-F238E27FC236}">
                <a16:creationId xmlns:a16="http://schemas.microsoft.com/office/drawing/2014/main" id="{AFFB6A08-1F56-9B78-23AE-8A7549C6920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38" y="1218844"/>
            <a:ext cx="390599" cy="3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37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8A47-4678-1FAA-52E7-4E95B2894FA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10DAD8B-F9B3-31AA-08D0-5CE187B5421A}"/>
              </a:ext>
            </a:extLst>
          </p:cNvPr>
          <p:cNvSpPr/>
          <p:nvPr/>
        </p:nvSpPr>
        <p:spPr>
          <a:xfrm>
            <a:off x="566508" y="1435634"/>
            <a:ext cx="1932143" cy="3402178"/>
          </a:xfrm>
          <a:prstGeom prst="rect">
            <a:avLst/>
          </a:prstGeom>
          <a:solidFill>
            <a:schemeClr val="tx1">
              <a:lumMod val="10000"/>
              <a:lumOff val="9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F359E867-5483-30FE-9751-3C2FE0F302F4}"/>
              </a:ext>
            </a:extLst>
          </p:cNvPr>
          <p:cNvSpPr>
            <a:spLocks noGrp="1"/>
          </p:cNvSpPr>
          <p:nvPr>
            <p:ph type="sldNum" sz="quarter" idx="12"/>
          </p:nvPr>
        </p:nvSpPr>
        <p:spPr/>
        <p:txBody>
          <a:bodyPr/>
          <a:lstStyle/>
          <a:p>
            <a:fld id="{01C8A867-4655-F943-9964-C52201E0263E}" type="slidenum">
              <a:rPr lang="en-US" smtClean="0"/>
              <a:t>6</a:t>
            </a:fld>
            <a:endParaRPr lang="en-US"/>
          </a:p>
        </p:txBody>
      </p:sp>
      <p:sp>
        <p:nvSpPr>
          <p:cNvPr id="3" name="Title 2">
            <a:extLst>
              <a:ext uri="{FF2B5EF4-FFF2-40B4-BE49-F238E27FC236}">
                <a16:creationId xmlns:a16="http://schemas.microsoft.com/office/drawing/2014/main" id="{AF7DA676-A7E1-0280-6AAB-F50E042FC487}"/>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James Disney – Global Head of Software &amp; Infrastructure</a:t>
            </a:r>
            <a:endParaRPr lang="en-US" sz="2800" b="1"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81C9F18D-2859-FA65-E1DF-EA4AA9B7140B}"/>
              </a:ext>
            </a:extLst>
          </p:cNvPr>
          <p:cNvSpPr txBox="1">
            <a:spLocks/>
          </p:cNvSpPr>
          <p:nvPr/>
        </p:nvSpPr>
        <p:spPr>
          <a:xfrm>
            <a:off x="2968782" y="1595124"/>
            <a:ext cx="3937208"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M&amp;A transactions:</a:t>
            </a:r>
          </a:p>
        </p:txBody>
      </p:sp>
      <p:sp>
        <p:nvSpPr>
          <p:cNvPr id="12" name="Text Placeholder 4">
            <a:extLst>
              <a:ext uri="{FF2B5EF4-FFF2-40B4-BE49-F238E27FC236}">
                <a16:creationId xmlns:a16="http://schemas.microsoft.com/office/drawing/2014/main" id="{1C102123-7DD2-A3CB-33CF-1A7295BE752B}"/>
              </a:ext>
            </a:extLst>
          </p:cNvPr>
          <p:cNvSpPr txBox="1">
            <a:spLocks/>
          </p:cNvSpPr>
          <p:nvPr/>
        </p:nvSpPr>
        <p:spPr>
          <a:xfrm>
            <a:off x="566508" y="1595124"/>
            <a:ext cx="2051891" cy="3522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James Disney </a:t>
            </a:r>
            <a:r>
              <a:rPr lang="en-US" sz="1100" i="1" dirty="0"/>
              <a:t>(Credentials)</a:t>
            </a:r>
          </a:p>
        </p:txBody>
      </p:sp>
      <p:sp>
        <p:nvSpPr>
          <p:cNvPr id="13" name="Text Placeholder 5">
            <a:extLst>
              <a:ext uri="{FF2B5EF4-FFF2-40B4-BE49-F238E27FC236}">
                <a16:creationId xmlns:a16="http://schemas.microsoft.com/office/drawing/2014/main" id="{C0E484CE-BC88-9695-4685-D25399AE0384}"/>
              </a:ext>
            </a:extLst>
          </p:cNvPr>
          <p:cNvSpPr txBox="1">
            <a:spLocks/>
          </p:cNvSpPr>
          <p:nvPr/>
        </p:nvSpPr>
        <p:spPr>
          <a:xfrm>
            <a:off x="7058871" y="1595124"/>
            <a:ext cx="3937208"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Financing transactions:</a:t>
            </a:r>
          </a:p>
        </p:txBody>
      </p:sp>
      <p:sp>
        <p:nvSpPr>
          <p:cNvPr id="15" name="Content Placeholder 7">
            <a:extLst>
              <a:ext uri="{FF2B5EF4-FFF2-40B4-BE49-F238E27FC236}">
                <a16:creationId xmlns:a16="http://schemas.microsoft.com/office/drawing/2014/main" id="{00253A28-C7C8-7A39-41B9-8FDA89B81F22}"/>
              </a:ext>
            </a:extLst>
          </p:cNvPr>
          <p:cNvSpPr txBox="1">
            <a:spLocks/>
          </p:cNvSpPr>
          <p:nvPr/>
        </p:nvSpPr>
        <p:spPr>
          <a:xfrm>
            <a:off x="566508" y="1860624"/>
            <a:ext cx="2053279" cy="2337389"/>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800" dirty="0"/>
              <a:t>Global Head of Software &amp; Infrastructure  </a:t>
            </a:r>
            <a:br>
              <a:rPr lang="en-GB" sz="800" dirty="0"/>
            </a:br>
            <a:r>
              <a:rPr lang="en-GB" sz="800" dirty="0"/>
              <a:t>Investment Banking</a:t>
            </a:r>
          </a:p>
          <a:p>
            <a:pPr marL="120600" indent="-120600">
              <a:spcBef>
                <a:spcPts val="0"/>
              </a:spcBef>
            </a:pPr>
            <a:r>
              <a:rPr lang="en-GB" sz="800" dirty="0"/>
              <a:t>IT Services Banker</a:t>
            </a:r>
          </a:p>
          <a:p>
            <a:pPr marL="120600" indent="-120600">
              <a:spcBef>
                <a:spcPts val="0"/>
              </a:spcBef>
            </a:pPr>
            <a:r>
              <a:rPr lang="en-GB" sz="800" dirty="0"/>
              <a:t>Financial Technology Banker</a:t>
            </a:r>
          </a:p>
        </p:txBody>
      </p:sp>
      <p:sp>
        <p:nvSpPr>
          <p:cNvPr id="22" name="Content Placeholder 13">
            <a:extLst>
              <a:ext uri="{FF2B5EF4-FFF2-40B4-BE49-F238E27FC236}">
                <a16:creationId xmlns:a16="http://schemas.microsoft.com/office/drawing/2014/main" id="{3376D8F1-3C15-B24B-F4DA-AED4A1C94BD5}"/>
              </a:ext>
            </a:extLst>
          </p:cNvPr>
          <p:cNvSpPr txBox="1">
            <a:spLocks/>
          </p:cNvSpPr>
          <p:nvPr/>
        </p:nvSpPr>
        <p:spPr>
          <a:xfrm>
            <a:off x="8107793" y="156190"/>
            <a:ext cx="3937208" cy="52066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600"/>
              </a:spcBef>
              <a:buFont typeface="Arial" panose="020B0604020202020204" pitchFamily="34" charset="0"/>
              <a:buNone/>
              <a:defRPr sz="11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1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05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9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2008 – 2018</a:t>
            </a:r>
            <a:br>
              <a:rPr lang="en-US" b="1" dirty="0"/>
            </a:br>
            <a:r>
              <a:rPr lang="en-US" b="1" dirty="0"/>
              <a:t>New York &amp; San Francisco</a:t>
            </a:r>
          </a:p>
        </p:txBody>
      </p:sp>
      <p:sp>
        <p:nvSpPr>
          <p:cNvPr id="2" name="Content Placeholder 3">
            <a:extLst>
              <a:ext uri="{FF2B5EF4-FFF2-40B4-BE49-F238E27FC236}">
                <a16:creationId xmlns:a16="http://schemas.microsoft.com/office/drawing/2014/main" id="{4B30DD64-0478-4EDA-8E1F-D9A0F00520C4}"/>
              </a:ext>
            </a:extLst>
          </p:cNvPr>
          <p:cNvSpPr txBox="1">
            <a:spLocks/>
          </p:cNvSpPr>
          <p:nvPr/>
        </p:nvSpPr>
        <p:spPr>
          <a:xfrm>
            <a:off x="2968782" y="1880967"/>
            <a:ext cx="4870861" cy="3840880"/>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800" dirty="0"/>
              <a:t>BMC $8.3bn Sale to KKR</a:t>
            </a:r>
          </a:p>
          <a:p>
            <a:pPr marL="120600" indent="-120600">
              <a:spcBef>
                <a:spcPts val="0"/>
              </a:spcBef>
            </a:pPr>
            <a:r>
              <a:rPr lang="en-GB" sz="800" dirty="0"/>
              <a:t>SolarWinds $4.5bn Sale to Silver Lake &amp; </a:t>
            </a:r>
            <a:r>
              <a:rPr lang="en-GB" sz="800" dirty="0" err="1"/>
              <a:t>Thoma</a:t>
            </a:r>
            <a:r>
              <a:rPr lang="en-GB" sz="800" dirty="0"/>
              <a:t> Bravo</a:t>
            </a:r>
          </a:p>
          <a:p>
            <a:pPr marL="120600" indent="-120600">
              <a:spcBef>
                <a:spcPts val="0"/>
              </a:spcBef>
            </a:pPr>
            <a:r>
              <a:rPr lang="en-GB" sz="800" dirty="0"/>
              <a:t>Ellucian $3.5bn sale to TPG</a:t>
            </a:r>
          </a:p>
          <a:p>
            <a:pPr marL="120600" indent="-120600">
              <a:spcBef>
                <a:spcPts val="0"/>
              </a:spcBef>
            </a:pPr>
            <a:r>
              <a:rPr lang="en-GB" sz="800" dirty="0"/>
              <a:t>PowerSchool / PeopleAdmin $2.8bn Acquisition for Vista / Onex</a:t>
            </a:r>
          </a:p>
          <a:p>
            <a:pPr marL="120600" indent="-120600">
              <a:spcBef>
                <a:spcPts val="0"/>
              </a:spcBef>
            </a:pPr>
            <a:r>
              <a:rPr lang="en-GB" sz="800" dirty="0"/>
              <a:t>Infor $2.5bn Minority Stake Sale to Koch</a:t>
            </a:r>
          </a:p>
          <a:p>
            <a:pPr marL="120600" indent="-120600">
              <a:spcBef>
                <a:spcPts val="0"/>
              </a:spcBef>
            </a:pPr>
            <a:r>
              <a:rPr lang="en-GB" sz="800" dirty="0"/>
              <a:t>Dell Software $2.5bn Acquisition by Francisco Partners / Elliot</a:t>
            </a:r>
          </a:p>
          <a:p>
            <a:pPr marL="120600" indent="-120600">
              <a:spcBef>
                <a:spcPts val="0"/>
              </a:spcBef>
            </a:pPr>
            <a:r>
              <a:rPr lang="en-GB" sz="800" dirty="0" err="1"/>
              <a:t>Digicert</a:t>
            </a:r>
            <a:r>
              <a:rPr lang="en-GB" sz="800" dirty="0"/>
              <a:t> $2.3bn Acquisition by Clearlake &amp; TA Associates</a:t>
            </a:r>
          </a:p>
          <a:p>
            <a:pPr marL="120600" indent="-120600">
              <a:spcBef>
                <a:spcPts val="0"/>
              </a:spcBef>
            </a:pPr>
            <a:r>
              <a:rPr lang="en-GB" sz="800" dirty="0"/>
              <a:t>Rocket Software $2.0bn sale to Bain Capital</a:t>
            </a:r>
          </a:p>
          <a:p>
            <a:pPr marL="120600" indent="-120600">
              <a:spcBef>
                <a:spcPts val="0"/>
              </a:spcBef>
            </a:pPr>
            <a:r>
              <a:rPr lang="en-GB" sz="800" dirty="0"/>
              <a:t>Aconex A$1.6bn sale to Oracle</a:t>
            </a:r>
          </a:p>
          <a:p>
            <a:pPr marL="120600" indent="-120600">
              <a:spcBef>
                <a:spcPts val="0"/>
              </a:spcBef>
            </a:pPr>
            <a:r>
              <a:rPr lang="en-GB" sz="800" dirty="0"/>
              <a:t>Vision / Syncsort $1.3bn acquisition by </a:t>
            </a:r>
            <a:r>
              <a:rPr lang="en-GB" sz="800" dirty="0" err="1"/>
              <a:t>Centerbridge</a:t>
            </a:r>
            <a:endParaRPr lang="en-GB" sz="800" dirty="0"/>
          </a:p>
          <a:p>
            <a:pPr marL="120600" indent="-120600">
              <a:spcBef>
                <a:spcPts val="0"/>
              </a:spcBef>
            </a:pPr>
            <a:r>
              <a:rPr lang="en-GB" sz="800" dirty="0"/>
              <a:t>Viewpoint’s $1.2bn sale to Trimble</a:t>
            </a:r>
          </a:p>
          <a:p>
            <a:pPr marL="120600" indent="-120600">
              <a:spcBef>
                <a:spcPts val="0"/>
              </a:spcBef>
            </a:pPr>
            <a:r>
              <a:rPr lang="en-GB" sz="800" dirty="0"/>
              <a:t>Synchronoss $1.1bn Acquisition &amp; Financing of Intralinks</a:t>
            </a:r>
          </a:p>
          <a:p>
            <a:pPr marL="120600" indent="-120600">
              <a:spcBef>
                <a:spcPts val="0"/>
              </a:spcBef>
            </a:pPr>
            <a:r>
              <a:rPr lang="en-GB" sz="800" dirty="0"/>
              <a:t>Telcordia $1.2bn Sale to Ericsson</a:t>
            </a:r>
          </a:p>
          <a:p>
            <a:pPr marL="120600" indent="-120600">
              <a:spcBef>
                <a:spcPts val="0"/>
              </a:spcBef>
            </a:pPr>
            <a:r>
              <a:rPr lang="en-GB" sz="800" dirty="0"/>
              <a:t>JDA Software $600m Investment from Blackstone</a:t>
            </a:r>
          </a:p>
          <a:p>
            <a:pPr marL="120600" indent="-120600">
              <a:spcBef>
                <a:spcPts val="0"/>
              </a:spcBef>
            </a:pPr>
            <a:r>
              <a:rPr lang="en-GB" sz="800" dirty="0"/>
              <a:t>Paradigm’s $510m sale to Emerson</a:t>
            </a:r>
          </a:p>
          <a:p>
            <a:pPr marL="120600" indent="-120600">
              <a:spcBef>
                <a:spcPts val="0"/>
              </a:spcBef>
            </a:pPr>
            <a:r>
              <a:rPr lang="en-GB" sz="800" dirty="0"/>
              <a:t>Quorum’s $310m sale to Silver Lake</a:t>
            </a:r>
          </a:p>
          <a:p>
            <a:pPr marL="120600" indent="-120600">
              <a:spcBef>
                <a:spcPts val="0"/>
              </a:spcBef>
            </a:pPr>
            <a:r>
              <a:rPr lang="en-GB" sz="800" dirty="0" err="1"/>
              <a:t>Digicert’s</a:t>
            </a:r>
            <a:r>
              <a:rPr lang="en-GB" sz="800" dirty="0"/>
              <a:t> Acquisition &amp; Financing of Symantec’s SSL Business</a:t>
            </a:r>
          </a:p>
          <a:p>
            <a:pPr marL="0" indent="0">
              <a:spcBef>
                <a:spcPts val="0"/>
              </a:spcBef>
              <a:buFont typeface="Arial" panose="020B0604020202020204" pitchFamily="34" charset="0"/>
              <a:buNone/>
            </a:pPr>
            <a:endParaRPr lang="en-GB" sz="800" dirty="0"/>
          </a:p>
        </p:txBody>
      </p:sp>
      <p:sp>
        <p:nvSpPr>
          <p:cNvPr id="10" name="Content Placeholder 6">
            <a:extLst>
              <a:ext uri="{FF2B5EF4-FFF2-40B4-BE49-F238E27FC236}">
                <a16:creationId xmlns:a16="http://schemas.microsoft.com/office/drawing/2014/main" id="{F4684CB8-8C51-17CF-F076-C6827F95B682}"/>
              </a:ext>
            </a:extLst>
          </p:cNvPr>
          <p:cNvSpPr txBox="1">
            <a:spLocks/>
          </p:cNvSpPr>
          <p:nvPr/>
        </p:nvSpPr>
        <p:spPr>
          <a:xfrm>
            <a:off x="7058869" y="1880967"/>
            <a:ext cx="4870861" cy="3840880"/>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800" dirty="0"/>
              <a:t>Oracle $14bn bond</a:t>
            </a:r>
          </a:p>
          <a:p>
            <a:pPr marL="120600" indent="-120600">
              <a:spcBef>
                <a:spcPts val="0"/>
              </a:spcBef>
            </a:pPr>
            <a:r>
              <a:rPr lang="en-GB" sz="800" dirty="0"/>
              <a:t>IBM $2.8bn Bond</a:t>
            </a:r>
          </a:p>
          <a:p>
            <a:pPr marL="120600" indent="-120600">
              <a:spcBef>
                <a:spcPts val="0"/>
              </a:spcBef>
            </a:pPr>
            <a:r>
              <a:rPr lang="en-GB" sz="800" dirty="0"/>
              <a:t>First Data Corporation $2.6bn IPO for KKR</a:t>
            </a:r>
          </a:p>
          <a:p>
            <a:pPr marL="120600" indent="-120600">
              <a:spcBef>
                <a:spcPts val="0"/>
              </a:spcBef>
            </a:pPr>
            <a:r>
              <a:rPr lang="en-GB" sz="800" dirty="0"/>
              <a:t>Compuware $2.4bn LBO Financing for </a:t>
            </a:r>
            <a:r>
              <a:rPr lang="en-GB" sz="800" dirty="0" err="1"/>
              <a:t>Thoma</a:t>
            </a:r>
            <a:r>
              <a:rPr lang="en-GB" sz="800" dirty="0"/>
              <a:t> Bravo</a:t>
            </a:r>
          </a:p>
          <a:p>
            <a:pPr marL="120600" indent="-120600">
              <a:spcBef>
                <a:spcPts val="0"/>
              </a:spcBef>
            </a:pPr>
            <a:r>
              <a:rPr lang="en-GB" sz="800" dirty="0"/>
              <a:t>Informatica $2.1bn LBO Financing for Permira</a:t>
            </a:r>
          </a:p>
          <a:p>
            <a:pPr marL="120600" indent="-120600">
              <a:spcBef>
                <a:spcPts val="0"/>
              </a:spcBef>
            </a:pPr>
            <a:r>
              <a:rPr lang="en-GB" sz="800" dirty="0"/>
              <a:t>Splunk $1.9bn Convertible Bond</a:t>
            </a:r>
          </a:p>
          <a:p>
            <a:pPr marL="120600" indent="-120600">
              <a:spcBef>
                <a:spcPts val="0"/>
              </a:spcBef>
            </a:pPr>
            <a:r>
              <a:rPr lang="en-GB" sz="800" dirty="0"/>
              <a:t>Neustar $1.7bn LBO financing for Golden Gate Capital</a:t>
            </a:r>
          </a:p>
          <a:p>
            <a:pPr marL="120600" indent="-120600">
              <a:spcBef>
                <a:spcPts val="0"/>
              </a:spcBef>
            </a:pPr>
            <a:r>
              <a:rPr lang="en-GB" sz="800" dirty="0"/>
              <a:t>JDA Software $1.6bn acquisition financing</a:t>
            </a:r>
          </a:p>
          <a:p>
            <a:pPr marL="120600" indent="-120600">
              <a:spcBef>
                <a:spcPts val="0"/>
              </a:spcBef>
            </a:pPr>
            <a:r>
              <a:rPr lang="en-GB" sz="800" dirty="0"/>
              <a:t>SolarWinds $1.6bn LBO Financing for Silver Lake &amp; </a:t>
            </a:r>
            <a:r>
              <a:rPr lang="en-GB" sz="800" dirty="0" err="1"/>
              <a:t>Thoma</a:t>
            </a:r>
            <a:r>
              <a:rPr lang="en-GB" sz="800" dirty="0"/>
              <a:t> Bravo</a:t>
            </a:r>
          </a:p>
          <a:p>
            <a:pPr marL="120600" indent="-120600">
              <a:spcBef>
                <a:spcPts val="0"/>
              </a:spcBef>
            </a:pPr>
            <a:r>
              <a:rPr lang="en-GB" sz="800" dirty="0"/>
              <a:t>Rocket Software $1.3bn acquisition financings</a:t>
            </a:r>
          </a:p>
          <a:p>
            <a:pPr marL="120600" indent="-120600">
              <a:spcBef>
                <a:spcPts val="0"/>
              </a:spcBef>
            </a:pPr>
            <a:r>
              <a:rPr lang="en-GB" sz="800" dirty="0"/>
              <a:t>PowerSchool / PeopleAdmin $1.26bn LBO Financing for Vista / Onex</a:t>
            </a:r>
          </a:p>
          <a:p>
            <a:pPr marL="120600" indent="-120600">
              <a:spcBef>
                <a:spcPts val="0"/>
              </a:spcBef>
            </a:pPr>
            <a:r>
              <a:rPr lang="en-GB" sz="800" dirty="0"/>
              <a:t>Hyland Software $700m acquisition financing</a:t>
            </a:r>
          </a:p>
          <a:p>
            <a:pPr marL="120600" indent="-120600">
              <a:spcBef>
                <a:spcPts val="0"/>
              </a:spcBef>
            </a:pPr>
            <a:r>
              <a:rPr lang="en-GB" sz="800" dirty="0"/>
              <a:t>Shopify $131m IPO, $658m secondary equity, and $330m secondary equity</a:t>
            </a:r>
          </a:p>
          <a:p>
            <a:pPr marL="120600" indent="-120600">
              <a:spcBef>
                <a:spcPts val="0"/>
              </a:spcBef>
            </a:pPr>
            <a:r>
              <a:rPr lang="en-GB" sz="800" dirty="0"/>
              <a:t>Pivotal $638m IPO</a:t>
            </a:r>
          </a:p>
          <a:p>
            <a:pPr marL="120600" indent="-120600">
              <a:spcBef>
                <a:spcPts val="0"/>
              </a:spcBef>
            </a:pPr>
            <a:r>
              <a:rPr lang="en-GB" sz="800" dirty="0"/>
              <a:t>Datadog $648m IPO</a:t>
            </a:r>
          </a:p>
          <a:p>
            <a:pPr marL="120600" indent="-120600">
              <a:spcBef>
                <a:spcPts val="0"/>
              </a:spcBef>
            </a:pPr>
            <a:r>
              <a:rPr lang="en-GB" sz="800" dirty="0" err="1"/>
              <a:t>Travelclick</a:t>
            </a:r>
            <a:r>
              <a:rPr lang="en-GB" sz="800" dirty="0"/>
              <a:t> $590m LBO financing for </a:t>
            </a:r>
            <a:r>
              <a:rPr lang="en-GB" sz="800" dirty="0" err="1"/>
              <a:t>Thoma</a:t>
            </a:r>
            <a:r>
              <a:rPr lang="en-GB" sz="800" dirty="0"/>
              <a:t> Bravo</a:t>
            </a:r>
          </a:p>
          <a:p>
            <a:pPr marL="120600" indent="-120600">
              <a:spcBef>
                <a:spcPts val="0"/>
              </a:spcBef>
            </a:pPr>
            <a:r>
              <a:rPr lang="en-GB" sz="800" dirty="0"/>
              <a:t>Ceridian $531m IPO and $455m secondary equity</a:t>
            </a:r>
          </a:p>
          <a:p>
            <a:pPr marL="120600" indent="-120600">
              <a:spcBef>
                <a:spcPts val="0"/>
              </a:spcBef>
            </a:pPr>
            <a:r>
              <a:rPr lang="en-GB" sz="800" dirty="0"/>
              <a:t>Help Systems $475m LBO financing, and $345m refinancing</a:t>
            </a:r>
          </a:p>
          <a:p>
            <a:pPr marL="120600" indent="-120600">
              <a:spcBef>
                <a:spcPts val="0"/>
              </a:spcBef>
            </a:pPr>
            <a:r>
              <a:rPr lang="en-GB" sz="800" dirty="0" err="1"/>
              <a:t>Solarwinds</a:t>
            </a:r>
            <a:r>
              <a:rPr lang="en-GB" sz="800" dirty="0"/>
              <a:t> $375m IPO</a:t>
            </a:r>
          </a:p>
          <a:p>
            <a:pPr marL="120600" indent="-120600">
              <a:spcBef>
                <a:spcPts val="0"/>
              </a:spcBef>
            </a:pPr>
            <a:r>
              <a:rPr lang="en-GB" sz="800" dirty="0"/>
              <a:t>Medallia $374m IPO</a:t>
            </a:r>
          </a:p>
          <a:p>
            <a:pPr marL="120600" indent="-120600">
              <a:spcBef>
                <a:spcPts val="0"/>
              </a:spcBef>
            </a:pPr>
            <a:r>
              <a:rPr lang="en-GB" sz="800" dirty="0"/>
              <a:t>2U $119m IPO, $345m and $206m secondary equity</a:t>
            </a:r>
          </a:p>
          <a:p>
            <a:pPr marL="120600" indent="-120600">
              <a:spcBef>
                <a:spcPts val="0"/>
              </a:spcBef>
            </a:pPr>
            <a:r>
              <a:rPr lang="en-GB" sz="800" dirty="0"/>
              <a:t>Domo $222m IPO</a:t>
            </a:r>
          </a:p>
          <a:p>
            <a:pPr marL="120600" indent="-120600">
              <a:spcBef>
                <a:spcPts val="0"/>
              </a:spcBef>
            </a:pPr>
            <a:r>
              <a:rPr lang="en-GB" sz="800" dirty="0" err="1"/>
              <a:t>zscaler</a:t>
            </a:r>
            <a:r>
              <a:rPr lang="en-GB" sz="800" dirty="0"/>
              <a:t> $220m IPO</a:t>
            </a:r>
          </a:p>
          <a:p>
            <a:pPr marL="120600" indent="-120600">
              <a:spcBef>
                <a:spcPts val="0"/>
              </a:spcBef>
            </a:pPr>
            <a:r>
              <a:rPr lang="en-GB" sz="800" dirty="0" err="1"/>
              <a:t>BenefitFocus</a:t>
            </a:r>
            <a:r>
              <a:rPr lang="en-GB" sz="800" dirty="0"/>
              <a:t> $200m Convertible Notes</a:t>
            </a:r>
          </a:p>
          <a:p>
            <a:pPr marL="120600" indent="-120600">
              <a:spcBef>
                <a:spcPts val="0"/>
              </a:spcBef>
            </a:pPr>
            <a:r>
              <a:rPr lang="en-GB" sz="800" dirty="0"/>
              <a:t>Campaign Monitor $170m LBO financing for Insight Partners</a:t>
            </a:r>
          </a:p>
          <a:p>
            <a:pPr marL="120600" indent="-120600">
              <a:spcBef>
                <a:spcPts val="0"/>
              </a:spcBef>
            </a:pPr>
            <a:r>
              <a:rPr lang="en-GB" sz="800" dirty="0" err="1"/>
              <a:t>WiseTech</a:t>
            </a:r>
            <a:r>
              <a:rPr lang="en-GB" sz="800" dirty="0"/>
              <a:t> Global $168m IPO</a:t>
            </a:r>
          </a:p>
          <a:p>
            <a:pPr marL="120600" indent="-120600">
              <a:spcBef>
                <a:spcPts val="0"/>
              </a:spcBef>
            </a:pPr>
            <a:r>
              <a:rPr lang="en-GB" sz="800" dirty="0"/>
              <a:t>Mindbody $123m secondary equity</a:t>
            </a:r>
          </a:p>
          <a:p>
            <a:pPr marL="120600" indent="-120600">
              <a:spcBef>
                <a:spcPts val="0"/>
              </a:spcBef>
            </a:pPr>
            <a:r>
              <a:rPr lang="en-GB" sz="800" dirty="0"/>
              <a:t>Everbridge $104m IPO, $127m &amp; $65m equity, $115m Convertible Bond</a:t>
            </a:r>
          </a:p>
          <a:p>
            <a:pPr marL="120600" indent="-120600">
              <a:spcBef>
                <a:spcPts val="0"/>
              </a:spcBef>
            </a:pPr>
            <a:r>
              <a:rPr lang="en-GB" sz="800" dirty="0"/>
              <a:t>Alarm.com $115m IPO</a:t>
            </a:r>
          </a:p>
          <a:p>
            <a:pPr marL="120600" indent="-120600">
              <a:spcBef>
                <a:spcPts val="0"/>
              </a:spcBef>
            </a:pPr>
            <a:r>
              <a:rPr lang="en-GB" sz="800" dirty="0"/>
              <a:t>Instructure $114m secondary equity</a:t>
            </a:r>
          </a:p>
          <a:p>
            <a:pPr marL="120600" indent="-120600">
              <a:spcBef>
                <a:spcPts val="0"/>
              </a:spcBef>
            </a:pPr>
            <a:r>
              <a:rPr lang="en-GB" sz="800" dirty="0"/>
              <a:t>Workiva $100m IPO</a:t>
            </a:r>
          </a:p>
          <a:p>
            <a:pPr marL="120600" indent="-120600">
              <a:spcBef>
                <a:spcPts val="0"/>
              </a:spcBef>
            </a:pPr>
            <a:r>
              <a:rPr lang="en-GB" sz="800" dirty="0"/>
              <a:t>Callidus $107m secondary equity</a:t>
            </a:r>
          </a:p>
          <a:p>
            <a:pPr marL="120600" indent="-120600">
              <a:spcBef>
                <a:spcPts val="0"/>
              </a:spcBef>
            </a:pPr>
            <a:r>
              <a:rPr lang="en-GB" sz="800" dirty="0"/>
              <a:t>Palantir Direct Listing</a:t>
            </a:r>
          </a:p>
          <a:p>
            <a:pPr marL="120600" indent="-120600">
              <a:spcBef>
                <a:spcPts val="0"/>
              </a:spcBef>
            </a:pPr>
            <a:r>
              <a:rPr lang="en-GB" sz="800" dirty="0"/>
              <a:t>Slack Direct Listing</a:t>
            </a:r>
          </a:p>
          <a:p>
            <a:pPr marL="120600" indent="-120600">
              <a:spcBef>
                <a:spcPts val="0"/>
              </a:spcBef>
            </a:pPr>
            <a:endParaRPr lang="en-GB" sz="800" dirty="0"/>
          </a:p>
        </p:txBody>
      </p:sp>
      <p:pic>
        <p:nvPicPr>
          <p:cNvPr id="8" name="Picture 2" descr="Ribbon Gold Medal">
            <a:extLst>
              <a:ext uri="{FF2B5EF4-FFF2-40B4-BE49-F238E27FC236}">
                <a16:creationId xmlns:a16="http://schemas.microsoft.com/office/drawing/2014/main" id="{34EEA63E-EF5D-5AAC-75AC-11341BF822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38" y="1218844"/>
            <a:ext cx="390599" cy="3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52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B0814-EA73-A9BB-2D09-CEA89E3B8A2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AED6F13-C2F8-796C-D4A7-9D0AF9AAD094}"/>
              </a:ext>
            </a:extLst>
          </p:cNvPr>
          <p:cNvSpPr/>
          <p:nvPr/>
        </p:nvSpPr>
        <p:spPr>
          <a:xfrm>
            <a:off x="566508" y="1435634"/>
            <a:ext cx="1932143" cy="3402178"/>
          </a:xfrm>
          <a:prstGeom prst="rect">
            <a:avLst/>
          </a:prstGeom>
          <a:solidFill>
            <a:schemeClr val="tx1">
              <a:lumMod val="10000"/>
              <a:lumOff val="9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A39DB444-4642-80ED-8067-8F551618D950}"/>
              </a:ext>
            </a:extLst>
          </p:cNvPr>
          <p:cNvSpPr>
            <a:spLocks noGrp="1"/>
          </p:cNvSpPr>
          <p:nvPr>
            <p:ph type="sldNum" sz="quarter" idx="12"/>
          </p:nvPr>
        </p:nvSpPr>
        <p:spPr/>
        <p:txBody>
          <a:bodyPr/>
          <a:lstStyle/>
          <a:p>
            <a:fld id="{01C8A867-4655-F943-9964-C52201E0263E}" type="slidenum">
              <a:rPr lang="en-US" smtClean="0"/>
              <a:t>7</a:t>
            </a:fld>
            <a:endParaRPr lang="en-US"/>
          </a:p>
        </p:txBody>
      </p:sp>
      <p:sp>
        <p:nvSpPr>
          <p:cNvPr id="3" name="Title 2">
            <a:extLst>
              <a:ext uri="{FF2B5EF4-FFF2-40B4-BE49-F238E27FC236}">
                <a16:creationId xmlns:a16="http://schemas.microsoft.com/office/drawing/2014/main" id="{01AA8549-EC57-2686-75FA-CE7E65CE6AAD}"/>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James Disney – Tech Banker</a:t>
            </a:r>
            <a:endParaRPr lang="en-US" sz="2800" b="1"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37EEDB96-E3BF-32CC-86AA-B3F8A0B51FB9}"/>
              </a:ext>
            </a:extLst>
          </p:cNvPr>
          <p:cNvSpPr txBox="1">
            <a:spLocks/>
          </p:cNvSpPr>
          <p:nvPr/>
        </p:nvSpPr>
        <p:spPr>
          <a:xfrm>
            <a:off x="2968782" y="1595124"/>
            <a:ext cx="3937208"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M&amp;A transactions:</a:t>
            </a:r>
          </a:p>
        </p:txBody>
      </p:sp>
      <p:sp>
        <p:nvSpPr>
          <p:cNvPr id="12" name="Text Placeholder 4">
            <a:extLst>
              <a:ext uri="{FF2B5EF4-FFF2-40B4-BE49-F238E27FC236}">
                <a16:creationId xmlns:a16="http://schemas.microsoft.com/office/drawing/2014/main" id="{0D0F2917-BAAF-0F38-9CE0-0359AEC54DFC}"/>
              </a:ext>
            </a:extLst>
          </p:cNvPr>
          <p:cNvSpPr txBox="1">
            <a:spLocks/>
          </p:cNvSpPr>
          <p:nvPr/>
        </p:nvSpPr>
        <p:spPr>
          <a:xfrm>
            <a:off x="566508" y="1595124"/>
            <a:ext cx="2051891" cy="3522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James Disney </a:t>
            </a:r>
            <a:r>
              <a:rPr lang="en-US" sz="1100" i="1" dirty="0"/>
              <a:t>(Credentials)</a:t>
            </a:r>
          </a:p>
        </p:txBody>
      </p:sp>
      <p:sp>
        <p:nvSpPr>
          <p:cNvPr id="13" name="Text Placeholder 5">
            <a:extLst>
              <a:ext uri="{FF2B5EF4-FFF2-40B4-BE49-F238E27FC236}">
                <a16:creationId xmlns:a16="http://schemas.microsoft.com/office/drawing/2014/main" id="{43BF8045-24C4-30FD-109F-5C85C68C4E27}"/>
              </a:ext>
            </a:extLst>
          </p:cNvPr>
          <p:cNvSpPr txBox="1">
            <a:spLocks/>
          </p:cNvSpPr>
          <p:nvPr/>
        </p:nvSpPr>
        <p:spPr>
          <a:xfrm>
            <a:off x="7058871" y="1595124"/>
            <a:ext cx="3937208" cy="352254"/>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dirty="0"/>
              <a:t>Selected Financing transactions:</a:t>
            </a:r>
          </a:p>
        </p:txBody>
      </p:sp>
      <p:sp>
        <p:nvSpPr>
          <p:cNvPr id="15" name="Content Placeholder 7">
            <a:extLst>
              <a:ext uri="{FF2B5EF4-FFF2-40B4-BE49-F238E27FC236}">
                <a16:creationId xmlns:a16="http://schemas.microsoft.com/office/drawing/2014/main" id="{4DA40860-52EA-BC48-8A02-508774F5A8C3}"/>
              </a:ext>
            </a:extLst>
          </p:cNvPr>
          <p:cNvSpPr txBox="1">
            <a:spLocks/>
          </p:cNvSpPr>
          <p:nvPr/>
        </p:nvSpPr>
        <p:spPr>
          <a:xfrm>
            <a:off x="566508" y="1860624"/>
            <a:ext cx="2053279" cy="2337389"/>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800" b="1" dirty="0"/>
              <a:t>2006 – 2008</a:t>
            </a:r>
            <a:br>
              <a:rPr lang="en-GB" sz="800" dirty="0"/>
            </a:br>
            <a:r>
              <a:rPr lang="en-GB" sz="800" dirty="0"/>
              <a:t>Semiconductor, IT Services Banker</a:t>
            </a:r>
          </a:p>
          <a:p>
            <a:pPr marL="120600" indent="-120600">
              <a:spcBef>
                <a:spcPts val="0"/>
              </a:spcBef>
            </a:pPr>
            <a:endParaRPr lang="en-GB" sz="800" dirty="0"/>
          </a:p>
          <a:p>
            <a:pPr marL="120600" indent="-120600">
              <a:spcBef>
                <a:spcPts val="0"/>
              </a:spcBef>
            </a:pPr>
            <a:r>
              <a:rPr lang="en-GB" sz="800" b="1" dirty="0"/>
              <a:t>2001 – 2006</a:t>
            </a:r>
            <a:br>
              <a:rPr lang="en-GB" sz="800" dirty="0"/>
            </a:br>
            <a:r>
              <a:rPr lang="en-GB" sz="800" dirty="0"/>
              <a:t>Country Head of Technology, </a:t>
            </a:r>
            <a:br>
              <a:rPr lang="en-GB" sz="800" dirty="0"/>
            </a:br>
            <a:r>
              <a:rPr lang="en-GB" sz="800" dirty="0"/>
              <a:t>Media Telco Banking</a:t>
            </a:r>
          </a:p>
          <a:p>
            <a:pPr marL="120600" indent="-120600">
              <a:spcBef>
                <a:spcPts val="0"/>
              </a:spcBef>
            </a:pPr>
            <a:endParaRPr lang="en-GB" sz="800" dirty="0"/>
          </a:p>
          <a:p>
            <a:pPr marL="120600" indent="-120600">
              <a:spcBef>
                <a:spcPts val="0"/>
              </a:spcBef>
            </a:pPr>
            <a:r>
              <a:rPr lang="en-GB" sz="800" b="1" dirty="0"/>
              <a:t>1999 – 2001 </a:t>
            </a:r>
            <a:br>
              <a:rPr lang="en-GB" sz="800" dirty="0"/>
            </a:br>
            <a:r>
              <a:rPr lang="en-GB" sz="800" dirty="0"/>
              <a:t>Technology Banker</a:t>
            </a:r>
          </a:p>
          <a:p>
            <a:pPr marL="120600" indent="-120600">
              <a:spcBef>
                <a:spcPts val="0"/>
              </a:spcBef>
            </a:pPr>
            <a:endParaRPr lang="en-GB" sz="800" dirty="0"/>
          </a:p>
        </p:txBody>
      </p:sp>
      <p:sp>
        <p:nvSpPr>
          <p:cNvPr id="2" name="Content Placeholder 3">
            <a:extLst>
              <a:ext uri="{FF2B5EF4-FFF2-40B4-BE49-F238E27FC236}">
                <a16:creationId xmlns:a16="http://schemas.microsoft.com/office/drawing/2014/main" id="{D7BEF081-33AD-3463-1235-013B0E281DA9}"/>
              </a:ext>
            </a:extLst>
          </p:cNvPr>
          <p:cNvSpPr txBox="1">
            <a:spLocks/>
          </p:cNvSpPr>
          <p:nvPr/>
        </p:nvSpPr>
        <p:spPr>
          <a:xfrm>
            <a:off x="2968783" y="1880967"/>
            <a:ext cx="3804158" cy="3840880"/>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GB" sz="1000" b="1" dirty="0"/>
              <a:t>2006 – 2008</a:t>
            </a:r>
            <a:endParaRPr lang="en-GB" sz="1000" dirty="0"/>
          </a:p>
          <a:p>
            <a:pPr marL="120600" lvl="0" indent="-120600">
              <a:spcBef>
                <a:spcPts val="0"/>
              </a:spcBef>
            </a:pPr>
            <a:r>
              <a:rPr lang="en-GB" sz="1000" dirty="0"/>
              <a:t>PBL Media $6bn Acquisition by CVC from Publishing &amp; Broadcasting Ltd</a:t>
            </a:r>
          </a:p>
          <a:p>
            <a:pPr marL="120600" lvl="0" indent="-120600">
              <a:spcBef>
                <a:spcPts val="0"/>
              </a:spcBef>
            </a:pPr>
            <a:r>
              <a:rPr lang="en-GB" sz="1000" dirty="0"/>
              <a:t>CVC’s $1.5bn acquisition of 60% of the Stella Group from MFC</a:t>
            </a:r>
          </a:p>
          <a:p>
            <a:pPr marL="120600" lvl="0" indent="-120600">
              <a:spcBef>
                <a:spcPts val="0"/>
              </a:spcBef>
            </a:pPr>
            <a:endParaRPr lang="en-GB" sz="1000" dirty="0"/>
          </a:p>
          <a:p>
            <a:pPr marL="0" lvl="0" indent="0">
              <a:spcBef>
                <a:spcPts val="0"/>
              </a:spcBef>
              <a:buNone/>
            </a:pPr>
            <a:r>
              <a:rPr lang="en-GB" sz="1000" b="1" dirty="0"/>
              <a:t>2001 – 2006</a:t>
            </a:r>
            <a:endParaRPr lang="en-GB" sz="1000" dirty="0"/>
          </a:p>
          <a:p>
            <a:pPr marL="120600" lvl="0" indent="-120600">
              <a:spcBef>
                <a:spcPts val="0"/>
              </a:spcBef>
            </a:pPr>
            <a:r>
              <a:rPr lang="en-GB" sz="1000" dirty="0"/>
              <a:t>ChipPAC Sale to ST Assembly &amp; Test for $1.8bn</a:t>
            </a:r>
          </a:p>
          <a:p>
            <a:pPr marL="120600" lvl="0" indent="-120600">
              <a:spcBef>
                <a:spcPts val="0"/>
              </a:spcBef>
            </a:pPr>
            <a:r>
              <a:rPr lang="en-GB" sz="1000" dirty="0"/>
              <a:t>Conexant Systems Acquisition of </a:t>
            </a:r>
            <a:r>
              <a:rPr lang="en-GB" sz="1000" dirty="0" err="1"/>
              <a:t>GlobespanVirata</a:t>
            </a:r>
            <a:r>
              <a:rPr lang="en-GB" sz="1000" dirty="0"/>
              <a:t> for $1.1bn</a:t>
            </a:r>
          </a:p>
          <a:p>
            <a:pPr marL="120600" lvl="0" indent="-120600">
              <a:spcBef>
                <a:spcPts val="0"/>
              </a:spcBef>
            </a:pPr>
            <a:r>
              <a:rPr lang="en-GB" sz="1000" dirty="0"/>
              <a:t>Sale of </a:t>
            </a:r>
            <a:r>
              <a:rPr lang="en-GB" sz="1000" dirty="0" err="1"/>
              <a:t>Memec</a:t>
            </a:r>
            <a:r>
              <a:rPr lang="en-GB" sz="1000" dirty="0"/>
              <a:t> to Avnet for $676m</a:t>
            </a:r>
          </a:p>
          <a:p>
            <a:pPr marL="120600" lvl="0" indent="-120600">
              <a:spcBef>
                <a:spcPts val="0"/>
              </a:spcBef>
            </a:pPr>
            <a:r>
              <a:rPr lang="en-GB" sz="1000" dirty="0" err="1"/>
              <a:t>Mindspeed</a:t>
            </a:r>
            <a:r>
              <a:rPr lang="en-GB" sz="1000" dirty="0"/>
              <a:t> $200m Spin-Off from Conexant Systems</a:t>
            </a:r>
          </a:p>
          <a:p>
            <a:pPr marL="120600" lvl="0" indent="-120600">
              <a:spcBef>
                <a:spcPts val="0"/>
              </a:spcBef>
            </a:pPr>
            <a:endParaRPr lang="en-GB" sz="1000" dirty="0"/>
          </a:p>
        </p:txBody>
      </p:sp>
      <p:sp>
        <p:nvSpPr>
          <p:cNvPr id="10" name="Content Placeholder 6">
            <a:extLst>
              <a:ext uri="{FF2B5EF4-FFF2-40B4-BE49-F238E27FC236}">
                <a16:creationId xmlns:a16="http://schemas.microsoft.com/office/drawing/2014/main" id="{B8BDBC31-6843-B05D-A3F2-28893CF5C67C}"/>
              </a:ext>
            </a:extLst>
          </p:cNvPr>
          <p:cNvSpPr txBox="1">
            <a:spLocks/>
          </p:cNvSpPr>
          <p:nvPr/>
        </p:nvSpPr>
        <p:spPr>
          <a:xfrm>
            <a:off x="7058871" y="1880967"/>
            <a:ext cx="4870861" cy="3840880"/>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GB" sz="1000" b="1" dirty="0"/>
              <a:t>2006 – 2008</a:t>
            </a:r>
          </a:p>
          <a:p>
            <a:pPr marL="120600" lvl="0" indent="-120600">
              <a:spcBef>
                <a:spcPts val="0"/>
              </a:spcBef>
            </a:pPr>
            <a:r>
              <a:rPr lang="en-GB" sz="1000" dirty="0"/>
              <a:t>PBL Media’s (CVC) $600m Unlisted Notes</a:t>
            </a:r>
          </a:p>
          <a:p>
            <a:pPr marL="120600" lvl="0" indent="-120600">
              <a:spcBef>
                <a:spcPts val="0"/>
              </a:spcBef>
            </a:pPr>
            <a:r>
              <a:rPr lang="en-GB" sz="1000" dirty="0" err="1"/>
              <a:t>Emeco’s</a:t>
            </a:r>
            <a:r>
              <a:rPr lang="en-GB" sz="1000" dirty="0"/>
              <a:t> $950M IPO</a:t>
            </a:r>
          </a:p>
          <a:p>
            <a:pPr marL="120600" lvl="0" indent="-120600">
              <a:spcBef>
                <a:spcPts val="0"/>
              </a:spcBef>
            </a:pPr>
            <a:r>
              <a:rPr lang="en-GB" sz="1000" dirty="0"/>
              <a:t>BIS Cleanaway’s (KKR) $160m Listed Notes</a:t>
            </a:r>
            <a:endParaRPr lang="en-GB" sz="1000" b="1" dirty="0"/>
          </a:p>
          <a:p>
            <a:pPr marL="120600" lvl="0" indent="-120600">
              <a:spcBef>
                <a:spcPts val="0"/>
              </a:spcBef>
            </a:pPr>
            <a:endParaRPr lang="en-GB" sz="1000" b="1" dirty="0"/>
          </a:p>
          <a:p>
            <a:pPr marL="0" lvl="0" indent="0">
              <a:spcBef>
                <a:spcPts val="0"/>
              </a:spcBef>
              <a:buNone/>
            </a:pPr>
            <a:r>
              <a:rPr lang="en-GB" sz="1000" b="1" dirty="0"/>
              <a:t>2001 – 2006</a:t>
            </a:r>
          </a:p>
          <a:p>
            <a:pPr marL="120600" lvl="0" indent="-120600">
              <a:spcBef>
                <a:spcPts val="0"/>
              </a:spcBef>
            </a:pPr>
            <a:r>
              <a:rPr lang="en-GB" sz="1000" dirty="0"/>
              <a:t>Creditor </a:t>
            </a:r>
            <a:r>
              <a:rPr lang="en-GB" sz="1000" dirty="0" err="1"/>
              <a:t>Selldown</a:t>
            </a:r>
            <a:r>
              <a:rPr lang="en-GB" sz="1000" dirty="0"/>
              <a:t> of $1.9bn of Hynix Equity</a:t>
            </a:r>
          </a:p>
          <a:p>
            <a:pPr marL="120600" lvl="0" indent="-120600">
              <a:spcBef>
                <a:spcPts val="0"/>
              </a:spcBef>
            </a:pPr>
            <a:r>
              <a:rPr lang="en-GB" sz="1000" dirty="0"/>
              <a:t>Semiconductor Manufacturing International’s (SMIC) $1.8BN IPO</a:t>
            </a:r>
          </a:p>
          <a:p>
            <a:pPr marL="120600" lvl="0" indent="-120600">
              <a:spcBef>
                <a:spcPts val="0"/>
              </a:spcBef>
            </a:pPr>
            <a:r>
              <a:rPr lang="en-GB" sz="1000" dirty="0" err="1"/>
              <a:t>Spansion</a:t>
            </a:r>
            <a:r>
              <a:rPr lang="en-GB" sz="1000" dirty="0"/>
              <a:t> $700m IPO</a:t>
            </a:r>
          </a:p>
          <a:p>
            <a:pPr marL="120600" lvl="0" indent="-120600">
              <a:spcBef>
                <a:spcPts val="0"/>
              </a:spcBef>
            </a:pPr>
            <a:r>
              <a:rPr lang="en-GB" sz="1000" dirty="0"/>
              <a:t>Himax $468m IPO</a:t>
            </a:r>
          </a:p>
          <a:p>
            <a:pPr marL="120600" lvl="0" indent="-120600">
              <a:spcBef>
                <a:spcPts val="0"/>
              </a:spcBef>
            </a:pPr>
            <a:r>
              <a:rPr lang="en-GB" sz="1000" dirty="0" err="1"/>
              <a:t>Spansion</a:t>
            </a:r>
            <a:r>
              <a:rPr lang="en-GB" sz="1000" dirty="0"/>
              <a:t> $400m High Yield Offering</a:t>
            </a:r>
          </a:p>
          <a:p>
            <a:pPr marL="120600" lvl="0" indent="-120600">
              <a:spcBef>
                <a:spcPts val="0"/>
              </a:spcBef>
            </a:pPr>
            <a:r>
              <a:rPr lang="en-GB" sz="1000" dirty="0" err="1"/>
              <a:t>SiRF</a:t>
            </a:r>
            <a:r>
              <a:rPr lang="en-GB" sz="1000" dirty="0"/>
              <a:t> Technology $150m IPO</a:t>
            </a:r>
          </a:p>
          <a:p>
            <a:pPr marL="120600" lvl="0" indent="-120600">
              <a:spcBef>
                <a:spcPts val="0"/>
              </a:spcBef>
            </a:pPr>
            <a:r>
              <a:rPr lang="en-GB" sz="1000" dirty="0"/>
              <a:t>DuPont Photomask $125m Convertible offering</a:t>
            </a:r>
          </a:p>
          <a:p>
            <a:pPr marL="120600" lvl="0" indent="-120600">
              <a:spcBef>
                <a:spcPts val="0"/>
              </a:spcBef>
            </a:pPr>
            <a:r>
              <a:rPr lang="en-GB" sz="1000" dirty="0" err="1"/>
              <a:t>PortalPlayer</a:t>
            </a:r>
            <a:r>
              <a:rPr lang="en-GB" sz="1000" dirty="0"/>
              <a:t> US$122m IPO</a:t>
            </a:r>
          </a:p>
          <a:p>
            <a:pPr marL="120600" lvl="0" indent="-120600">
              <a:spcBef>
                <a:spcPts val="0"/>
              </a:spcBef>
            </a:pPr>
            <a:r>
              <a:rPr lang="en-GB" sz="1000" dirty="0"/>
              <a:t>Skyworks Technologies $106m Follow-On Equity offering</a:t>
            </a:r>
          </a:p>
          <a:p>
            <a:pPr marL="0" lvl="0" indent="0">
              <a:spcBef>
                <a:spcPts val="0"/>
              </a:spcBef>
              <a:buNone/>
            </a:pPr>
            <a:endParaRPr lang="en-GB" sz="1000" dirty="0"/>
          </a:p>
          <a:p>
            <a:pPr marL="0" lvl="0" indent="0">
              <a:spcBef>
                <a:spcPts val="0"/>
              </a:spcBef>
              <a:buNone/>
            </a:pPr>
            <a:r>
              <a:rPr lang="en-GB" sz="1000" b="1" dirty="0"/>
              <a:t>1999 – 2001</a:t>
            </a:r>
          </a:p>
          <a:p>
            <a:pPr marL="120600" lvl="0" indent="-120600">
              <a:spcBef>
                <a:spcPts val="0"/>
              </a:spcBef>
            </a:pPr>
            <a:r>
              <a:rPr lang="en-GB" sz="1000" dirty="0"/>
              <a:t>United Microelectronics (UMC) $1BN Follow-on Equity offering</a:t>
            </a:r>
          </a:p>
          <a:p>
            <a:pPr marL="120600" lvl="0" indent="-120600">
              <a:spcBef>
                <a:spcPts val="0"/>
              </a:spcBef>
            </a:pPr>
            <a:r>
              <a:rPr lang="en-GB" sz="1000" dirty="0" err="1"/>
              <a:t>Siliconware</a:t>
            </a:r>
            <a:r>
              <a:rPr lang="en-GB" sz="1000" dirty="0"/>
              <a:t> Precision (SPIL) $256M IPO offering</a:t>
            </a:r>
          </a:p>
        </p:txBody>
      </p:sp>
      <p:sp>
        <p:nvSpPr>
          <p:cNvPr id="9" name="Content Placeholder 13">
            <a:extLst>
              <a:ext uri="{FF2B5EF4-FFF2-40B4-BE49-F238E27FC236}">
                <a16:creationId xmlns:a16="http://schemas.microsoft.com/office/drawing/2014/main" id="{9DBAC7CF-4CB0-CA7D-A257-0AA428BB0467}"/>
              </a:ext>
            </a:extLst>
          </p:cNvPr>
          <p:cNvSpPr txBox="1">
            <a:spLocks/>
          </p:cNvSpPr>
          <p:nvPr/>
        </p:nvSpPr>
        <p:spPr>
          <a:xfrm>
            <a:off x="9633102" y="610350"/>
            <a:ext cx="2041451" cy="391186"/>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2006 – 2008</a:t>
            </a:r>
            <a:br>
              <a:rPr lang="en-US"/>
            </a:br>
            <a:r>
              <a:rPr lang="en-US"/>
              <a:t>Sydney, Australia</a:t>
            </a:r>
            <a:endParaRPr lang="en-US" dirty="0"/>
          </a:p>
        </p:txBody>
      </p:sp>
      <p:sp>
        <p:nvSpPr>
          <p:cNvPr id="11" name="Content Placeholder 13">
            <a:extLst>
              <a:ext uri="{FF2B5EF4-FFF2-40B4-BE49-F238E27FC236}">
                <a16:creationId xmlns:a16="http://schemas.microsoft.com/office/drawing/2014/main" id="{4D17B4CC-E4BB-9010-44C1-F23A360DBA03}"/>
              </a:ext>
            </a:extLst>
          </p:cNvPr>
          <p:cNvSpPr txBox="1">
            <a:spLocks/>
          </p:cNvSpPr>
          <p:nvPr/>
        </p:nvSpPr>
        <p:spPr>
          <a:xfrm>
            <a:off x="8456335" y="610350"/>
            <a:ext cx="1815302" cy="391186"/>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2001 – 2006</a:t>
            </a:r>
            <a:br>
              <a:rPr lang="en-US" dirty="0"/>
            </a:br>
            <a:r>
              <a:rPr lang="en-US" dirty="0"/>
              <a:t>San Francisco</a:t>
            </a:r>
          </a:p>
        </p:txBody>
      </p:sp>
      <p:sp>
        <p:nvSpPr>
          <p:cNvPr id="14" name="Content Placeholder 13">
            <a:extLst>
              <a:ext uri="{FF2B5EF4-FFF2-40B4-BE49-F238E27FC236}">
                <a16:creationId xmlns:a16="http://schemas.microsoft.com/office/drawing/2014/main" id="{6812EFC8-93AA-C439-3A91-0958BCCC5E31}"/>
              </a:ext>
            </a:extLst>
          </p:cNvPr>
          <p:cNvSpPr txBox="1">
            <a:spLocks/>
          </p:cNvSpPr>
          <p:nvPr/>
        </p:nvSpPr>
        <p:spPr>
          <a:xfrm>
            <a:off x="6604913" y="610350"/>
            <a:ext cx="2376543" cy="391186"/>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1999 – 2001</a:t>
            </a:r>
            <a:br>
              <a:rPr lang="en-US" dirty="0"/>
            </a:br>
            <a:r>
              <a:rPr lang="en-US" dirty="0"/>
              <a:t>Hong Kong</a:t>
            </a:r>
          </a:p>
        </p:txBody>
      </p:sp>
      <p:pic>
        <p:nvPicPr>
          <p:cNvPr id="17" name="Picture 2" descr="Ribbon Gold Medal">
            <a:extLst>
              <a:ext uri="{FF2B5EF4-FFF2-40B4-BE49-F238E27FC236}">
                <a16:creationId xmlns:a16="http://schemas.microsoft.com/office/drawing/2014/main" id="{58CF6DF7-7CA8-FF8E-E170-8B215D853AF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38" y="1218844"/>
            <a:ext cx="390599" cy="3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5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2559-B999-76FD-BC7C-95F404244FF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4CBC1D-566B-2B02-C3D0-E394C408FF54}"/>
              </a:ext>
            </a:extLst>
          </p:cNvPr>
          <p:cNvSpPr>
            <a:spLocks noGrp="1"/>
          </p:cNvSpPr>
          <p:nvPr>
            <p:ph type="sldNum" sz="quarter" idx="12"/>
          </p:nvPr>
        </p:nvSpPr>
        <p:spPr/>
        <p:txBody>
          <a:bodyPr/>
          <a:lstStyle/>
          <a:p>
            <a:fld id="{01C8A867-4655-F943-9964-C52201E0263E}" type="slidenum">
              <a:rPr lang="en-US" smtClean="0"/>
              <a:t>8</a:t>
            </a:fld>
            <a:endParaRPr lang="en-US" dirty="0"/>
          </a:p>
        </p:txBody>
      </p:sp>
      <p:sp>
        <p:nvSpPr>
          <p:cNvPr id="3" name="Title 2">
            <a:extLst>
              <a:ext uri="{FF2B5EF4-FFF2-40B4-BE49-F238E27FC236}">
                <a16:creationId xmlns:a16="http://schemas.microsoft.com/office/drawing/2014/main" id="{9C590CE5-D0E0-DFEB-DD43-BCABF9375A62}"/>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Senior Team</a:t>
            </a:r>
            <a:endParaRPr lang="en-US" sz="2800" b="1" dirty="0">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EBA8725A-9580-5ADC-041C-57899DB1CF79}"/>
              </a:ext>
            </a:extLst>
          </p:cNvPr>
          <p:cNvSpPr txBox="1">
            <a:spLocks/>
          </p:cNvSpPr>
          <p:nvPr/>
        </p:nvSpPr>
        <p:spPr>
          <a:xfrm>
            <a:off x="528638" y="1683906"/>
            <a:ext cx="8009075" cy="46724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dirty="0"/>
              <a:t>Vasili Hatzis is a Principal at D23 Capital, and joined the firm in 2023 </a:t>
            </a:r>
          </a:p>
          <a:p>
            <a:pPr>
              <a:lnSpc>
                <a:spcPct val="120000"/>
              </a:lnSpc>
              <a:spcBef>
                <a:spcPts val="1200"/>
              </a:spcBef>
            </a:pPr>
            <a:r>
              <a:rPr lang="en-US" dirty="0"/>
              <a:t>Previously, he was a Vice President with Goldman Sachs, working as a technology investment banker in New York and San Francisco. He started his career in Goldman Sachs’ Sydney office </a:t>
            </a:r>
          </a:p>
          <a:p>
            <a:pPr>
              <a:lnSpc>
                <a:spcPct val="120000"/>
              </a:lnSpc>
              <a:spcBef>
                <a:spcPts val="1200"/>
              </a:spcBef>
            </a:pPr>
            <a:r>
              <a:rPr lang="en-US" dirty="0"/>
              <a:t>Whilst in the US, Vasili covered a number of landmark technology clients, and executed high profile transactions across internet, software, fintech, IT services, industrial tech, health tech and media spaces </a:t>
            </a:r>
          </a:p>
          <a:p>
            <a:pPr>
              <a:lnSpc>
                <a:spcPct val="120000"/>
              </a:lnSpc>
              <a:spcBef>
                <a:spcPts val="1200"/>
              </a:spcBef>
            </a:pPr>
            <a:r>
              <a:rPr lang="en-US" dirty="0"/>
              <a:t>Key clients included Airbnb, </a:t>
            </a:r>
            <a:r>
              <a:rPr lang="en-US" dirty="0" err="1"/>
              <a:t>DoorDash</a:t>
            </a:r>
            <a:r>
              <a:rPr lang="en-US" dirty="0"/>
              <a:t>, Zoom, Cloudflare, Monday.com, Procore, Pinterest, Coinbase, Coupang, Match, IBM, Unity and Procore, amongst others </a:t>
            </a:r>
          </a:p>
          <a:p>
            <a:r>
              <a:rPr lang="en-US" dirty="0"/>
              <a:t>He is now bringing this depth of experience to D23’s clients in ANZ, across capital raisings, M&amp;A buyside and </a:t>
            </a:r>
            <a:r>
              <a:rPr lang="en-US" dirty="0" err="1"/>
              <a:t>sellside</a:t>
            </a:r>
            <a:r>
              <a:rPr lang="en-US" dirty="0"/>
              <a:t> processes, and strategic advisory </a:t>
            </a:r>
          </a:p>
        </p:txBody>
      </p:sp>
      <p:sp>
        <p:nvSpPr>
          <p:cNvPr id="10" name="Text Placeholder 4">
            <a:extLst>
              <a:ext uri="{FF2B5EF4-FFF2-40B4-BE49-F238E27FC236}">
                <a16:creationId xmlns:a16="http://schemas.microsoft.com/office/drawing/2014/main" id="{D1184203-081B-E575-1E7E-DFF8698825DD}"/>
              </a:ext>
            </a:extLst>
          </p:cNvPr>
          <p:cNvSpPr txBox="1">
            <a:spLocks/>
          </p:cNvSpPr>
          <p:nvPr/>
        </p:nvSpPr>
        <p:spPr>
          <a:xfrm>
            <a:off x="8966725" y="3928532"/>
            <a:ext cx="2042503" cy="71855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bg2"/>
                </a:solidFill>
                <a:latin typeface="DM Sans Medium" pitchFamily="2" charset="77"/>
                <a:ea typeface="+mn-ea"/>
                <a:cs typeface="+mn-cs"/>
              </a:defRPr>
            </a:lvl1pPr>
            <a:lvl2pPr marL="457200" indent="0" algn="l" defTabSz="914400" rtl="0" eaLnBrk="1" latinLnBrk="0" hangingPunct="1">
              <a:lnSpc>
                <a:spcPct val="100000"/>
              </a:lnSpc>
              <a:spcBef>
                <a:spcPts val="600"/>
              </a:spcBef>
              <a:buFont typeface="Arial" panose="020B0604020202020204" pitchFamily="34" charset="0"/>
              <a:buNone/>
              <a:defRPr sz="2000" b="1" kern="1200">
                <a:solidFill>
                  <a:schemeClr val="tx1"/>
                </a:solidFill>
                <a:latin typeface="DM Sans" pitchFamily="2" charset="77"/>
                <a:ea typeface="+mn-ea"/>
                <a:cs typeface="+mn-cs"/>
              </a:defRPr>
            </a:lvl2pPr>
            <a:lvl3pPr marL="914400" indent="0" algn="l" defTabSz="914400" rtl="0" eaLnBrk="1" latinLnBrk="0" hangingPunct="1">
              <a:lnSpc>
                <a:spcPct val="100000"/>
              </a:lnSpc>
              <a:spcBef>
                <a:spcPts val="600"/>
              </a:spcBef>
              <a:buFont typeface="Arial" panose="020B0604020202020204" pitchFamily="34" charset="0"/>
              <a:buNone/>
              <a:defRPr sz="1800" b="1" kern="1200">
                <a:solidFill>
                  <a:schemeClr val="tx1"/>
                </a:solidFill>
                <a:latin typeface="DM Sans" pitchFamily="2" charset="77"/>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b="1" kern="1200">
                <a:solidFill>
                  <a:schemeClr val="tx1"/>
                </a:solidFill>
                <a:latin typeface="DM Sans" pitchFamily="2" charset="77"/>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b="1" kern="1200">
                <a:solidFill>
                  <a:schemeClr val="tx1"/>
                </a:solidFill>
                <a:latin typeface="DM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2A103D"/>
                </a:solidFill>
                <a:effectLst/>
                <a:uLnTx/>
                <a:uFillTx/>
                <a:latin typeface="Arial" panose="020B0604020202020204" pitchFamily="34" charset="0"/>
                <a:cs typeface="Arial" panose="020B0604020202020204" pitchFamily="34" charset="0"/>
              </a:rPr>
              <a:t>Vasili Hatzis</a:t>
            </a:r>
            <a:br>
              <a:rPr kumimoji="0" lang="en-US" b="1" i="0" u="none" strike="noStrike" kern="1200" cap="none" spc="0" normalizeH="0" baseline="0" noProof="0" dirty="0">
                <a:ln>
                  <a:noFill/>
                </a:ln>
                <a:solidFill>
                  <a:srgbClr val="2A103D"/>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rgbClr val="2A103D"/>
                </a:solidFill>
                <a:effectLst/>
                <a:uLnTx/>
                <a:uFillTx/>
                <a:latin typeface="Arial" panose="020B0604020202020204" pitchFamily="34" charset="0"/>
                <a:cs typeface="Arial" panose="020B0604020202020204" pitchFamily="34" charset="0"/>
              </a:rPr>
              <a:t>Principal</a:t>
            </a:r>
          </a:p>
        </p:txBody>
      </p:sp>
      <p:sp>
        <p:nvSpPr>
          <p:cNvPr id="11" name="Content Placeholder 5">
            <a:extLst>
              <a:ext uri="{FF2B5EF4-FFF2-40B4-BE49-F238E27FC236}">
                <a16:creationId xmlns:a16="http://schemas.microsoft.com/office/drawing/2014/main" id="{F64B81E4-DB89-4115-1CA6-724097820235}"/>
              </a:ext>
            </a:extLst>
          </p:cNvPr>
          <p:cNvSpPr txBox="1">
            <a:spLocks/>
          </p:cNvSpPr>
          <p:nvPr/>
        </p:nvSpPr>
        <p:spPr>
          <a:xfrm>
            <a:off x="8849965" y="4673027"/>
            <a:ext cx="2246753" cy="552239"/>
          </a:xfrm>
          <a:prstGeom prst="rect">
            <a:avLst/>
          </a:prstGeom>
        </p:spPr>
        <p:txBody>
          <a:bodyPr vert="horz" lIns="91440" tIns="45720" rIns="91440" bIns="45720" rtlCol="0">
            <a:normAutofit/>
          </a:bodyPr>
          <a:lstStyle>
            <a:lvl1pPr marL="156600" indent="-156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None/>
              <a:tabLst/>
              <a:defRPr/>
            </a:pPr>
            <a:r>
              <a:rPr kumimoji="0" lang="en-US" sz="1200" b="0" i="0" u="none" strike="noStrike" kern="1200" cap="none" spc="0" normalizeH="0" baseline="0" noProof="0" dirty="0">
                <a:ln>
                  <a:noFill/>
                </a:ln>
                <a:solidFill>
                  <a:schemeClr val="accent6"/>
                </a:solidFill>
                <a:effectLst/>
                <a:uLnTx/>
                <a:uFillTx/>
                <a:latin typeface="DM Sans" pitchFamily="2" charset="77"/>
                <a:ea typeface="+mn-ea"/>
                <a:cs typeface="+mn-cs"/>
                <a:hlinkClick r:id="rId2">
                  <a:extLst>
                    <a:ext uri="{A12FA001-AC4F-418D-AE19-62706E023703}">
                      <ahyp:hlinkClr xmlns:ahyp="http://schemas.microsoft.com/office/drawing/2018/hyperlinkcolor" val="tx"/>
                    </a:ext>
                  </a:extLst>
                </a:hlinkClick>
              </a:rPr>
              <a:t>vasili@d23capital.com</a:t>
            </a:r>
            <a:r>
              <a:rPr kumimoji="0" lang="en-US" sz="1200" b="0" i="0" u="none" strike="noStrike" kern="1200" cap="none" spc="0" normalizeH="0" baseline="0" noProof="0" dirty="0">
                <a:ln>
                  <a:noFill/>
                </a:ln>
                <a:solidFill>
                  <a:schemeClr val="accent6"/>
                </a:solidFill>
                <a:effectLst/>
                <a:uLnTx/>
                <a:uFillTx/>
                <a:latin typeface="DM Sans" pitchFamily="2" charset="77"/>
                <a:ea typeface="+mn-ea"/>
                <a:cs typeface="+mn-cs"/>
              </a:rPr>
              <a:t> </a:t>
            </a:r>
          </a:p>
          <a:p>
            <a:pPr marL="0" marR="0" lvl="0" indent="0" algn="ctr" defTabSz="914400" rtl="0" eaLnBrk="1" fontAlgn="auto" latinLnBrk="0" hangingPunct="1">
              <a:lnSpc>
                <a:spcPct val="100000"/>
              </a:lnSpc>
              <a:spcBef>
                <a:spcPts val="600"/>
              </a:spcBef>
              <a:spcAft>
                <a:spcPts val="0"/>
              </a:spcAft>
              <a:buClrTx/>
              <a:buSzTx/>
              <a:buNone/>
              <a:tabLst/>
              <a:defRPr/>
            </a:pPr>
            <a:r>
              <a:rPr kumimoji="0" lang="en-US" sz="1200" b="0" i="0" u="none" strike="noStrike" kern="1200" cap="none" spc="0" normalizeH="0" baseline="0" noProof="0" dirty="0">
                <a:ln>
                  <a:noFill/>
                </a:ln>
                <a:solidFill>
                  <a:srgbClr val="2A103D"/>
                </a:solidFill>
                <a:effectLst/>
                <a:uLnTx/>
                <a:uFillTx/>
                <a:latin typeface="DM Sans" pitchFamily="2" charset="77"/>
                <a:ea typeface="+mn-ea"/>
                <a:cs typeface="+mn-cs"/>
              </a:rPr>
              <a:t>+61 413 272 263</a:t>
            </a:r>
          </a:p>
        </p:txBody>
      </p:sp>
      <p:pic>
        <p:nvPicPr>
          <p:cNvPr id="16388" name="Picture 4">
            <a:extLst>
              <a:ext uri="{FF2B5EF4-FFF2-40B4-BE49-F238E27FC236}">
                <a16:creationId xmlns:a16="http://schemas.microsoft.com/office/drawing/2014/main" id="{39145DFD-6D74-2B19-524A-D0F4060882EA}"/>
              </a:ext>
            </a:extLst>
          </p:cNvPr>
          <p:cNvPicPr>
            <a:picLocks noChangeAspect="1" noChangeArrowheads="1"/>
          </p:cNvPicPr>
          <p:nvPr/>
        </p:nvPicPr>
        <p:blipFill>
          <a:blip r:embed="rId3"/>
          <a:srcRect/>
          <a:stretch/>
        </p:blipFill>
        <p:spPr bwMode="auto">
          <a:xfrm>
            <a:off x="8950644" y="1981287"/>
            <a:ext cx="2019765" cy="201976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1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65C78-DD55-39FE-2F8B-3CC4E7B3BD0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F97BBB8-1E79-F28B-4043-5ACFF5F27FCE}"/>
              </a:ext>
            </a:extLst>
          </p:cNvPr>
          <p:cNvSpPr/>
          <p:nvPr/>
        </p:nvSpPr>
        <p:spPr>
          <a:xfrm>
            <a:off x="566508" y="1435634"/>
            <a:ext cx="1932143" cy="3402178"/>
          </a:xfrm>
          <a:prstGeom prst="rect">
            <a:avLst/>
          </a:prstGeom>
          <a:solidFill>
            <a:schemeClr val="tx1">
              <a:lumMod val="10000"/>
              <a:lumOff val="90000"/>
            </a:schemeClr>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EC28B502-58CB-C5B1-B7F3-EB10E2A4B0AA}"/>
              </a:ext>
            </a:extLst>
          </p:cNvPr>
          <p:cNvSpPr>
            <a:spLocks noGrp="1"/>
          </p:cNvSpPr>
          <p:nvPr>
            <p:ph type="sldNum" sz="quarter" idx="12"/>
          </p:nvPr>
        </p:nvSpPr>
        <p:spPr/>
        <p:txBody>
          <a:bodyPr/>
          <a:lstStyle/>
          <a:p>
            <a:fld id="{01C8A867-4655-F943-9964-C52201E0263E}" type="slidenum">
              <a:rPr lang="en-US" smtClean="0"/>
              <a:t>9</a:t>
            </a:fld>
            <a:endParaRPr lang="en-US" dirty="0"/>
          </a:p>
        </p:txBody>
      </p:sp>
      <p:sp>
        <p:nvSpPr>
          <p:cNvPr id="3" name="Title 2">
            <a:extLst>
              <a:ext uri="{FF2B5EF4-FFF2-40B4-BE49-F238E27FC236}">
                <a16:creationId xmlns:a16="http://schemas.microsoft.com/office/drawing/2014/main" id="{7C7B0D9D-1737-B96B-6A7B-8509CC62D8B1}"/>
              </a:ext>
            </a:extLst>
          </p:cNvPr>
          <p:cNvSpPr>
            <a:spLocks noGrp="1"/>
          </p:cNvSpPr>
          <p:nvPr>
            <p:ph type="title"/>
          </p:nvPr>
        </p:nvSpPr>
        <p:spPr>
          <a:xfrm>
            <a:off x="528638" y="529876"/>
            <a:ext cx="10515600" cy="460724"/>
          </a:xfrm>
        </p:spPr>
        <p:txBody>
          <a:bodyPr>
            <a:noAutofit/>
          </a:bodyPr>
          <a:lstStyle/>
          <a:p>
            <a:r>
              <a:rPr lang="en-IN" sz="2800" b="1" dirty="0">
                <a:latin typeface="Arial" panose="020B0604020202020204" pitchFamily="34" charset="0"/>
                <a:cs typeface="Arial" panose="020B0604020202020204" pitchFamily="34" charset="0"/>
              </a:rPr>
              <a:t>Vasili Hatzis </a:t>
            </a:r>
            <a:endParaRPr lang="en-US" sz="2800" b="1"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F37A2339-38F1-D9DF-D25E-EB5F42C6B152}"/>
              </a:ext>
            </a:extLst>
          </p:cNvPr>
          <p:cNvSpPr txBox="1">
            <a:spLocks/>
          </p:cNvSpPr>
          <p:nvPr/>
        </p:nvSpPr>
        <p:spPr>
          <a:xfrm>
            <a:off x="2968782" y="1595124"/>
            <a:ext cx="3937208"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transactions – Internet:</a:t>
            </a:r>
          </a:p>
        </p:txBody>
      </p:sp>
      <p:sp>
        <p:nvSpPr>
          <p:cNvPr id="12" name="Text Placeholder 4">
            <a:extLst>
              <a:ext uri="{FF2B5EF4-FFF2-40B4-BE49-F238E27FC236}">
                <a16:creationId xmlns:a16="http://schemas.microsoft.com/office/drawing/2014/main" id="{EA94DEA4-B3D7-37D4-B0F8-A855EB3F0BBF}"/>
              </a:ext>
            </a:extLst>
          </p:cNvPr>
          <p:cNvSpPr txBox="1">
            <a:spLocks/>
          </p:cNvSpPr>
          <p:nvPr/>
        </p:nvSpPr>
        <p:spPr>
          <a:xfrm>
            <a:off x="566508" y="1595124"/>
            <a:ext cx="2051891" cy="3522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2pPr>
            <a:lvl3pPr marL="1143000" indent="-192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DM Sans" pitchFamily="2" charset="77"/>
                <a:ea typeface="+mn-ea"/>
                <a:cs typeface="+mn-cs"/>
              </a:defRPr>
            </a:lvl3pPr>
            <a:lvl4pPr marL="16002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4pPr>
            <a:lvl5pPr marL="2057400" indent="-1566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Vasili Hatzis </a:t>
            </a:r>
            <a:r>
              <a:rPr lang="en-US" sz="1100" i="1" dirty="0"/>
              <a:t>(Credentials)</a:t>
            </a:r>
          </a:p>
        </p:txBody>
      </p:sp>
      <p:sp>
        <p:nvSpPr>
          <p:cNvPr id="15" name="Content Placeholder 7">
            <a:extLst>
              <a:ext uri="{FF2B5EF4-FFF2-40B4-BE49-F238E27FC236}">
                <a16:creationId xmlns:a16="http://schemas.microsoft.com/office/drawing/2014/main" id="{63380072-9015-B017-37C0-9B179B86A025}"/>
              </a:ext>
            </a:extLst>
          </p:cNvPr>
          <p:cNvSpPr txBox="1">
            <a:spLocks/>
          </p:cNvSpPr>
          <p:nvPr/>
        </p:nvSpPr>
        <p:spPr>
          <a:xfrm>
            <a:off x="566508" y="1860624"/>
            <a:ext cx="2053279" cy="2337389"/>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800" b="1" dirty="0"/>
              <a:t>2018-2022 </a:t>
            </a:r>
            <a:br>
              <a:rPr lang="en-GB" sz="800" dirty="0"/>
            </a:br>
            <a:r>
              <a:rPr lang="en-GB" sz="800" dirty="0"/>
              <a:t>US Technology Banker, </a:t>
            </a:r>
            <a:br>
              <a:rPr lang="en-GB" sz="800" dirty="0"/>
            </a:br>
            <a:r>
              <a:rPr lang="en-GB" sz="800" dirty="0"/>
              <a:t>Goldman Sachs </a:t>
            </a:r>
          </a:p>
          <a:p>
            <a:pPr marL="120600" indent="-120600">
              <a:spcBef>
                <a:spcPts val="0"/>
              </a:spcBef>
            </a:pPr>
            <a:endParaRPr lang="en-GB" sz="800" dirty="0"/>
          </a:p>
          <a:p>
            <a:pPr marL="120600" indent="-120600">
              <a:spcBef>
                <a:spcPts val="0"/>
              </a:spcBef>
            </a:pPr>
            <a:r>
              <a:rPr lang="en-GB" sz="800" b="1" dirty="0"/>
              <a:t>2015—2018 </a:t>
            </a:r>
            <a:br>
              <a:rPr lang="en-GB" sz="800" dirty="0"/>
            </a:br>
            <a:r>
              <a:rPr lang="en-GB" sz="800" dirty="0"/>
              <a:t>Australian Investment Banking, Goldman Sachs  </a:t>
            </a:r>
          </a:p>
          <a:p>
            <a:pPr marL="120600" indent="-120600">
              <a:spcBef>
                <a:spcPts val="0"/>
              </a:spcBef>
            </a:pPr>
            <a:endParaRPr lang="en-GB" sz="800" dirty="0"/>
          </a:p>
          <a:p>
            <a:pPr marL="120600" indent="-120600">
              <a:spcBef>
                <a:spcPts val="0"/>
              </a:spcBef>
            </a:pPr>
            <a:endParaRPr lang="en-GB" sz="800" dirty="0"/>
          </a:p>
        </p:txBody>
      </p:sp>
      <p:sp>
        <p:nvSpPr>
          <p:cNvPr id="2" name="Content Placeholder 3">
            <a:extLst>
              <a:ext uri="{FF2B5EF4-FFF2-40B4-BE49-F238E27FC236}">
                <a16:creationId xmlns:a16="http://schemas.microsoft.com/office/drawing/2014/main" id="{1FAC226F-60D8-239D-A0E3-48164864C5BF}"/>
              </a:ext>
            </a:extLst>
          </p:cNvPr>
          <p:cNvSpPr txBox="1">
            <a:spLocks/>
          </p:cNvSpPr>
          <p:nvPr/>
        </p:nvSpPr>
        <p:spPr>
          <a:xfrm>
            <a:off x="2968783" y="1880967"/>
            <a:ext cx="3804158" cy="4580218"/>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lvl="0" indent="-120600">
              <a:spcBef>
                <a:spcPts val="0"/>
              </a:spcBef>
            </a:pPr>
            <a:r>
              <a:rPr lang="en-GB" sz="1000" dirty="0"/>
              <a:t>Coupang $4.5bn IPO 	</a:t>
            </a:r>
          </a:p>
          <a:p>
            <a:pPr marL="120600" lvl="0" indent="-120600">
              <a:spcBef>
                <a:spcPts val="0"/>
              </a:spcBef>
            </a:pPr>
            <a:r>
              <a:rPr lang="en-GB" sz="1000" dirty="0"/>
              <a:t>Airbnb $3.5bn IPO</a:t>
            </a:r>
          </a:p>
          <a:p>
            <a:pPr marL="120600" lvl="0" indent="-120600">
              <a:spcBef>
                <a:spcPts val="0"/>
              </a:spcBef>
            </a:pPr>
            <a:r>
              <a:rPr lang="en-GB" sz="1000" dirty="0" err="1"/>
              <a:t>DoorDash</a:t>
            </a:r>
            <a:r>
              <a:rPr lang="en-GB" sz="1000" dirty="0"/>
              <a:t> $3.4bn IPO </a:t>
            </a:r>
          </a:p>
          <a:p>
            <a:pPr marL="120600" lvl="0" indent="-120600">
              <a:spcBef>
                <a:spcPts val="0"/>
              </a:spcBef>
            </a:pPr>
            <a:r>
              <a:rPr lang="en-GB" sz="1000" dirty="0"/>
              <a:t>Pinterest $1.6bn IPO</a:t>
            </a:r>
          </a:p>
          <a:p>
            <a:pPr marL="120600" lvl="0" indent="-120600">
              <a:spcBef>
                <a:spcPts val="0"/>
              </a:spcBef>
            </a:pPr>
            <a:r>
              <a:rPr lang="en-GB" sz="1000" dirty="0"/>
              <a:t>Peloton $1.2bn IPO		</a:t>
            </a:r>
          </a:p>
          <a:p>
            <a:pPr marL="120600" lvl="0" indent="-120600">
              <a:spcBef>
                <a:spcPts val="0"/>
              </a:spcBef>
            </a:pPr>
            <a:r>
              <a:rPr lang="en-GB" sz="1000" dirty="0"/>
              <a:t>Doximity $606m IPO </a:t>
            </a:r>
          </a:p>
          <a:p>
            <a:pPr marL="120600" lvl="0" indent="-120600">
              <a:spcBef>
                <a:spcPts val="0"/>
              </a:spcBef>
            </a:pPr>
            <a:r>
              <a:rPr lang="en-GB" sz="1000" dirty="0" err="1"/>
              <a:t>Poshmark</a:t>
            </a:r>
            <a:r>
              <a:rPr lang="en-GB" sz="1000" dirty="0"/>
              <a:t> $277m IPO </a:t>
            </a:r>
          </a:p>
          <a:p>
            <a:pPr marL="120600" lvl="0" indent="-120600">
              <a:spcBef>
                <a:spcPts val="0"/>
              </a:spcBef>
            </a:pPr>
            <a:r>
              <a:rPr lang="en-GB" sz="1000" dirty="0" err="1"/>
              <a:t>thredUP</a:t>
            </a:r>
            <a:r>
              <a:rPr lang="en-GB" sz="1000" dirty="0"/>
              <a:t> $168m IPO</a:t>
            </a:r>
          </a:p>
          <a:p>
            <a:pPr marL="120600" lvl="0" indent="-120600">
              <a:spcBef>
                <a:spcPts val="0"/>
              </a:spcBef>
            </a:pPr>
            <a:r>
              <a:rPr lang="en-GB" sz="1000" dirty="0"/>
              <a:t>Glu Mobile $139m Follow-On </a:t>
            </a:r>
          </a:p>
          <a:p>
            <a:pPr marL="120600" lvl="0" indent="-120600">
              <a:spcBef>
                <a:spcPts val="0"/>
              </a:spcBef>
            </a:pPr>
            <a:r>
              <a:rPr lang="en-GB" sz="1000" dirty="0"/>
              <a:t>IAC / Match Group $30bn Demerger </a:t>
            </a:r>
          </a:p>
          <a:p>
            <a:pPr marL="120600" lvl="0" indent="-120600">
              <a:spcBef>
                <a:spcPts val="0"/>
              </a:spcBef>
            </a:pPr>
            <a:r>
              <a:rPr lang="en-GB" sz="1000" dirty="0"/>
              <a:t>eBay Classifieds Strategic Review (sold to </a:t>
            </a:r>
            <a:r>
              <a:rPr lang="en-GB" sz="1000" dirty="0" err="1"/>
              <a:t>Adevinta</a:t>
            </a:r>
            <a:r>
              <a:rPr lang="en-GB" sz="1000" dirty="0"/>
              <a:t> $9.2bn) </a:t>
            </a:r>
          </a:p>
        </p:txBody>
      </p:sp>
      <p:sp>
        <p:nvSpPr>
          <p:cNvPr id="9" name="Content Placeholder 13">
            <a:extLst>
              <a:ext uri="{FF2B5EF4-FFF2-40B4-BE49-F238E27FC236}">
                <a16:creationId xmlns:a16="http://schemas.microsoft.com/office/drawing/2014/main" id="{39C08574-558D-723E-12CE-E20BB0FC5F89}"/>
              </a:ext>
            </a:extLst>
          </p:cNvPr>
          <p:cNvSpPr txBox="1">
            <a:spLocks/>
          </p:cNvSpPr>
          <p:nvPr/>
        </p:nvSpPr>
        <p:spPr>
          <a:xfrm>
            <a:off x="9633102" y="610350"/>
            <a:ext cx="2041451" cy="391186"/>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2020-2022</a:t>
            </a:r>
            <a:br>
              <a:rPr lang="en-US" dirty="0"/>
            </a:br>
            <a:r>
              <a:rPr lang="en-US" dirty="0"/>
              <a:t>New York</a:t>
            </a:r>
          </a:p>
        </p:txBody>
      </p:sp>
      <p:sp>
        <p:nvSpPr>
          <p:cNvPr id="11" name="Content Placeholder 13">
            <a:extLst>
              <a:ext uri="{FF2B5EF4-FFF2-40B4-BE49-F238E27FC236}">
                <a16:creationId xmlns:a16="http://schemas.microsoft.com/office/drawing/2014/main" id="{C3AF3FC8-B49C-5E70-CA4C-1E85840D1877}"/>
              </a:ext>
            </a:extLst>
          </p:cNvPr>
          <p:cNvSpPr txBox="1">
            <a:spLocks/>
          </p:cNvSpPr>
          <p:nvPr/>
        </p:nvSpPr>
        <p:spPr>
          <a:xfrm>
            <a:off x="8611607" y="610350"/>
            <a:ext cx="1815302" cy="391186"/>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2018-2020 </a:t>
            </a:r>
            <a:br>
              <a:rPr lang="en-US" dirty="0"/>
            </a:br>
            <a:r>
              <a:rPr lang="en-US" dirty="0"/>
              <a:t>San Francisco</a:t>
            </a:r>
          </a:p>
        </p:txBody>
      </p:sp>
      <p:sp>
        <p:nvSpPr>
          <p:cNvPr id="14" name="Content Placeholder 13">
            <a:extLst>
              <a:ext uri="{FF2B5EF4-FFF2-40B4-BE49-F238E27FC236}">
                <a16:creationId xmlns:a16="http://schemas.microsoft.com/office/drawing/2014/main" id="{C04C182C-FB02-E65C-3D54-9FECA4EB9BD8}"/>
              </a:ext>
            </a:extLst>
          </p:cNvPr>
          <p:cNvSpPr txBox="1">
            <a:spLocks/>
          </p:cNvSpPr>
          <p:nvPr/>
        </p:nvSpPr>
        <p:spPr>
          <a:xfrm>
            <a:off x="6691176" y="610350"/>
            <a:ext cx="2376543" cy="391186"/>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2015 – 2018</a:t>
            </a:r>
            <a:br>
              <a:rPr lang="en-US" dirty="0"/>
            </a:br>
            <a:r>
              <a:rPr lang="en-US" dirty="0"/>
              <a:t>Sydney, Australia</a:t>
            </a:r>
          </a:p>
        </p:txBody>
      </p:sp>
      <p:pic>
        <p:nvPicPr>
          <p:cNvPr id="17" name="Picture 2" descr="Ribbon Gold Medal">
            <a:extLst>
              <a:ext uri="{FF2B5EF4-FFF2-40B4-BE49-F238E27FC236}">
                <a16:creationId xmlns:a16="http://schemas.microsoft.com/office/drawing/2014/main" id="{788F26FD-B4F8-6BDB-A8CD-9CEAF182AE1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38" y="1218844"/>
            <a:ext cx="390599" cy="3905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5">
            <a:extLst>
              <a:ext uri="{FF2B5EF4-FFF2-40B4-BE49-F238E27FC236}">
                <a16:creationId xmlns:a16="http://schemas.microsoft.com/office/drawing/2014/main" id="{611D6FF5-7D9D-985A-DED9-1F7F6A6C385C}"/>
              </a:ext>
            </a:extLst>
          </p:cNvPr>
          <p:cNvSpPr txBox="1">
            <a:spLocks/>
          </p:cNvSpPr>
          <p:nvPr/>
        </p:nvSpPr>
        <p:spPr>
          <a:xfrm>
            <a:off x="7058871" y="1595124"/>
            <a:ext cx="3937208" cy="352254"/>
          </a:xfrm>
          <a:prstGeom prst="rect">
            <a:avLst/>
          </a:prstGeom>
        </p:spPr>
        <p:txBody>
          <a:bodyPr vert="horz" lIns="91440" tIns="45720" rIns="91440" bIns="45720" rtlCol="0">
            <a:noAutofit/>
          </a:bodyPr>
          <a:lstStyle>
            <a:defPPr>
              <a:defRPr lang="en-US"/>
            </a:defPPr>
            <a:lvl1pPr indent="0" algn="r">
              <a:lnSpc>
                <a:spcPct val="100000"/>
              </a:lnSpc>
              <a:spcBef>
                <a:spcPts val="600"/>
              </a:spcBef>
              <a:buFont typeface="Arial" panose="020B0604020202020204" pitchFamily="34" charset="0"/>
              <a:buNone/>
              <a:defRPr sz="1100" b="1">
                <a:latin typeface="DM Sans" pitchFamily="2" charset="77"/>
              </a:defRPr>
            </a:lvl1pPr>
            <a:lvl2pPr marL="685800" indent="-228600">
              <a:lnSpc>
                <a:spcPct val="100000"/>
              </a:lnSpc>
              <a:spcBef>
                <a:spcPts val="600"/>
              </a:spcBef>
              <a:buFont typeface="Arial" panose="020B0604020202020204" pitchFamily="34" charset="0"/>
              <a:buChar char="•"/>
              <a:defRPr sz="1100">
                <a:latin typeface="DM Sans" pitchFamily="2" charset="77"/>
              </a:defRPr>
            </a:lvl2pPr>
            <a:lvl3pPr marL="1143000" indent="-228600">
              <a:lnSpc>
                <a:spcPct val="100000"/>
              </a:lnSpc>
              <a:spcBef>
                <a:spcPts val="600"/>
              </a:spcBef>
              <a:buFont typeface="Arial" panose="020B0604020202020204" pitchFamily="34" charset="0"/>
              <a:buChar char="•"/>
              <a:defRPr sz="1050">
                <a:latin typeface="DM Sans" pitchFamily="2" charset="77"/>
              </a:defRPr>
            </a:lvl3pPr>
            <a:lvl4pPr marL="1600200" indent="-228600">
              <a:lnSpc>
                <a:spcPct val="100000"/>
              </a:lnSpc>
              <a:spcBef>
                <a:spcPts val="600"/>
              </a:spcBef>
              <a:buFont typeface="Arial" panose="020B0604020202020204" pitchFamily="34" charset="0"/>
              <a:buChar char="•"/>
              <a:defRPr sz="1000">
                <a:latin typeface="DM Sans" pitchFamily="2" charset="77"/>
              </a:defRPr>
            </a:lvl4pPr>
            <a:lvl5pPr marL="2057400" indent="-228600">
              <a:lnSpc>
                <a:spcPct val="100000"/>
              </a:lnSpc>
              <a:spcBef>
                <a:spcPts val="600"/>
              </a:spcBef>
              <a:buFont typeface="Arial" panose="020B0604020202020204" pitchFamily="34" charset="0"/>
              <a:buChar char="•"/>
              <a:defRPr sz="900">
                <a:latin typeface="DM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lang="en-US" sz="1100" b="1" dirty="0"/>
              <a:t>Selected transactions – Software:</a:t>
            </a:r>
          </a:p>
        </p:txBody>
      </p:sp>
      <p:sp>
        <p:nvSpPr>
          <p:cNvPr id="18" name="Content Placeholder 6">
            <a:extLst>
              <a:ext uri="{FF2B5EF4-FFF2-40B4-BE49-F238E27FC236}">
                <a16:creationId xmlns:a16="http://schemas.microsoft.com/office/drawing/2014/main" id="{F9DDD3AA-551C-31DA-C093-AF030162DCB7}"/>
              </a:ext>
            </a:extLst>
          </p:cNvPr>
          <p:cNvSpPr txBox="1">
            <a:spLocks/>
          </p:cNvSpPr>
          <p:nvPr/>
        </p:nvSpPr>
        <p:spPr>
          <a:xfrm>
            <a:off x="7058871" y="1880967"/>
            <a:ext cx="4870861" cy="3840880"/>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lvl="0" indent="-120600">
              <a:spcBef>
                <a:spcPts val="0"/>
              </a:spcBef>
            </a:pPr>
            <a:r>
              <a:rPr lang="en-GB" sz="1000" dirty="0"/>
              <a:t>Unity Software $1.3bn IPO		</a:t>
            </a:r>
          </a:p>
          <a:p>
            <a:pPr marL="120600" lvl="0" indent="-120600">
              <a:spcBef>
                <a:spcPts val="0"/>
              </a:spcBef>
            </a:pPr>
            <a:r>
              <a:rPr lang="en-GB" sz="1000" dirty="0"/>
              <a:t>Zoom $864m IPO</a:t>
            </a:r>
          </a:p>
          <a:p>
            <a:pPr marL="120600" lvl="0" indent="-120600">
              <a:spcBef>
                <a:spcPts val="0"/>
              </a:spcBef>
            </a:pPr>
            <a:r>
              <a:rPr lang="en-GB" sz="1000" dirty="0"/>
              <a:t>Avalara $495m Follow-On</a:t>
            </a:r>
          </a:p>
          <a:p>
            <a:pPr marL="120600" lvl="0" indent="-120600">
              <a:spcBef>
                <a:spcPts val="0"/>
              </a:spcBef>
            </a:pPr>
            <a:r>
              <a:rPr lang="en-GB" sz="1000" dirty="0"/>
              <a:t>Procore $426m IPO </a:t>
            </a:r>
          </a:p>
          <a:p>
            <a:pPr marL="120600" lvl="0" indent="-120600">
              <a:spcBef>
                <a:spcPts val="0"/>
              </a:spcBef>
            </a:pPr>
            <a:r>
              <a:rPr lang="en-GB" sz="1000" dirty="0"/>
              <a:t>Monday.com $574m IPO</a:t>
            </a:r>
          </a:p>
          <a:p>
            <a:pPr marL="120600" lvl="0" indent="-120600">
              <a:spcBef>
                <a:spcPts val="0"/>
              </a:spcBef>
            </a:pPr>
            <a:r>
              <a:rPr lang="en-GB" sz="1000" dirty="0"/>
              <a:t>Cloudflare $525m IPO</a:t>
            </a:r>
          </a:p>
          <a:p>
            <a:pPr marL="120600" lvl="0" indent="-120600">
              <a:spcBef>
                <a:spcPts val="0"/>
              </a:spcBef>
            </a:pPr>
            <a:r>
              <a:rPr lang="en-GB" sz="1000" dirty="0"/>
              <a:t>ON24 $428m IPO </a:t>
            </a:r>
          </a:p>
          <a:p>
            <a:pPr marL="120600" lvl="0" indent="-120600">
              <a:spcBef>
                <a:spcPts val="0"/>
              </a:spcBef>
            </a:pPr>
            <a:r>
              <a:rPr lang="en-GB" sz="1000" dirty="0" err="1"/>
              <a:t>Jamf</a:t>
            </a:r>
            <a:r>
              <a:rPr lang="en-GB" sz="1000" dirty="0"/>
              <a:t> $352m Follow-On </a:t>
            </a:r>
          </a:p>
          <a:p>
            <a:pPr marL="120600" lvl="0" indent="-120600">
              <a:spcBef>
                <a:spcPts val="0"/>
              </a:spcBef>
            </a:pPr>
            <a:r>
              <a:rPr lang="en-GB" sz="1000" dirty="0" err="1"/>
              <a:t>Jamf</a:t>
            </a:r>
            <a:r>
              <a:rPr lang="en-GB" sz="1000" dirty="0"/>
              <a:t> $288m IPO</a:t>
            </a:r>
          </a:p>
          <a:p>
            <a:pPr marL="120600" lvl="0" indent="-120600">
              <a:spcBef>
                <a:spcPts val="0"/>
              </a:spcBef>
            </a:pPr>
            <a:r>
              <a:rPr lang="en-GB" sz="1000" dirty="0" err="1"/>
              <a:t>Jamf</a:t>
            </a:r>
            <a:r>
              <a:rPr lang="en-GB" sz="1000" dirty="0"/>
              <a:t> $281m Follow-On </a:t>
            </a:r>
          </a:p>
          <a:p>
            <a:pPr marL="120600" lvl="0" indent="-120600">
              <a:spcBef>
                <a:spcPts val="0"/>
              </a:spcBef>
            </a:pPr>
            <a:r>
              <a:rPr lang="en-GB" sz="1000" dirty="0"/>
              <a:t>KnowBe4 $206m Follow-On </a:t>
            </a:r>
          </a:p>
          <a:p>
            <a:pPr marL="120600" lvl="0" indent="-120600">
              <a:spcBef>
                <a:spcPts val="0"/>
              </a:spcBef>
            </a:pPr>
            <a:r>
              <a:rPr lang="en-GB" sz="1000" dirty="0"/>
              <a:t>Cision $180m Follow-On </a:t>
            </a:r>
          </a:p>
          <a:p>
            <a:pPr marL="120600" lvl="0" indent="-120600">
              <a:spcBef>
                <a:spcPts val="0"/>
              </a:spcBef>
            </a:pPr>
            <a:r>
              <a:rPr lang="en-GB" sz="1000" dirty="0"/>
              <a:t>KnowBe4 $152m IPO</a:t>
            </a:r>
          </a:p>
        </p:txBody>
      </p:sp>
      <p:sp>
        <p:nvSpPr>
          <p:cNvPr id="19" name="Text Placeholder 2">
            <a:extLst>
              <a:ext uri="{FF2B5EF4-FFF2-40B4-BE49-F238E27FC236}">
                <a16:creationId xmlns:a16="http://schemas.microsoft.com/office/drawing/2014/main" id="{5FBD3D62-77F9-BD6F-BA6E-29DCC808D6F0}"/>
              </a:ext>
            </a:extLst>
          </p:cNvPr>
          <p:cNvSpPr txBox="1">
            <a:spLocks/>
          </p:cNvSpPr>
          <p:nvPr/>
        </p:nvSpPr>
        <p:spPr>
          <a:xfrm>
            <a:off x="2968782" y="3977486"/>
            <a:ext cx="3937208"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transactions – Fintech:</a:t>
            </a:r>
          </a:p>
        </p:txBody>
      </p:sp>
      <p:sp>
        <p:nvSpPr>
          <p:cNvPr id="20" name="Content Placeholder 3">
            <a:extLst>
              <a:ext uri="{FF2B5EF4-FFF2-40B4-BE49-F238E27FC236}">
                <a16:creationId xmlns:a16="http://schemas.microsoft.com/office/drawing/2014/main" id="{9EEEB17D-FABC-7A2F-324A-A802E00290AA}"/>
              </a:ext>
            </a:extLst>
          </p:cNvPr>
          <p:cNvSpPr txBox="1">
            <a:spLocks/>
          </p:cNvSpPr>
          <p:nvPr/>
        </p:nvSpPr>
        <p:spPr>
          <a:xfrm>
            <a:off x="2968783" y="4263329"/>
            <a:ext cx="3804158" cy="1231692"/>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lvl="0" indent="-120600">
              <a:spcBef>
                <a:spcPts val="0"/>
              </a:spcBef>
            </a:pPr>
            <a:r>
              <a:rPr lang="en-GB" sz="1000" dirty="0"/>
              <a:t>Coinbase Direct Listing		</a:t>
            </a:r>
          </a:p>
          <a:p>
            <a:pPr marL="120600" lvl="0" indent="-120600">
              <a:spcBef>
                <a:spcPts val="0"/>
              </a:spcBef>
            </a:pPr>
            <a:r>
              <a:rPr lang="en-GB" sz="1000" dirty="0"/>
              <a:t>Hippo Insurance </a:t>
            </a:r>
            <a:r>
              <a:rPr lang="en-GB" sz="1000" dirty="0" err="1"/>
              <a:t>deSPAC</a:t>
            </a:r>
            <a:endParaRPr lang="en-GB" sz="1000" dirty="0"/>
          </a:p>
          <a:p>
            <a:pPr marL="120600" lvl="0" indent="-120600">
              <a:spcBef>
                <a:spcPts val="0"/>
              </a:spcBef>
            </a:pPr>
            <a:r>
              <a:rPr lang="en-GB" sz="1000" dirty="0"/>
              <a:t>Bill.com $1.7bn Dual Tranche FO + Convertible Debt </a:t>
            </a:r>
          </a:p>
          <a:p>
            <a:pPr marL="120600" lvl="0" indent="-120600">
              <a:spcBef>
                <a:spcPts val="0"/>
              </a:spcBef>
            </a:pPr>
            <a:r>
              <a:rPr lang="en-GB" sz="1000" dirty="0"/>
              <a:t>Bill.com $535m Follow-On </a:t>
            </a:r>
          </a:p>
          <a:p>
            <a:pPr marL="120600" lvl="0" indent="-120600">
              <a:spcBef>
                <a:spcPts val="0"/>
              </a:spcBef>
            </a:pPr>
            <a:r>
              <a:rPr lang="en-GB" sz="1000" dirty="0"/>
              <a:t>Paycor $426m IPO </a:t>
            </a:r>
          </a:p>
          <a:p>
            <a:pPr marL="120600" lvl="0" indent="-120600">
              <a:spcBef>
                <a:spcPts val="0"/>
              </a:spcBef>
            </a:pPr>
            <a:r>
              <a:rPr lang="en-GB" sz="1000" dirty="0" err="1"/>
              <a:t>Enfusion</a:t>
            </a:r>
            <a:r>
              <a:rPr lang="en-GB" sz="1000" dirty="0"/>
              <a:t> $261m IPO</a:t>
            </a:r>
          </a:p>
          <a:p>
            <a:pPr marL="120600" lvl="0" indent="-120600">
              <a:spcBef>
                <a:spcPts val="0"/>
              </a:spcBef>
            </a:pPr>
            <a:r>
              <a:rPr lang="en-GB" sz="1000" dirty="0"/>
              <a:t>Bill.com $216m IPO</a:t>
            </a:r>
          </a:p>
        </p:txBody>
      </p:sp>
      <p:sp>
        <p:nvSpPr>
          <p:cNvPr id="21" name="Text Placeholder 2">
            <a:extLst>
              <a:ext uri="{FF2B5EF4-FFF2-40B4-BE49-F238E27FC236}">
                <a16:creationId xmlns:a16="http://schemas.microsoft.com/office/drawing/2014/main" id="{B82EB5B7-832A-CE3D-9A5C-A5F8C7F7CED8}"/>
              </a:ext>
            </a:extLst>
          </p:cNvPr>
          <p:cNvSpPr txBox="1">
            <a:spLocks/>
          </p:cNvSpPr>
          <p:nvPr/>
        </p:nvSpPr>
        <p:spPr>
          <a:xfrm>
            <a:off x="7058871" y="3977486"/>
            <a:ext cx="4431514" cy="352254"/>
          </a:xfrm>
          <a:prstGeom prst="rect">
            <a:avLst/>
          </a:prstGeom>
        </p:spPr>
        <p:txBody>
          <a:bodyPr>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Selected transactions – IT Services, Industrial Tech, Media:</a:t>
            </a:r>
          </a:p>
        </p:txBody>
      </p:sp>
      <p:sp>
        <p:nvSpPr>
          <p:cNvPr id="22" name="Content Placeholder 3">
            <a:extLst>
              <a:ext uri="{FF2B5EF4-FFF2-40B4-BE49-F238E27FC236}">
                <a16:creationId xmlns:a16="http://schemas.microsoft.com/office/drawing/2014/main" id="{29F4AA59-F9DB-F189-F439-9F2B8C7BBE59}"/>
              </a:ext>
            </a:extLst>
          </p:cNvPr>
          <p:cNvSpPr txBox="1">
            <a:spLocks/>
          </p:cNvSpPr>
          <p:nvPr/>
        </p:nvSpPr>
        <p:spPr>
          <a:xfrm>
            <a:off x="7058872" y="4263329"/>
            <a:ext cx="3804158" cy="1371906"/>
          </a:xfrm>
          <a:prstGeom prst="rect">
            <a:avLst/>
          </a:prstGeom>
        </p:spPr>
        <p:txBody>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DM Sans" pitchFamily="2" charset="77"/>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DM Sans" pitchFamily="2" charset="77"/>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DM Sans" pitchFamily="2" charset="77"/>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00" indent="-120600">
              <a:spcBef>
                <a:spcPts val="0"/>
              </a:spcBef>
            </a:pPr>
            <a:r>
              <a:rPr lang="en-GB" sz="1000" dirty="0"/>
              <a:t>IBM / Kyndryl spinoff </a:t>
            </a:r>
          </a:p>
          <a:p>
            <a:pPr marL="120600" indent="-120600">
              <a:spcBef>
                <a:spcPts val="0"/>
              </a:spcBef>
            </a:pPr>
            <a:r>
              <a:rPr lang="en-GB" sz="1000" dirty="0"/>
              <a:t>Clarivate $1.1bn Follow-On </a:t>
            </a:r>
          </a:p>
          <a:p>
            <a:pPr marL="120600" indent="-120600">
              <a:spcBef>
                <a:spcPts val="0"/>
              </a:spcBef>
            </a:pPr>
            <a:r>
              <a:rPr lang="en-GB" sz="1000" dirty="0"/>
              <a:t>Clarivate $1bn Follow-On + Mandatory Convertible </a:t>
            </a:r>
          </a:p>
          <a:p>
            <a:pPr marL="120600" indent="-120600">
              <a:spcBef>
                <a:spcPts val="0"/>
              </a:spcBef>
            </a:pPr>
            <a:r>
              <a:rPr lang="en-GB" sz="1000" dirty="0"/>
              <a:t>Clarivate $745m Follow-On </a:t>
            </a:r>
          </a:p>
          <a:p>
            <a:pPr marL="120600" indent="-120600">
              <a:spcBef>
                <a:spcPts val="0"/>
              </a:spcBef>
            </a:pPr>
            <a:r>
              <a:rPr lang="en-GB" sz="1000" dirty="0"/>
              <a:t>Clarivate $631m Follow-On </a:t>
            </a:r>
          </a:p>
          <a:p>
            <a:pPr marL="120600" lvl="0" indent="-120600">
              <a:spcBef>
                <a:spcPts val="0"/>
              </a:spcBef>
            </a:pPr>
            <a:r>
              <a:rPr lang="en-GB" sz="1000" dirty="0"/>
              <a:t>Endeavor $511m IPO 		</a:t>
            </a:r>
          </a:p>
          <a:p>
            <a:pPr marL="120600" lvl="0" indent="-120600">
              <a:spcBef>
                <a:spcPts val="0"/>
              </a:spcBef>
            </a:pPr>
            <a:r>
              <a:rPr lang="en-GB" sz="1000" dirty="0"/>
              <a:t>HireRight $420m IPO</a:t>
            </a:r>
          </a:p>
          <a:p>
            <a:pPr marL="120600" lvl="0" indent="-120600">
              <a:spcBef>
                <a:spcPts val="0"/>
              </a:spcBef>
            </a:pPr>
            <a:r>
              <a:rPr lang="en-GB" sz="1000" dirty="0"/>
              <a:t>Clear Channel Outdoor $350m Follow-On </a:t>
            </a:r>
          </a:p>
          <a:p>
            <a:pPr marL="120600" lvl="0" indent="-120600">
              <a:spcBef>
                <a:spcPts val="0"/>
              </a:spcBef>
            </a:pPr>
            <a:r>
              <a:rPr lang="en-GB" sz="1000" dirty="0"/>
              <a:t>AMC $350m At-The-Market (ATM) Offering  </a:t>
            </a:r>
          </a:p>
          <a:p>
            <a:pPr marL="120600" lvl="0" indent="-120600">
              <a:spcBef>
                <a:spcPts val="0"/>
              </a:spcBef>
            </a:pPr>
            <a:r>
              <a:rPr lang="en-GB" sz="1000" dirty="0" err="1"/>
              <a:t>TaskUs</a:t>
            </a:r>
            <a:r>
              <a:rPr lang="en-GB" sz="1000" dirty="0"/>
              <a:t> $304m IPO </a:t>
            </a:r>
          </a:p>
          <a:p>
            <a:pPr marL="120600" lvl="0" indent="-120600">
              <a:spcBef>
                <a:spcPts val="0"/>
              </a:spcBef>
            </a:pPr>
            <a:r>
              <a:rPr lang="en-GB" sz="1000" dirty="0" err="1"/>
              <a:t>Xometry</a:t>
            </a:r>
            <a:r>
              <a:rPr lang="en-GB" sz="1000" dirty="0"/>
              <a:t> $252m IPO</a:t>
            </a:r>
          </a:p>
          <a:p>
            <a:pPr marL="120600" lvl="0" indent="-120600">
              <a:spcBef>
                <a:spcPts val="0"/>
              </a:spcBef>
            </a:pPr>
            <a:r>
              <a:rPr lang="en-GB" sz="1000" dirty="0"/>
              <a:t>iHeart Nasdaq Uplisting</a:t>
            </a:r>
          </a:p>
          <a:p>
            <a:pPr marL="120600" lvl="0" indent="-120600">
              <a:spcBef>
                <a:spcPts val="0"/>
              </a:spcBef>
            </a:pPr>
            <a:r>
              <a:rPr lang="en-GB" sz="1000" dirty="0" err="1"/>
              <a:t>Innoviz</a:t>
            </a:r>
            <a:r>
              <a:rPr lang="en-GB" sz="1000" dirty="0"/>
              <a:t> $132m Series C</a:t>
            </a:r>
          </a:p>
        </p:txBody>
      </p:sp>
    </p:spTree>
    <p:extLst>
      <p:ext uri="{BB962C8B-B14F-4D97-AF65-F5344CB8AC3E}">
        <p14:creationId xmlns:p14="http://schemas.microsoft.com/office/powerpoint/2010/main" val="3138695561"/>
      </p:ext>
    </p:extLst>
  </p:cSld>
  <p:clrMapOvr>
    <a:masterClrMapping/>
  </p:clrMapOvr>
</p:sld>
</file>

<file path=ppt/theme/theme1.xml><?xml version="1.0" encoding="utf-8"?>
<a:theme xmlns:a="http://schemas.openxmlformats.org/drawingml/2006/main" name="Office Theme">
  <a:themeElements>
    <a:clrScheme name="Custom 4">
      <a:dk1>
        <a:srgbClr val="270D3B"/>
      </a:dk1>
      <a:lt1>
        <a:srgbClr val="FFFFFF"/>
      </a:lt1>
      <a:dk2>
        <a:srgbClr val="BEA0E8"/>
      </a:dk2>
      <a:lt2>
        <a:srgbClr val="874CFD"/>
      </a:lt2>
      <a:accent1>
        <a:srgbClr val="3B1E7A"/>
      </a:accent1>
      <a:accent2>
        <a:srgbClr val="CEA1D7"/>
      </a:accent2>
      <a:accent3>
        <a:srgbClr val="E2C3E0"/>
      </a:accent3>
      <a:accent4>
        <a:srgbClr val="697062"/>
      </a:accent4>
      <a:accent5>
        <a:srgbClr val="3E442B"/>
      </a:accent5>
      <a:accent6>
        <a:srgbClr val="032A31"/>
      </a:accent6>
      <a:hlink>
        <a:srgbClr val="FFFFFF"/>
      </a:hlink>
      <a:folHlink>
        <a:srgbClr val="884DF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23_Presentation_V04" id="{DAF5A1AD-0425-8744-9F7A-64F0DC18F343}" vid="{02CD12E0-8440-174F-8313-85231287C9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D23_Template_V01</Template>
  <TotalTime>38392</TotalTime>
  <Words>6452</Words>
  <Application>Microsoft Macintosh PowerPoint</Application>
  <PresentationFormat>Widescreen</PresentationFormat>
  <Paragraphs>961</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Courier New</vt:lpstr>
      <vt:lpstr>DM Sans</vt:lpstr>
      <vt:lpstr>DM Sans Medium</vt:lpstr>
      <vt:lpstr>HK Grotesk Bold</vt:lpstr>
      <vt:lpstr>HK Grotesk Light</vt:lpstr>
      <vt:lpstr>HK Grotesk Light Bold</vt:lpstr>
      <vt:lpstr>HK Grotesk Medium</vt:lpstr>
      <vt:lpstr>Office Theme</vt:lpstr>
      <vt:lpstr>   D23 Capital &amp; Advisory Intro &amp; $300m Volpara Sale Case Study</vt:lpstr>
      <vt:lpstr>PowerPoint Presentation</vt:lpstr>
      <vt:lpstr>Introduction to  D23 Capital &amp; Advisory</vt:lpstr>
      <vt:lpstr>D23 Overview</vt:lpstr>
      <vt:lpstr>James Disney – Co-Head of Investment Banking</vt:lpstr>
      <vt:lpstr>James Disney – Global Head of Software &amp; Infrastructure</vt:lpstr>
      <vt:lpstr>James Disney – Tech Banker</vt:lpstr>
      <vt:lpstr>Senior Team</vt:lpstr>
      <vt:lpstr>Vasili Hatzis </vt:lpstr>
      <vt:lpstr>D23 Case Study - $300m Sale of Volpara (ASX:VHT) to Lunit, Announced 14 / 12 / 2023</vt:lpstr>
      <vt:lpstr>Overview of Volpara – ASX Listed AI SaaS Company</vt:lpstr>
      <vt:lpstr>Volpara / Lunit – M&amp;A Transaction Metrics</vt:lpstr>
      <vt:lpstr>Customised Transaction Process Delivered Premium Valuation</vt:lpstr>
      <vt:lpstr>PowerPoint Presentation</vt:lpstr>
      <vt:lpstr>PowerPoint Presentation</vt:lpstr>
      <vt:lpstr>ANZ Tech Market Update</vt:lpstr>
      <vt:lpstr>Executive Summary</vt:lpstr>
      <vt:lpstr>Key Market Themes</vt:lpstr>
      <vt:lpstr>Key Market Themes (Cont’d)</vt:lpstr>
      <vt:lpstr>Key Market Themes (Cont’d)</vt:lpstr>
      <vt:lpstr>ANZ Tech Market Update – Public Company Valuations</vt:lpstr>
      <vt:lpstr>Broader Australian Tech Market Indices at a Glance</vt:lpstr>
      <vt:lpstr>LTM “D23 Tech Index” Performance</vt:lpstr>
      <vt:lpstr>ANZ Tech M&amp;A Snapshot – Last 5 Years</vt:lpstr>
      <vt:lpstr>ASX Take Private M&amp;A Activity Across Technology Sector</vt:lpstr>
      <vt:lpstr>ANZ Tech: Select Secondary Capital Raisings (1/2)</vt:lpstr>
      <vt:lpstr>ANZ Tech: Secondary Capital Raisings (2/2)</vt:lpstr>
      <vt:lpstr>Valuation Multiples (1/2)</vt:lpstr>
      <vt:lpstr>Valuation Multiples (2/2)</vt:lpstr>
      <vt:lpstr>Valuation Multiples (1/2)</vt:lpstr>
      <vt:lpstr>Valuation Multiples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PropTech Landscape</dc:title>
  <dc:creator>Prateek Singh</dc:creator>
  <cp:lastModifiedBy>James Disney</cp:lastModifiedBy>
  <cp:revision>209</cp:revision>
  <dcterms:created xsi:type="dcterms:W3CDTF">2023-09-17T05:04:36Z</dcterms:created>
  <dcterms:modified xsi:type="dcterms:W3CDTF">2024-03-07T23:30:14Z</dcterms:modified>
</cp:coreProperties>
</file>